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ms-office.legacyDiagramTex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89" r:id="rId5"/>
    <p:sldId id="259" r:id="rId6"/>
    <p:sldId id="294" r:id="rId7"/>
    <p:sldId id="291" r:id="rId8"/>
    <p:sldId id="287" r:id="rId9"/>
    <p:sldId id="288" r:id="rId10"/>
    <p:sldId id="295" r:id="rId11"/>
    <p:sldId id="292" r:id="rId12"/>
    <p:sldId id="293" r:id="rId13"/>
    <p:sldId id="297" r:id="rId14"/>
    <p:sldId id="298" r:id="rId15"/>
    <p:sldId id="299" r:id="rId16"/>
    <p:sldId id="301" r:id="rId17"/>
    <p:sldId id="302" r:id="rId18"/>
    <p:sldId id="303" r:id="rId19"/>
    <p:sldId id="304" r:id="rId20"/>
    <p:sldId id="300" r:id="rId21"/>
    <p:sldId id="290" r:id="rId22"/>
    <p:sldId id="296" r:id="rId23"/>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3366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72"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06/relationships/legacyDocTextInfo" Target="legacyDocTextInfo.bin"/></Relationships>
</file>

<file path=ppt/drawings/_rels/vmlDrawing1.vml.rels><?xml version="1.0" encoding="UTF-8" standalone="yes"?>
<Relationships xmlns="http://schemas.openxmlformats.org/package/2006/relationships"><Relationship Id="rId8" Type="http://schemas.microsoft.com/office/2006/relationships/legacyDiagramText" Target="legacyDiagramText8.bin"/><Relationship Id="rId3" Type="http://schemas.microsoft.com/office/2006/relationships/legacyDiagramText" Target="legacyDiagramText3.bin"/><Relationship Id="rId7" Type="http://schemas.microsoft.com/office/2006/relationships/legacyDiagramText" Target="legacyDiagramText7.bin"/><Relationship Id="rId2" Type="http://schemas.microsoft.com/office/2006/relationships/legacyDiagramText" Target="legacyDiagramText2.bin"/><Relationship Id="rId1" Type="http://schemas.microsoft.com/office/2006/relationships/legacyDiagramText" Target="legacyDiagramText1.bin"/><Relationship Id="rId6" Type="http://schemas.microsoft.com/office/2006/relationships/legacyDiagramText" Target="legacyDiagramText6.bin"/><Relationship Id="rId5" Type="http://schemas.microsoft.com/office/2006/relationships/legacyDiagramText" Target="legacyDiagramText5.bin"/><Relationship Id="rId4" Type="http://schemas.microsoft.com/office/2006/relationships/legacyDiagramText" Target="legacyDiagramText4.bin"/><Relationship Id="rId9" Type="http://schemas.microsoft.com/office/2006/relationships/legacyDiagramText" Target="legacyDiagramText9.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399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399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DA156D6-1DB8-4D56-A462-5125D030A04F}" type="slidenum">
              <a:rPr lang="en-GB"/>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317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3174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17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317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317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1A1175E-1252-432B-A43E-B215487F0488}" type="slidenum">
              <a:rPr lang="en-GB"/>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B14CFB-4B24-4518-8CB9-F8846C1B191B}" type="slidenum">
              <a:rPr lang="en-GB"/>
              <a:pPr/>
              <a:t>1</a:t>
            </a:fld>
            <a:endParaRPr lang="en-GB"/>
          </a:p>
        </p:txBody>
      </p:sp>
      <p:sp>
        <p:nvSpPr>
          <p:cNvPr id="45058" name="Rectangle 2"/>
          <p:cNvSpPr>
            <a:spLocks noRot="1" noChangeArrowheads="1" noTextEdit="1"/>
          </p:cNvSpPr>
          <p:nvPr>
            <p:ph type="sldImg"/>
          </p:nvPr>
        </p:nvSpPr>
        <p:spPr>
          <a:ln/>
        </p:spPr>
      </p:sp>
      <p:sp>
        <p:nvSpPr>
          <p:cNvPr id="45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C9A211-EE65-4CED-AA08-CF5B1DC13BEB}" type="slidenum">
              <a:rPr lang="en-GB"/>
              <a:pPr/>
              <a:t>10</a:t>
            </a:fld>
            <a:endParaRPr lang="en-GB"/>
          </a:p>
        </p:txBody>
      </p:sp>
      <p:sp>
        <p:nvSpPr>
          <p:cNvPr id="73730" name="Rectangle 2"/>
          <p:cNvSpPr>
            <a:spLocks noRot="1" noChangeArrowheads="1" noTextEdit="1"/>
          </p:cNvSpPr>
          <p:nvPr>
            <p:ph type="sldImg"/>
          </p:nvPr>
        </p:nvSpPr>
        <p:spPr>
          <a:ln/>
        </p:spPr>
      </p:sp>
      <p:sp>
        <p:nvSpPr>
          <p:cNvPr id="73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E1E476-8B81-4D7E-9BEF-95372186194D}" type="slidenum">
              <a:rPr lang="en-GB"/>
              <a:pPr/>
              <a:t>11</a:t>
            </a:fld>
            <a:endParaRPr lang="en-GB"/>
          </a:p>
        </p:txBody>
      </p:sp>
      <p:sp>
        <p:nvSpPr>
          <p:cNvPr id="74754" name="Rectangle 2"/>
          <p:cNvSpPr>
            <a:spLocks noRot="1" noChangeArrowheads="1" noTextEdit="1"/>
          </p:cNvSpPr>
          <p:nvPr>
            <p:ph type="sldImg"/>
          </p:nvPr>
        </p:nvSpPr>
        <p:spPr>
          <a:ln/>
        </p:spPr>
      </p:sp>
      <p:sp>
        <p:nvSpPr>
          <p:cNvPr id="747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A7D5AC-7908-4C10-98D2-AA43BFE1C9B7}" type="slidenum">
              <a:rPr lang="en-GB"/>
              <a:pPr/>
              <a:t>12</a:t>
            </a:fld>
            <a:endParaRPr lang="en-GB"/>
          </a:p>
        </p:txBody>
      </p:sp>
      <p:sp>
        <p:nvSpPr>
          <p:cNvPr id="75778" name="Rectangle 2"/>
          <p:cNvSpPr>
            <a:spLocks noRot="1" noChangeArrowheads="1" noTextEdit="1"/>
          </p:cNvSpPr>
          <p:nvPr>
            <p:ph type="sldImg"/>
          </p:nvPr>
        </p:nvSpPr>
        <p:spPr>
          <a:ln/>
        </p:spPr>
      </p:sp>
      <p:sp>
        <p:nvSpPr>
          <p:cNvPr id="75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55B37B-8B52-4C68-AAC7-5D880466897F}" type="slidenum">
              <a:rPr lang="en-GB"/>
              <a:pPr/>
              <a:t>13</a:t>
            </a:fld>
            <a:endParaRPr lang="en-GB"/>
          </a:p>
        </p:txBody>
      </p:sp>
      <p:sp>
        <p:nvSpPr>
          <p:cNvPr id="76802" name="Rectangle 2"/>
          <p:cNvSpPr>
            <a:spLocks noRo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1BAAD7-6A82-4E7A-99DF-A102B6F035F8}" type="slidenum">
              <a:rPr lang="en-GB"/>
              <a:pPr/>
              <a:t>14</a:t>
            </a:fld>
            <a:endParaRPr lang="en-GB"/>
          </a:p>
        </p:txBody>
      </p:sp>
      <p:sp>
        <p:nvSpPr>
          <p:cNvPr id="77826" name="Rectangle 2"/>
          <p:cNvSpPr>
            <a:spLocks noRo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46B4A0-8C36-40F7-A743-E7E2BD773781}" type="slidenum">
              <a:rPr lang="en-GB"/>
              <a:pPr/>
              <a:t>15</a:t>
            </a:fld>
            <a:endParaRPr lang="en-GB"/>
          </a:p>
        </p:txBody>
      </p:sp>
      <p:sp>
        <p:nvSpPr>
          <p:cNvPr id="78850" name="Rectangle 2"/>
          <p:cNvSpPr>
            <a:spLocks noRo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633CE3-1162-4115-806C-A0A4FE9D339A}" type="slidenum">
              <a:rPr lang="en-GB"/>
              <a:pPr/>
              <a:t>16</a:t>
            </a:fld>
            <a:endParaRPr lang="en-GB"/>
          </a:p>
        </p:txBody>
      </p:sp>
      <p:sp>
        <p:nvSpPr>
          <p:cNvPr id="79874" name="Rectangle 2"/>
          <p:cNvSpPr>
            <a:spLocks noRot="1" noChangeArrowheads="1" noTextEdit="1"/>
          </p:cNvSpPr>
          <p:nvPr>
            <p:ph type="sldImg"/>
          </p:nvPr>
        </p:nvSpPr>
        <p:spPr>
          <a:ln/>
        </p:spPr>
      </p:sp>
      <p:sp>
        <p:nvSpPr>
          <p:cNvPr id="79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589210-37AF-44CB-AFF2-E065547817F1}" type="slidenum">
              <a:rPr lang="en-GB"/>
              <a:pPr/>
              <a:t>17</a:t>
            </a:fld>
            <a:endParaRPr lang="en-GB"/>
          </a:p>
        </p:txBody>
      </p:sp>
      <p:sp>
        <p:nvSpPr>
          <p:cNvPr id="80898" name="Rectangle 2"/>
          <p:cNvSpPr>
            <a:spLocks noRo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759B38-82E5-4820-87E2-4D58004E32D6}" type="slidenum">
              <a:rPr lang="en-GB"/>
              <a:pPr/>
              <a:t>18</a:t>
            </a:fld>
            <a:endParaRPr lang="en-GB"/>
          </a:p>
        </p:txBody>
      </p:sp>
      <p:sp>
        <p:nvSpPr>
          <p:cNvPr id="81922" name="Rectangle 2"/>
          <p:cNvSpPr>
            <a:spLocks noRo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FAFF69-EF4B-4B8C-881D-34E913B3B7A0}" type="slidenum">
              <a:rPr lang="en-GB"/>
              <a:pPr/>
              <a:t>19</a:t>
            </a:fld>
            <a:endParaRPr lang="en-GB"/>
          </a:p>
        </p:txBody>
      </p:sp>
      <p:sp>
        <p:nvSpPr>
          <p:cNvPr id="82946" name="Rectangle 2"/>
          <p:cNvSpPr>
            <a:spLocks noRo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D36ACB-0703-4C6D-8E89-5340931F44E4}" type="slidenum">
              <a:rPr lang="en-GB"/>
              <a:pPr/>
              <a:t>2</a:t>
            </a:fld>
            <a:endParaRPr lang="en-GB"/>
          </a:p>
        </p:txBody>
      </p:sp>
      <p:sp>
        <p:nvSpPr>
          <p:cNvPr id="32770" name="Rectangle 2"/>
          <p:cNvSpPr>
            <a:spLocks noRot="1" noChangeArrowheads="1" noTextEdit="1"/>
          </p:cNvSpPr>
          <p:nvPr>
            <p:ph type="sldImg"/>
          </p:nvPr>
        </p:nvSpPr>
        <p:spPr>
          <a:ln/>
        </p:spPr>
      </p:sp>
      <p:sp>
        <p:nvSpPr>
          <p:cNvPr id="32771" name="Rectangle 3"/>
          <p:cNvSpPr>
            <a:spLocks noGrp="1" noChangeArrowheads="1"/>
          </p:cNvSpPr>
          <p:nvPr>
            <p:ph type="body" idx="1"/>
          </p:nvPr>
        </p:nvSpPr>
        <p:spPr/>
        <p:txBody>
          <a:bodyPr/>
          <a:lstStyle/>
          <a:p>
            <a:pPr>
              <a:lnSpc>
                <a:spcPct val="90000"/>
              </a:lnSpc>
            </a:pPr>
            <a:endParaRPr lang="en-US" sz="9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CB9B98-9FF7-4DF3-8E6B-FF348A11E29F}" type="slidenum">
              <a:rPr lang="en-GB"/>
              <a:pPr/>
              <a:t>20</a:t>
            </a:fld>
            <a:endParaRPr lang="en-GB"/>
          </a:p>
        </p:txBody>
      </p:sp>
      <p:sp>
        <p:nvSpPr>
          <p:cNvPr id="83970" name="Rectangle 2"/>
          <p:cNvSpPr>
            <a:spLocks noRot="1" noChangeArrowheads="1" noTextEdit="1"/>
          </p:cNvSpPr>
          <p:nvPr>
            <p:ph type="sldImg"/>
          </p:nvPr>
        </p:nvSpPr>
        <p:spPr>
          <a:ln/>
        </p:spPr>
      </p:sp>
      <p:sp>
        <p:nvSpPr>
          <p:cNvPr id="83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4E48BC-B22F-4B51-A0E5-C45A964B9D9F}" type="slidenum">
              <a:rPr lang="en-GB"/>
              <a:pPr/>
              <a:t>21</a:t>
            </a:fld>
            <a:endParaRPr lang="en-GB"/>
          </a:p>
        </p:txBody>
      </p:sp>
      <p:sp>
        <p:nvSpPr>
          <p:cNvPr id="53250" name="Rectangle 2"/>
          <p:cNvSpPr>
            <a:spLocks noRo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D75AB9-6690-4ADC-8BB4-006C7999204F}" type="slidenum">
              <a:rPr lang="en-GB"/>
              <a:pPr/>
              <a:t>22</a:t>
            </a:fld>
            <a:endParaRPr lang="en-GB"/>
          </a:p>
        </p:txBody>
      </p:sp>
      <p:sp>
        <p:nvSpPr>
          <p:cNvPr id="84994" name="Rectangle 2"/>
          <p:cNvSpPr>
            <a:spLocks noRo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E09B44-B30A-45A7-B191-0065D44C8970}" type="slidenum">
              <a:rPr lang="en-GB"/>
              <a:pPr/>
              <a:t>3</a:t>
            </a:fld>
            <a:endParaRPr lang="en-GB"/>
          </a:p>
        </p:txBody>
      </p:sp>
      <p:sp>
        <p:nvSpPr>
          <p:cNvPr id="33794" name="Rectangle 2"/>
          <p:cNvSpPr>
            <a:spLocks noRo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428B1F-5E3D-491E-BEFE-574E2E193F2E}" type="slidenum">
              <a:rPr lang="en-GB"/>
              <a:pPr/>
              <a:t>4</a:t>
            </a:fld>
            <a:endParaRPr lang="en-GB"/>
          </a:p>
        </p:txBody>
      </p:sp>
      <p:sp>
        <p:nvSpPr>
          <p:cNvPr id="46082" name="Rectangle 2"/>
          <p:cNvSpPr>
            <a:spLocks noRo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AC8B0E-5B91-4254-9125-E279081F1FD7}" type="slidenum">
              <a:rPr lang="en-GB"/>
              <a:pPr/>
              <a:t>5</a:t>
            </a:fld>
            <a:endParaRPr lang="en-GB"/>
          </a:p>
        </p:txBody>
      </p:sp>
      <p:sp>
        <p:nvSpPr>
          <p:cNvPr id="35842" name="Rectangle 2"/>
          <p:cNvSpPr>
            <a:spLocks noRo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640B8C-00BA-4647-8C3F-98E8A2D54097}" type="slidenum">
              <a:rPr lang="en-GB"/>
              <a:pPr/>
              <a:t>6</a:t>
            </a:fld>
            <a:endParaRPr lang="en-GB"/>
          </a:p>
        </p:txBody>
      </p:sp>
      <p:sp>
        <p:nvSpPr>
          <p:cNvPr id="72706" name="Rectangle 2"/>
          <p:cNvSpPr>
            <a:spLocks noRot="1" noChangeArrowheads="1" noTextEdit="1"/>
          </p:cNvSpPr>
          <p:nvPr>
            <p:ph type="sldImg"/>
          </p:nvPr>
        </p:nvSpPr>
        <p:spPr>
          <a:ln/>
        </p:spPr>
      </p:sp>
      <p:sp>
        <p:nvSpPr>
          <p:cNvPr id="72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48C9B6-2C38-4814-BEB9-47E8BAFAB639}" type="slidenum">
              <a:rPr lang="en-GB"/>
              <a:pPr/>
              <a:t>7</a:t>
            </a:fld>
            <a:endParaRPr lang="en-GB"/>
          </a:p>
        </p:txBody>
      </p:sp>
      <p:sp>
        <p:nvSpPr>
          <p:cNvPr id="55298" name="Rectangle 2"/>
          <p:cNvSpPr>
            <a:spLocks noRo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8B229D-91B8-4A8A-8CE7-8E9913E18A19}" type="slidenum">
              <a:rPr lang="en-GB"/>
              <a:pPr/>
              <a:t>8</a:t>
            </a:fld>
            <a:endParaRPr lang="en-GB"/>
          </a:p>
        </p:txBody>
      </p:sp>
      <p:sp>
        <p:nvSpPr>
          <p:cNvPr id="47106" name="Rectangle 2"/>
          <p:cNvSpPr>
            <a:spLocks noRo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5DF187-0C2A-466A-BFB0-6915A2EE1E2B}" type="slidenum">
              <a:rPr lang="en-GB"/>
              <a:pPr/>
              <a:t>9</a:t>
            </a:fld>
            <a:endParaRPr lang="en-GB"/>
          </a:p>
        </p:txBody>
      </p:sp>
      <p:sp>
        <p:nvSpPr>
          <p:cNvPr id="48130" name="Rectangle 2"/>
          <p:cNvSpPr>
            <a:spLocks noRo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Footer Placeholder 3"/>
          <p:cNvSpPr>
            <a:spLocks noGrp="1"/>
          </p:cNvSpPr>
          <p:nvPr>
            <p:ph type="ftr" sz="quarter" idx="10"/>
          </p:nvPr>
        </p:nvSpPr>
        <p:spPr/>
        <p:txBody>
          <a:bodyPr/>
          <a:lstStyle>
            <a:lvl1pPr>
              <a:defRPr/>
            </a:lvl1pPr>
          </a:lstStyle>
          <a:p>
            <a:r>
              <a:rPr lang="en-GB"/>
              <a:t>Health Economics Teaching in the UK</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3"/>
          <p:cNvSpPr>
            <a:spLocks noGrp="1"/>
          </p:cNvSpPr>
          <p:nvPr>
            <p:ph type="ftr" sz="quarter" idx="10"/>
          </p:nvPr>
        </p:nvSpPr>
        <p:spPr/>
        <p:txBody>
          <a:bodyPr/>
          <a:lstStyle>
            <a:lvl1pPr>
              <a:defRPr/>
            </a:lvl1pPr>
          </a:lstStyle>
          <a:p>
            <a:r>
              <a:rPr lang="en-GB"/>
              <a:t>Health Economics Teaching in the UK</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3"/>
          <p:cNvSpPr>
            <a:spLocks noGrp="1"/>
          </p:cNvSpPr>
          <p:nvPr>
            <p:ph type="ftr" sz="quarter" idx="10"/>
          </p:nvPr>
        </p:nvSpPr>
        <p:spPr/>
        <p:txBody>
          <a:bodyPr/>
          <a:lstStyle>
            <a:lvl1pPr>
              <a:defRPr/>
            </a:lvl1pPr>
          </a:lstStyle>
          <a:p>
            <a:r>
              <a:rPr lang="en-GB"/>
              <a:t>Health Economics Teaching in the UK</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3"/>
          <p:cNvSpPr>
            <a:spLocks noGrp="1"/>
          </p:cNvSpPr>
          <p:nvPr>
            <p:ph type="ftr" sz="quarter" idx="10"/>
          </p:nvPr>
        </p:nvSpPr>
        <p:spPr/>
        <p:txBody>
          <a:bodyPr/>
          <a:lstStyle>
            <a:lvl1pPr>
              <a:defRPr/>
            </a:lvl1pPr>
          </a:lstStyle>
          <a:p>
            <a:r>
              <a:rPr lang="en-GB"/>
              <a:t>Health Economics Teaching in the UK</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en-GB"/>
              <a:t>Health Economics Teaching in the UK</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0"/>
          </p:nvPr>
        </p:nvSpPr>
        <p:spPr/>
        <p:txBody>
          <a:bodyPr/>
          <a:lstStyle>
            <a:lvl1pPr>
              <a:defRPr/>
            </a:lvl1pPr>
          </a:lstStyle>
          <a:p>
            <a:r>
              <a:rPr lang="en-GB"/>
              <a:t>Health Economics Teaching in the UK</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Footer Placeholder 6"/>
          <p:cNvSpPr>
            <a:spLocks noGrp="1"/>
          </p:cNvSpPr>
          <p:nvPr>
            <p:ph type="ftr" sz="quarter" idx="10"/>
          </p:nvPr>
        </p:nvSpPr>
        <p:spPr/>
        <p:txBody>
          <a:bodyPr/>
          <a:lstStyle>
            <a:lvl1pPr>
              <a:defRPr/>
            </a:lvl1pPr>
          </a:lstStyle>
          <a:p>
            <a:r>
              <a:rPr lang="en-GB"/>
              <a:t>Health Economics Teaching in the UK</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Footer Placeholder 2"/>
          <p:cNvSpPr>
            <a:spLocks noGrp="1"/>
          </p:cNvSpPr>
          <p:nvPr>
            <p:ph type="ftr" sz="quarter" idx="10"/>
          </p:nvPr>
        </p:nvSpPr>
        <p:spPr/>
        <p:txBody>
          <a:bodyPr/>
          <a:lstStyle>
            <a:lvl1pPr>
              <a:defRPr/>
            </a:lvl1pPr>
          </a:lstStyle>
          <a:p>
            <a:r>
              <a:rPr lang="en-GB"/>
              <a:t>Health Economics Teaching in the UK</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GB"/>
              <a:t>Health Economics Teaching in the UK</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GB"/>
              <a:t>Health Economics Teaching in the UK</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GB"/>
              <a:t>Health Economics Teaching in the UK</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9" name="Rectangle 5"/>
          <p:cNvSpPr>
            <a:spLocks noGrp="1" noChangeArrowheads="1"/>
          </p:cNvSpPr>
          <p:nvPr>
            <p:ph type="ftr" sz="quarter" idx="3"/>
          </p:nvPr>
        </p:nvSpPr>
        <p:spPr bwMode="auto">
          <a:xfrm>
            <a:off x="3124200" y="6245225"/>
            <a:ext cx="5551488"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336699"/>
                </a:solidFill>
              </a:defRPr>
            </a:lvl1pPr>
          </a:lstStyle>
          <a:p>
            <a:r>
              <a:rPr lang="en-GB"/>
              <a:t>Health Economics Teaching in the UK</a:t>
            </a:r>
          </a:p>
        </p:txBody>
      </p:sp>
      <p:pic>
        <p:nvPicPr>
          <p:cNvPr id="1031" name="Picture 7" descr="1"/>
          <p:cNvPicPr>
            <a:picLocks noChangeAspect="1" noChangeArrowheads="1"/>
          </p:cNvPicPr>
          <p:nvPr userDrawn="1"/>
        </p:nvPicPr>
        <p:blipFill>
          <a:blip r:embed="rId13" cstate="print"/>
          <a:srcRect/>
          <a:stretch>
            <a:fillRect/>
          </a:stretch>
        </p:blipFill>
        <p:spPr bwMode="auto">
          <a:xfrm>
            <a:off x="468313" y="6273800"/>
            <a:ext cx="719137" cy="430213"/>
          </a:xfrm>
          <a:prstGeom prst="rect">
            <a:avLst/>
          </a:prstGeom>
          <a:noFill/>
        </p:spPr>
      </p:pic>
      <p:pic>
        <p:nvPicPr>
          <p:cNvPr id="1034" name="Picture 10" descr="media_32250_en"/>
          <p:cNvPicPr>
            <a:picLocks noChangeAspect="1" noChangeArrowheads="1"/>
          </p:cNvPicPr>
          <p:nvPr userDrawn="1"/>
        </p:nvPicPr>
        <p:blipFill>
          <a:blip r:embed="rId14" cstate="print"/>
          <a:srcRect/>
          <a:stretch>
            <a:fillRect/>
          </a:stretch>
        </p:blipFill>
        <p:spPr bwMode="auto">
          <a:xfrm>
            <a:off x="1331913" y="6308725"/>
            <a:ext cx="1223962" cy="382588"/>
          </a:xfrm>
          <a:prstGeom prst="rect">
            <a:avLst/>
          </a:prstGeom>
          <a:noFill/>
        </p:spPr>
      </p:pic>
      <p:pic>
        <p:nvPicPr>
          <p:cNvPr id="1035" name="Picture 11" descr="University-of-Birmingham-logo"/>
          <p:cNvPicPr>
            <a:picLocks noChangeAspect="1" noChangeArrowheads="1"/>
          </p:cNvPicPr>
          <p:nvPr userDrawn="1"/>
        </p:nvPicPr>
        <p:blipFill>
          <a:blip r:embed="rId15" cstate="print"/>
          <a:srcRect/>
          <a:stretch>
            <a:fillRect/>
          </a:stretch>
        </p:blipFill>
        <p:spPr bwMode="auto">
          <a:xfrm>
            <a:off x="2700338" y="6326188"/>
            <a:ext cx="1198562" cy="288925"/>
          </a:xfrm>
          <a:prstGeom prst="rect">
            <a:avLst/>
          </a:prstGeom>
          <a:noFill/>
        </p:spPr>
      </p:pic>
      <p:sp>
        <p:nvSpPr>
          <p:cNvPr id="1036" name="Line 12"/>
          <p:cNvSpPr>
            <a:spLocks noChangeShapeType="1"/>
          </p:cNvSpPr>
          <p:nvPr userDrawn="1"/>
        </p:nvSpPr>
        <p:spPr bwMode="auto">
          <a:xfrm>
            <a:off x="468313" y="6165850"/>
            <a:ext cx="8207375" cy="0"/>
          </a:xfrm>
          <a:prstGeom prst="line">
            <a:avLst/>
          </a:prstGeom>
          <a:noFill/>
          <a:ln w="28575">
            <a:solidFill>
              <a:srgbClr val="336699"/>
            </a:solidFill>
            <a:round/>
            <a:headEnd/>
            <a:tailEnd/>
          </a:ln>
          <a:effectLst/>
        </p:spPr>
        <p:txBody>
          <a:bodyPr/>
          <a:lstStyle/>
          <a:p>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fontAlgn="base">
        <a:spcBef>
          <a:spcPct val="0"/>
        </a:spcBef>
        <a:spcAft>
          <a:spcPct val="0"/>
        </a:spcAft>
        <a:defRPr sz="3600">
          <a:solidFill>
            <a:schemeClr val="tx2"/>
          </a:solidFill>
          <a:latin typeface="+mj-lt"/>
          <a:ea typeface="+mj-ea"/>
          <a:cs typeface="+mj-cs"/>
        </a:defRPr>
      </a:lvl1pPr>
      <a:lvl2pPr algn="ctr" rtl="0" fontAlgn="base">
        <a:spcBef>
          <a:spcPct val="0"/>
        </a:spcBef>
        <a:spcAft>
          <a:spcPct val="0"/>
        </a:spcAft>
        <a:defRPr sz="3600">
          <a:solidFill>
            <a:schemeClr val="tx2"/>
          </a:solidFill>
          <a:latin typeface="Arial" charset="0"/>
          <a:cs typeface="Arial" charset="0"/>
        </a:defRPr>
      </a:lvl2pPr>
      <a:lvl3pPr algn="ctr" rtl="0" fontAlgn="base">
        <a:spcBef>
          <a:spcPct val="0"/>
        </a:spcBef>
        <a:spcAft>
          <a:spcPct val="0"/>
        </a:spcAft>
        <a:defRPr sz="3600">
          <a:solidFill>
            <a:schemeClr val="tx2"/>
          </a:solidFill>
          <a:latin typeface="Arial" charset="0"/>
          <a:cs typeface="Arial" charset="0"/>
        </a:defRPr>
      </a:lvl3pPr>
      <a:lvl4pPr algn="ctr" rtl="0" fontAlgn="base">
        <a:spcBef>
          <a:spcPct val="0"/>
        </a:spcBef>
        <a:spcAft>
          <a:spcPct val="0"/>
        </a:spcAft>
        <a:defRPr sz="3600">
          <a:solidFill>
            <a:schemeClr val="tx2"/>
          </a:solidFill>
          <a:latin typeface="Arial" charset="0"/>
          <a:cs typeface="Arial" charset="0"/>
        </a:defRPr>
      </a:lvl4pPr>
      <a:lvl5pPr algn="ctr" rtl="0" fontAlgn="base">
        <a:spcBef>
          <a:spcPct val="0"/>
        </a:spcBef>
        <a:spcAft>
          <a:spcPct val="0"/>
        </a:spcAft>
        <a:defRPr sz="3600">
          <a:solidFill>
            <a:schemeClr val="tx2"/>
          </a:solidFill>
          <a:latin typeface="Arial" charset="0"/>
          <a:cs typeface="Arial" charset="0"/>
        </a:defRPr>
      </a:lvl5pPr>
      <a:lvl6pPr marL="457200" algn="ctr" rtl="0" fontAlgn="base">
        <a:spcBef>
          <a:spcPct val="0"/>
        </a:spcBef>
        <a:spcAft>
          <a:spcPct val="0"/>
        </a:spcAft>
        <a:defRPr sz="3600">
          <a:solidFill>
            <a:schemeClr val="tx2"/>
          </a:solidFill>
          <a:latin typeface="Arial" charset="0"/>
          <a:cs typeface="Arial" charset="0"/>
        </a:defRPr>
      </a:lvl6pPr>
      <a:lvl7pPr marL="914400" algn="ctr" rtl="0" fontAlgn="base">
        <a:spcBef>
          <a:spcPct val="0"/>
        </a:spcBef>
        <a:spcAft>
          <a:spcPct val="0"/>
        </a:spcAft>
        <a:defRPr sz="3600">
          <a:solidFill>
            <a:schemeClr val="tx2"/>
          </a:solidFill>
          <a:latin typeface="Arial" charset="0"/>
          <a:cs typeface="Arial" charset="0"/>
        </a:defRPr>
      </a:lvl7pPr>
      <a:lvl8pPr marL="1371600" algn="ctr" rtl="0" fontAlgn="base">
        <a:spcBef>
          <a:spcPct val="0"/>
        </a:spcBef>
        <a:spcAft>
          <a:spcPct val="0"/>
        </a:spcAft>
        <a:defRPr sz="3600">
          <a:solidFill>
            <a:schemeClr val="tx2"/>
          </a:solidFill>
          <a:latin typeface="Arial" charset="0"/>
          <a:cs typeface="Arial" charset="0"/>
        </a:defRPr>
      </a:lvl8pPr>
      <a:lvl9pPr marL="1828800" algn="ctr" rtl="0" fontAlgn="base">
        <a:spcBef>
          <a:spcPct val="0"/>
        </a:spcBef>
        <a:spcAft>
          <a:spcPct val="0"/>
        </a:spcAft>
        <a:defRPr sz="36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2400">
          <a:solidFill>
            <a:schemeClr val="tx1"/>
          </a:solidFill>
          <a:latin typeface="+mn-lt"/>
          <a:ea typeface="+mn-ea"/>
          <a:cs typeface="+mn-cs"/>
        </a:defRPr>
      </a:lvl1pPr>
      <a:lvl2pPr marL="742950" indent="-285750" algn="l" rtl="0" fontAlgn="base">
        <a:spcBef>
          <a:spcPct val="20000"/>
        </a:spcBef>
        <a:spcAft>
          <a:spcPct val="0"/>
        </a:spcAft>
        <a:buChar char="–"/>
        <a:defRPr sz="2000">
          <a:solidFill>
            <a:schemeClr val="tx1"/>
          </a:solidFill>
          <a:latin typeface="+mn-lt"/>
          <a:cs typeface="+mn-cs"/>
        </a:defRPr>
      </a:lvl2pPr>
      <a:lvl3pPr marL="1143000" indent="-228600" algn="l" rtl="0" fontAlgn="base">
        <a:spcBef>
          <a:spcPct val="20000"/>
        </a:spcBef>
        <a:spcAft>
          <a:spcPct val="0"/>
        </a:spcAft>
        <a:buChar char="•"/>
        <a:defRPr sz="20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GB"/>
              <a:t>Health Economics Teaching in the UK</a:t>
            </a:r>
          </a:p>
        </p:txBody>
      </p:sp>
      <p:sp>
        <p:nvSpPr>
          <p:cNvPr id="2050" name="Rectangle 2"/>
          <p:cNvSpPr>
            <a:spLocks noGrp="1" noChangeArrowheads="1"/>
          </p:cNvSpPr>
          <p:nvPr>
            <p:ph type="ctrTitle"/>
          </p:nvPr>
        </p:nvSpPr>
        <p:spPr>
          <a:xfrm>
            <a:off x="684213" y="692150"/>
            <a:ext cx="7848600" cy="2305050"/>
          </a:xfrm>
        </p:spPr>
        <p:txBody>
          <a:bodyPr/>
          <a:lstStyle/>
          <a:p>
            <a:r>
              <a:rPr lang="en-GB"/>
              <a:t>The development of health economics teaching in the UK from a course director’s perspective: A</a:t>
            </a:r>
            <a:br>
              <a:rPr lang="en-GB"/>
            </a:br>
            <a:r>
              <a:rPr lang="en-GB"/>
              <a:t>qualitative study</a:t>
            </a:r>
          </a:p>
        </p:txBody>
      </p:sp>
      <p:sp>
        <p:nvSpPr>
          <p:cNvPr id="2051" name="Rectangle 3"/>
          <p:cNvSpPr>
            <a:spLocks noGrp="1" noChangeArrowheads="1"/>
          </p:cNvSpPr>
          <p:nvPr>
            <p:ph type="subTitle" idx="1"/>
          </p:nvPr>
        </p:nvSpPr>
        <p:spPr>
          <a:xfrm>
            <a:off x="1116013" y="3500438"/>
            <a:ext cx="6840537" cy="2520950"/>
          </a:xfrm>
        </p:spPr>
        <p:txBody>
          <a:bodyPr/>
          <a:lstStyle/>
          <a:p>
            <a:r>
              <a:rPr lang="en-GB" sz="3200" b="1"/>
              <a:t>Dr Emma Frew, Dr Paula Lorgelly and Dr Tracey Sach</a:t>
            </a:r>
          </a:p>
          <a:p>
            <a:endParaRPr lang="en-GB" sz="3200"/>
          </a:p>
          <a:p>
            <a:r>
              <a:rPr lang="en-GB" i="1"/>
              <a:t>Funded by the Economics Network</a:t>
            </a:r>
          </a:p>
          <a:p>
            <a:endParaRPr lang="en-GB" sz="1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GB"/>
              <a:t>Health Economics Teaching in the UK</a:t>
            </a:r>
          </a:p>
        </p:txBody>
      </p:sp>
      <p:sp>
        <p:nvSpPr>
          <p:cNvPr id="59394" name="Rectangle 2"/>
          <p:cNvSpPr>
            <a:spLocks noGrp="1" noChangeArrowheads="1"/>
          </p:cNvSpPr>
          <p:nvPr>
            <p:ph type="title"/>
          </p:nvPr>
        </p:nvSpPr>
        <p:spPr/>
        <p:txBody>
          <a:bodyPr/>
          <a:lstStyle/>
          <a:p>
            <a:r>
              <a:rPr lang="en-GB"/>
              <a:t>Results</a:t>
            </a:r>
          </a:p>
        </p:txBody>
      </p:sp>
      <p:sp>
        <p:nvSpPr>
          <p:cNvPr id="59395" name="Rectangle 3"/>
          <p:cNvSpPr>
            <a:spLocks noGrp="1" noChangeArrowheads="1"/>
          </p:cNvSpPr>
          <p:nvPr>
            <p:ph type="body" idx="1"/>
          </p:nvPr>
        </p:nvSpPr>
        <p:spPr/>
        <p:txBody>
          <a:bodyPr/>
          <a:lstStyle/>
          <a:p>
            <a:r>
              <a:rPr lang="en-GB"/>
              <a:t>Respondents</a:t>
            </a:r>
          </a:p>
          <a:p>
            <a:pPr lvl="1"/>
            <a:r>
              <a:rPr lang="en-GB"/>
              <a:t>Universities</a:t>
            </a:r>
          </a:p>
          <a:p>
            <a:pPr lvl="1"/>
            <a:r>
              <a:rPr lang="en-GB"/>
              <a:t>Qualification</a:t>
            </a:r>
          </a:p>
          <a:p>
            <a:pPr lvl="1"/>
            <a:r>
              <a:rPr lang="en-GB"/>
              <a:t>Student population</a:t>
            </a:r>
          </a:p>
          <a:p>
            <a:r>
              <a:rPr lang="en-GB"/>
              <a:t>Qualitative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GB"/>
              <a:t>Health Economics Teaching in the UK</a:t>
            </a:r>
          </a:p>
        </p:txBody>
      </p:sp>
      <p:sp>
        <p:nvSpPr>
          <p:cNvPr id="56322" name="Rectangle 2"/>
          <p:cNvSpPr>
            <a:spLocks noGrp="1" noChangeArrowheads="1"/>
          </p:cNvSpPr>
          <p:nvPr>
            <p:ph type="title"/>
          </p:nvPr>
        </p:nvSpPr>
        <p:spPr/>
        <p:txBody>
          <a:bodyPr/>
          <a:lstStyle/>
          <a:p>
            <a:r>
              <a:rPr lang="en-GB"/>
              <a:t>Interviewed Universities</a:t>
            </a:r>
          </a:p>
        </p:txBody>
      </p:sp>
      <p:sp>
        <p:nvSpPr>
          <p:cNvPr id="56323" name="Rectangle 3"/>
          <p:cNvSpPr>
            <a:spLocks noGrp="1" noChangeArrowheads="1"/>
          </p:cNvSpPr>
          <p:nvPr>
            <p:ph type="body" idx="1"/>
          </p:nvPr>
        </p:nvSpPr>
        <p:spPr/>
        <p:txBody>
          <a:bodyPr/>
          <a:lstStyle/>
          <a:p>
            <a:r>
              <a:rPr lang="en-GB"/>
              <a:t>Birmingham</a:t>
            </a:r>
          </a:p>
          <a:p>
            <a:r>
              <a:rPr lang="en-GB"/>
              <a:t>Oxford </a:t>
            </a:r>
          </a:p>
          <a:p>
            <a:r>
              <a:rPr lang="en-GB"/>
              <a:t>York (x2)</a:t>
            </a:r>
          </a:p>
          <a:p>
            <a:r>
              <a:rPr lang="en-GB"/>
              <a:t>Sheffield (x2)</a:t>
            </a:r>
          </a:p>
          <a:p>
            <a:r>
              <a:rPr lang="en-GB"/>
              <a:t>UEA</a:t>
            </a:r>
          </a:p>
          <a:p>
            <a:r>
              <a:rPr lang="en-GB"/>
              <a:t>Nottingham </a:t>
            </a:r>
          </a:p>
          <a:p>
            <a:r>
              <a:rPr lang="en-GB"/>
              <a:t>LSTHM</a:t>
            </a:r>
          </a:p>
          <a:p>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GB"/>
              <a:t>Health Economics Teaching in the UK</a:t>
            </a:r>
          </a:p>
        </p:txBody>
      </p:sp>
      <p:sp>
        <p:nvSpPr>
          <p:cNvPr id="57346" name="Rectangle 2"/>
          <p:cNvSpPr>
            <a:spLocks noGrp="1" noChangeArrowheads="1"/>
          </p:cNvSpPr>
          <p:nvPr>
            <p:ph type="title"/>
          </p:nvPr>
        </p:nvSpPr>
        <p:spPr/>
        <p:txBody>
          <a:bodyPr/>
          <a:lstStyle/>
          <a:p>
            <a:r>
              <a:rPr lang="en-GB"/>
              <a:t>Course names</a:t>
            </a:r>
          </a:p>
        </p:txBody>
      </p:sp>
      <p:sp>
        <p:nvSpPr>
          <p:cNvPr id="57347" name="Rectangle 3"/>
          <p:cNvSpPr>
            <a:spLocks noGrp="1" noChangeArrowheads="1"/>
          </p:cNvSpPr>
          <p:nvPr>
            <p:ph type="body" idx="1"/>
          </p:nvPr>
        </p:nvSpPr>
        <p:spPr/>
        <p:txBody>
          <a:bodyPr/>
          <a:lstStyle/>
          <a:p>
            <a:r>
              <a:rPr lang="en-GB"/>
              <a:t>MSc in Health Economics </a:t>
            </a:r>
          </a:p>
          <a:p>
            <a:r>
              <a:rPr lang="en-GB"/>
              <a:t>MSc in Economics &amp; Health Economics</a:t>
            </a:r>
          </a:p>
          <a:p>
            <a:r>
              <a:rPr lang="en-GB"/>
              <a:t>MSc in Health Economics &amp; Health Policy </a:t>
            </a:r>
          </a:p>
          <a:p>
            <a:r>
              <a:rPr lang="en-GB"/>
              <a:t>Master in Health Economics &amp; Decision Modelling</a:t>
            </a:r>
          </a:p>
          <a:p>
            <a:r>
              <a:rPr lang="en-GB"/>
              <a:t>MSc in Health Economics &amp; Management </a:t>
            </a:r>
          </a:p>
          <a:p>
            <a:r>
              <a:rPr lang="en-GB"/>
              <a:t>MSc in Economics</a:t>
            </a:r>
          </a:p>
          <a:p>
            <a:r>
              <a:rPr lang="en-GB"/>
              <a:t>MSc in Global Health</a:t>
            </a:r>
          </a:p>
          <a:p>
            <a:r>
              <a:rPr lang="en-GB"/>
              <a:t>MSc in Public Health </a:t>
            </a:r>
          </a:p>
          <a:p>
            <a:r>
              <a:rPr lang="en-GB"/>
              <a:t>PG Certificate/Diploma in Health Economics </a:t>
            </a:r>
          </a:p>
          <a:p>
            <a:r>
              <a:rPr lang="en-GB" i="1"/>
              <a:t>Also undergraduate teaching of medics/economists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GB"/>
              <a:t>Health Economics Teaching in the UK</a:t>
            </a:r>
          </a:p>
        </p:txBody>
      </p:sp>
      <p:sp>
        <p:nvSpPr>
          <p:cNvPr id="61442" name="Rectangle 2"/>
          <p:cNvSpPr>
            <a:spLocks noGrp="1" noChangeArrowheads="1"/>
          </p:cNvSpPr>
          <p:nvPr>
            <p:ph type="title"/>
          </p:nvPr>
        </p:nvSpPr>
        <p:spPr>
          <a:xfrm>
            <a:off x="0" y="274638"/>
            <a:ext cx="9144000" cy="1143000"/>
          </a:xfrm>
        </p:spPr>
        <p:txBody>
          <a:bodyPr/>
          <a:lstStyle/>
          <a:p>
            <a:r>
              <a:rPr lang="en-GB" sz="3200"/>
              <a:t>Who studies postgraduate health economics?</a:t>
            </a:r>
          </a:p>
        </p:txBody>
      </p:sp>
      <p:sp>
        <p:nvSpPr>
          <p:cNvPr id="61443" name="Rectangle 3"/>
          <p:cNvSpPr>
            <a:spLocks noGrp="1" noChangeArrowheads="1"/>
          </p:cNvSpPr>
          <p:nvPr>
            <p:ph type="body" idx="1"/>
          </p:nvPr>
        </p:nvSpPr>
        <p:spPr/>
        <p:txBody>
          <a:bodyPr/>
          <a:lstStyle/>
          <a:p>
            <a:r>
              <a:rPr lang="en-GB"/>
              <a:t>Part-time and full-time students</a:t>
            </a:r>
          </a:p>
          <a:p>
            <a:pPr lvl="1"/>
            <a:r>
              <a:rPr lang="en-GB"/>
              <a:t>At least three universities only offer full time qualification</a:t>
            </a:r>
          </a:p>
          <a:p>
            <a:r>
              <a:rPr lang="en-GB"/>
              <a:t>Large number of international students</a:t>
            </a:r>
          </a:p>
          <a:p>
            <a:pPr lvl="1"/>
            <a:r>
              <a:rPr lang="en-GB"/>
              <a:t>Range from ½ to 99%, ‘significant’, ‘a lot’, ‘most’</a:t>
            </a:r>
          </a:p>
          <a:p>
            <a:r>
              <a:rPr lang="en-GB"/>
              <a:t>Mixture of new undergraduates and ‘mature’ students</a:t>
            </a:r>
          </a:p>
          <a:p>
            <a:pPr lvl="1"/>
            <a:r>
              <a:rPr lang="en-GB"/>
              <a:t>At least two traditionally take students straight from UG degree</a:t>
            </a:r>
          </a:p>
          <a:p>
            <a:pPr lvl="1"/>
            <a:r>
              <a:rPr lang="en-GB"/>
              <a:t>Others a mixture of health professionals, pharma, public health</a:t>
            </a:r>
          </a:p>
          <a:p>
            <a:pPr lvl="1"/>
            <a:r>
              <a:rPr lang="en-GB"/>
              <a:t>Many new to economics</a:t>
            </a:r>
          </a:p>
          <a:p>
            <a:r>
              <a:rPr lang="en-GB"/>
              <a:t>Funding</a:t>
            </a:r>
          </a:p>
          <a:p>
            <a:pPr lvl="1"/>
            <a:r>
              <a:rPr lang="en-GB"/>
              <a:t>Mostly self funded students, some NIHR/MRC/ESRC MSc studentships, some pharma fellowships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1"/>
          <p:cNvSpPr>
            <a:spLocks noGrp="1"/>
          </p:cNvSpPr>
          <p:nvPr>
            <p:ph type="ftr" sz="quarter" idx="10"/>
          </p:nvPr>
        </p:nvSpPr>
        <p:spPr/>
        <p:txBody>
          <a:bodyPr/>
          <a:lstStyle/>
          <a:p>
            <a:r>
              <a:rPr lang="en-GB"/>
              <a:t>Health Economics Teaching in the UK</a:t>
            </a:r>
          </a:p>
        </p:txBody>
      </p:sp>
      <p:sp>
        <p:nvSpPr>
          <p:cNvPr id="62466" name="Rectangle 2"/>
          <p:cNvSpPr>
            <a:spLocks noGrp="1" noChangeArrowheads="1"/>
          </p:cNvSpPr>
          <p:nvPr>
            <p:ph type="title" idx="4294967295"/>
          </p:nvPr>
        </p:nvSpPr>
        <p:spPr>
          <a:xfrm>
            <a:off x="590550" y="274638"/>
            <a:ext cx="8229600" cy="1143000"/>
          </a:xfrm>
        </p:spPr>
        <p:txBody>
          <a:bodyPr/>
          <a:lstStyle/>
          <a:p>
            <a:r>
              <a:rPr lang="en-GB"/>
              <a:t>Identified Themes</a:t>
            </a:r>
          </a:p>
        </p:txBody>
      </p:sp>
      <p:graphicFrame>
        <p:nvGraphicFramePr>
          <p:cNvPr id="62492" name="Organization Chart 28"/>
          <p:cNvGraphicFramePr>
            <a:graphicFrameLocks/>
          </p:cNvGraphicFramePr>
          <p:nvPr/>
        </p:nvGraphicFramePr>
        <p:xfrm>
          <a:off x="431800" y="908050"/>
          <a:ext cx="8328025" cy="5138738"/>
        </p:xfrm>
        <a:graphic>
          <a:graphicData uri="http://schemas.openxmlformats.org/drawingml/2006/compatibility">
            <com:legacyDrawing xmlns:com="http://schemas.openxmlformats.org/drawingml/2006/compatibility" spid="_x0000_s6249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GB"/>
              <a:t>Health Economics Teaching in the UK</a:t>
            </a:r>
          </a:p>
        </p:txBody>
      </p:sp>
      <p:sp>
        <p:nvSpPr>
          <p:cNvPr id="63490" name="Rectangle 2"/>
          <p:cNvSpPr>
            <a:spLocks noGrp="1" noChangeArrowheads="1"/>
          </p:cNvSpPr>
          <p:nvPr>
            <p:ph type="title"/>
          </p:nvPr>
        </p:nvSpPr>
        <p:spPr/>
        <p:txBody>
          <a:bodyPr/>
          <a:lstStyle/>
          <a:p>
            <a:r>
              <a:rPr lang="en-GB"/>
              <a:t>Quotes</a:t>
            </a:r>
          </a:p>
        </p:txBody>
      </p:sp>
      <p:sp>
        <p:nvSpPr>
          <p:cNvPr id="63491" name="Rectangle 3"/>
          <p:cNvSpPr>
            <a:spLocks noGrp="1" noChangeArrowheads="1"/>
          </p:cNvSpPr>
          <p:nvPr>
            <p:ph type="body" idx="1"/>
          </p:nvPr>
        </p:nvSpPr>
        <p:spPr>
          <a:xfrm>
            <a:off x="457200" y="1412875"/>
            <a:ext cx="8229600" cy="4525963"/>
          </a:xfrm>
        </p:spPr>
        <p:txBody>
          <a:bodyPr/>
          <a:lstStyle/>
          <a:p>
            <a:pPr>
              <a:lnSpc>
                <a:spcPct val="90000"/>
              </a:lnSpc>
            </a:pPr>
            <a:r>
              <a:rPr lang="en-GB" sz="1800" b="1"/>
              <a:t>Personal/individual experiences; teacher training:</a:t>
            </a:r>
          </a:p>
          <a:p>
            <a:pPr lvl="1">
              <a:lnSpc>
                <a:spcPct val="90000"/>
              </a:lnSpc>
            </a:pPr>
            <a:r>
              <a:rPr lang="en-GB" sz="1600"/>
              <a:t>Very little:  </a:t>
            </a:r>
            <a:r>
              <a:rPr lang="en-GB" sz="1600">
                <a:solidFill>
                  <a:srgbClr val="FF0000"/>
                </a:solidFill>
              </a:rPr>
              <a:t>“…</a:t>
            </a:r>
            <a:r>
              <a:rPr lang="ru-RU" sz="1600">
                <a:solidFill>
                  <a:srgbClr val="FF0000"/>
                </a:solidFill>
              </a:rPr>
              <a:t>maybe a week to 10 days of training</a:t>
            </a:r>
            <a:r>
              <a:rPr lang="en-GB" sz="1600"/>
              <a:t> (in design of distance learning)…”</a:t>
            </a:r>
          </a:p>
          <a:p>
            <a:pPr lvl="1">
              <a:lnSpc>
                <a:spcPct val="90000"/>
              </a:lnSpc>
            </a:pPr>
            <a:r>
              <a:rPr lang="en-GB" sz="1600"/>
              <a:t>None</a:t>
            </a:r>
            <a:r>
              <a:rPr lang="en-GB" sz="1600">
                <a:solidFill>
                  <a:srgbClr val="FF0000"/>
                </a:solidFill>
              </a:rPr>
              <a:t>: “…I started teaching before the requirement for new lecturers kicked in…” </a:t>
            </a:r>
          </a:p>
          <a:p>
            <a:pPr>
              <a:lnSpc>
                <a:spcPct val="90000"/>
              </a:lnSpc>
            </a:pPr>
            <a:r>
              <a:rPr lang="en-GB" sz="1800" b="1"/>
              <a:t>Course; motivation:</a:t>
            </a:r>
          </a:p>
          <a:p>
            <a:pPr lvl="1">
              <a:lnSpc>
                <a:spcPct val="90000"/>
              </a:lnSpc>
            </a:pPr>
            <a:r>
              <a:rPr lang="en-GB" sz="1600"/>
              <a:t>To build capacity</a:t>
            </a:r>
            <a:r>
              <a:rPr lang="en-GB" sz="1600">
                <a:solidFill>
                  <a:srgbClr val="FF0000"/>
                </a:solidFill>
              </a:rPr>
              <a:t>: “…</a:t>
            </a:r>
            <a:r>
              <a:rPr lang="ru-RU" sz="1600">
                <a:solidFill>
                  <a:srgbClr val="FF0000"/>
                </a:solidFill>
              </a:rPr>
              <a:t>it's important for both our health services research capacity here that we have people who are competent in Health Economics out in the clinical networks. And also that we have researchers in Health Economics developing to a more advanced level, sort of capacity development</a:t>
            </a:r>
            <a:r>
              <a:rPr lang="en-GB" sz="1600">
                <a:solidFill>
                  <a:srgbClr val="FF0000"/>
                </a:solidFill>
              </a:rPr>
              <a:t>…”</a:t>
            </a:r>
          </a:p>
          <a:p>
            <a:pPr lvl="1">
              <a:lnSpc>
                <a:spcPct val="90000"/>
              </a:lnSpc>
            </a:pPr>
            <a:r>
              <a:rPr lang="en-GB" sz="1600"/>
              <a:t>Part of core funding</a:t>
            </a:r>
            <a:r>
              <a:rPr lang="en-GB" sz="1600">
                <a:solidFill>
                  <a:srgbClr val="FF0000"/>
                </a:solidFill>
              </a:rPr>
              <a:t>: “…</a:t>
            </a:r>
            <a:r>
              <a:rPr lang="ru-RU" sz="1600">
                <a:solidFill>
                  <a:srgbClr val="FF0000"/>
                </a:solidFill>
              </a:rPr>
              <a:t>had only just got the funding for setting up the Health Economics facility as it was then and part of the deal there was to have a masters programme for capacity development </a:t>
            </a:r>
            <a:r>
              <a:rPr lang="en-GB" sz="1600">
                <a:solidFill>
                  <a:srgbClr val="FF0000"/>
                </a:solidFill>
              </a:rPr>
              <a:t>…”</a:t>
            </a:r>
          </a:p>
          <a:p>
            <a:pPr lvl="1">
              <a:lnSpc>
                <a:spcPct val="90000"/>
              </a:lnSpc>
            </a:pPr>
            <a:r>
              <a:rPr lang="en-GB" sz="1600"/>
              <a:t>On top of subject area</a:t>
            </a:r>
            <a:r>
              <a:rPr lang="en-GB" sz="1600">
                <a:solidFill>
                  <a:srgbClr val="FF0000"/>
                </a:solidFill>
              </a:rPr>
              <a:t>: “…</a:t>
            </a:r>
            <a:r>
              <a:rPr lang="ru-RU" sz="1600">
                <a:solidFill>
                  <a:srgbClr val="FF0000"/>
                </a:solidFill>
              </a:rPr>
              <a:t>good for our profile, it was good for us, it kept you on your toes, you kept making sure that you were on top of your game.</a:t>
            </a:r>
            <a:r>
              <a:rPr lang="en-GB" sz="1600">
                <a:solidFill>
                  <a:srgbClr val="FF0000"/>
                </a:solidFill>
              </a:rPr>
              <a:t>..</a:t>
            </a:r>
            <a:r>
              <a:rPr lang="ru-RU" sz="1600">
                <a:solidFill>
                  <a:srgbClr val="FF0000"/>
                </a:solidFill>
              </a:rPr>
              <a:t> keeps you on the cutting edge, keeps you in communication, keeps using examples, you know, you don't fall behind the way, because you have to read text books and papers and things just for your students apart from anything else.</a:t>
            </a:r>
            <a:endParaRPr lang="en-GB" sz="1600">
              <a:solidFill>
                <a:srgbClr val="FF0000"/>
              </a:solidFill>
            </a:endParaRPr>
          </a:p>
          <a:p>
            <a:pPr lvl="1">
              <a:lnSpc>
                <a:spcPct val="90000"/>
              </a:lnSpc>
            </a:pPr>
            <a:endParaRPr lang="en-GB" sz="160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0"/>
          </p:nvPr>
        </p:nvSpPr>
        <p:spPr/>
        <p:txBody>
          <a:bodyPr/>
          <a:lstStyle/>
          <a:p>
            <a:r>
              <a:rPr lang="en-GB"/>
              <a:t>Health Economics Teaching in the UK</a:t>
            </a:r>
          </a:p>
        </p:txBody>
      </p:sp>
      <p:sp>
        <p:nvSpPr>
          <p:cNvPr id="67586" name="Rectangle 2"/>
          <p:cNvSpPr>
            <a:spLocks noGrp="1" noChangeArrowheads="1"/>
          </p:cNvSpPr>
          <p:nvPr>
            <p:ph type="title"/>
          </p:nvPr>
        </p:nvSpPr>
        <p:spPr/>
        <p:txBody>
          <a:bodyPr/>
          <a:lstStyle/>
          <a:p>
            <a:r>
              <a:rPr lang="en-GB"/>
              <a:t>Quotes</a:t>
            </a:r>
          </a:p>
        </p:txBody>
      </p:sp>
      <p:sp>
        <p:nvSpPr>
          <p:cNvPr id="67588" name="Rectangle 4"/>
          <p:cNvSpPr>
            <a:spLocks noChangeArrowheads="1"/>
          </p:cNvSpPr>
          <p:nvPr/>
        </p:nvSpPr>
        <p:spPr bwMode="auto">
          <a:xfrm>
            <a:off x="303213" y="1125538"/>
            <a:ext cx="8229600" cy="4525962"/>
          </a:xfrm>
          <a:prstGeom prst="rect">
            <a:avLst/>
          </a:prstGeom>
          <a:noFill/>
          <a:ln w="9525">
            <a:noFill/>
            <a:miter lim="800000"/>
            <a:headEnd/>
            <a:tailEnd/>
          </a:ln>
          <a:effectLst/>
        </p:spPr>
        <p:txBody>
          <a:bodyPr/>
          <a:lstStyle/>
          <a:p>
            <a:pPr marL="342900" indent="-342900">
              <a:spcBef>
                <a:spcPct val="20000"/>
              </a:spcBef>
              <a:buFontTx/>
              <a:buChar char="•"/>
            </a:pPr>
            <a:endParaRPr lang="en-GB" sz="2000"/>
          </a:p>
          <a:p>
            <a:pPr marL="342900" indent="-342900">
              <a:spcBef>
                <a:spcPct val="20000"/>
              </a:spcBef>
              <a:buFontTx/>
              <a:buChar char="•"/>
            </a:pPr>
            <a:r>
              <a:rPr lang="en-GB" sz="2000"/>
              <a:t>Type of students</a:t>
            </a:r>
          </a:p>
          <a:p>
            <a:pPr marL="742950" lvl="1" indent="-285750">
              <a:spcBef>
                <a:spcPct val="20000"/>
              </a:spcBef>
              <a:buFontTx/>
              <a:buChar char="–"/>
            </a:pPr>
            <a:r>
              <a:rPr lang="en-GB"/>
              <a:t>Various academic backgrounds</a:t>
            </a:r>
            <a:r>
              <a:rPr lang="en-GB">
                <a:solidFill>
                  <a:srgbClr val="FF0000"/>
                </a:solidFill>
              </a:rPr>
              <a:t>: “…you get a complete spectrum.  It’s one of the difficulties or challenges about teaching here, you get everyone from the person that's just done a degree in history to somebody whose been looking after people with Malaria for 20 years, medically qualified”</a:t>
            </a:r>
          </a:p>
          <a:p>
            <a:pPr marL="742950" lvl="1" indent="-285750">
              <a:spcBef>
                <a:spcPct val="20000"/>
              </a:spcBef>
            </a:pPr>
            <a:r>
              <a:rPr lang="en-GB">
                <a:solidFill>
                  <a:srgbClr val="FF0000"/>
                </a:solidFill>
              </a:rPr>
              <a:t> – “you get everybody…” “…we have a mixture of economics students and non economics students and everybody else…”</a:t>
            </a:r>
          </a:p>
          <a:p>
            <a:pPr marL="742950" lvl="1" indent="-285750">
              <a:spcBef>
                <a:spcPct val="20000"/>
              </a:spcBef>
              <a:buFontTx/>
              <a:buChar char="–"/>
            </a:pPr>
            <a:r>
              <a:rPr lang="en-GB"/>
              <a:t>Split between international and home: </a:t>
            </a:r>
            <a:r>
              <a:rPr lang="en-GB">
                <a:solidFill>
                  <a:srgbClr val="FF0000"/>
                </a:solidFill>
              </a:rPr>
              <a:t>“…</a:t>
            </a:r>
            <a:r>
              <a:rPr lang="ru-RU">
                <a:solidFill>
                  <a:srgbClr val="FF0000"/>
                </a:solidFill>
              </a:rPr>
              <a:t> until the early 90s, it was quite small, maybe </a:t>
            </a:r>
            <a:r>
              <a:rPr lang="en-GB">
                <a:solidFill>
                  <a:srgbClr val="FF0000"/>
                </a:solidFill>
              </a:rPr>
              <a:t>12</a:t>
            </a:r>
            <a:r>
              <a:rPr lang="ru-RU">
                <a:solidFill>
                  <a:srgbClr val="FF0000"/>
                </a:solidFill>
              </a:rPr>
              <a:t> students each year</a:t>
            </a:r>
            <a:r>
              <a:rPr lang="en-GB">
                <a:solidFill>
                  <a:srgbClr val="FF0000"/>
                </a:solidFill>
              </a:rPr>
              <a:t>, </a:t>
            </a:r>
            <a:r>
              <a:rPr lang="ru-RU">
                <a:solidFill>
                  <a:srgbClr val="FF0000"/>
                </a:solidFill>
              </a:rPr>
              <a:t>mostly UK students.  It grew a lot in the early 90s because they put a lot more money into studentships from the DoH for UK students with the internal market reforms and so on, so it was at its biggest in the early 90s but it was still predominantly UK students and then when I took over, basically it’s become more international. So now the UK students, there’s always </a:t>
            </a:r>
            <a:r>
              <a:rPr lang="en-GB">
                <a:solidFill>
                  <a:srgbClr val="FF0000"/>
                </a:solidFill>
              </a:rPr>
              <a:t>8</a:t>
            </a:r>
            <a:r>
              <a:rPr lang="ru-RU">
                <a:solidFill>
                  <a:srgbClr val="FF0000"/>
                </a:solidFill>
              </a:rPr>
              <a:t> or </a:t>
            </a:r>
            <a:r>
              <a:rPr lang="en-GB">
                <a:solidFill>
                  <a:srgbClr val="FF0000"/>
                </a:solidFill>
              </a:rPr>
              <a:t>10</a:t>
            </a:r>
            <a:r>
              <a:rPr lang="ru-RU">
                <a:solidFill>
                  <a:srgbClr val="FF0000"/>
                </a:solidFill>
              </a:rPr>
              <a:t> of them but they are in a minority. </a:t>
            </a:r>
            <a:r>
              <a:rPr lang="en-GB">
                <a:solidFill>
                  <a:srgbClr val="FF0000"/>
                </a:solidFill>
              </a:rPr>
              <a:t>“</a:t>
            </a:r>
            <a:endParaRPr lang="ru-RU">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1"/>
          <p:cNvSpPr>
            <a:spLocks noGrp="1"/>
          </p:cNvSpPr>
          <p:nvPr>
            <p:ph type="ftr" sz="quarter" idx="10"/>
          </p:nvPr>
        </p:nvSpPr>
        <p:spPr/>
        <p:txBody>
          <a:bodyPr/>
          <a:lstStyle/>
          <a:p>
            <a:r>
              <a:rPr lang="en-GB"/>
              <a:t>Health Economics Teaching in the UK</a:t>
            </a:r>
          </a:p>
        </p:txBody>
      </p:sp>
      <p:sp>
        <p:nvSpPr>
          <p:cNvPr id="69636" name="Rectangle 4"/>
          <p:cNvSpPr>
            <a:spLocks noChangeArrowheads="1"/>
          </p:cNvSpPr>
          <p:nvPr/>
        </p:nvSpPr>
        <p:spPr bwMode="auto">
          <a:xfrm>
            <a:off x="457200" y="274638"/>
            <a:ext cx="8229600" cy="1143000"/>
          </a:xfrm>
          <a:prstGeom prst="rect">
            <a:avLst/>
          </a:prstGeom>
          <a:noFill/>
          <a:ln w="9525">
            <a:noFill/>
            <a:miter lim="800000"/>
            <a:headEnd/>
            <a:tailEnd/>
          </a:ln>
          <a:effectLst/>
        </p:spPr>
        <p:txBody>
          <a:bodyPr anchor="ctr"/>
          <a:lstStyle/>
          <a:p>
            <a:pPr algn="ctr"/>
            <a:r>
              <a:rPr lang="en-GB" sz="3600">
                <a:solidFill>
                  <a:schemeClr val="tx2"/>
                </a:solidFill>
              </a:rPr>
              <a:t>Quotes</a:t>
            </a:r>
            <a:endParaRPr lang="en-US" sz="3600">
              <a:solidFill>
                <a:schemeClr val="tx2"/>
              </a:solidFill>
            </a:endParaRPr>
          </a:p>
        </p:txBody>
      </p:sp>
      <p:sp>
        <p:nvSpPr>
          <p:cNvPr id="69637" name="Rectangle 5"/>
          <p:cNvSpPr>
            <a:spLocks noChangeArrowheads="1"/>
          </p:cNvSpPr>
          <p:nvPr/>
        </p:nvSpPr>
        <p:spPr bwMode="auto">
          <a:xfrm>
            <a:off x="457200" y="1341438"/>
            <a:ext cx="8229600" cy="4525962"/>
          </a:xfrm>
          <a:prstGeom prst="rect">
            <a:avLst/>
          </a:prstGeom>
          <a:noFill/>
          <a:ln w="9525">
            <a:noFill/>
            <a:miter lim="800000"/>
            <a:headEnd/>
            <a:tailEnd/>
          </a:ln>
          <a:effectLst/>
        </p:spPr>
        <p:txBody>
          <a:bodyPr/>
          <a:lstStyle/>
          <a:p>
            <a:pPr marL="342900" indent="-342900">
              <a:lnSpc>
                <a:spcPct val="90000"/>
              </a:lnSpc>
              <a:spcBef>
                <a:spcPct val="20000"/>
              </a:spcBef>
              <a:buFontTx/>
              <a:buChar char="•"/>
            </a:pPr>
            <a:r>
              <a:rPr lang="en-GB" sz="2400"/>
              <a:t>Funding</a:t>
            </a:r>
          </a:p>
          <a:p>
            <a:pPr marL="742950" lvl="1" indent="-285750">
              <a:lnSpc>
                <a:spcPct val="90000"/>
              </a:lnSpc>
              <a:spcBef>
                <a:spcPct val="20000"/>
              </a:spcBef>
              <a:buFontTx/>
              <a:buChar char="–"/>
            </a:pPr>
            <a:r>
              <a:rPr lang="en-GB" sz="2000"/>
              <a:t>External</a:t>
            </a:r>
            <a:r>
              <a:rPr lang="en-GB" sz="2000">
                <a:solidFill>
                  <a:srgbClr val="FF0000"/>
                </a:solidFill>
              </a:rPr>
              <a:t>: …‘well, this is the only degree in PGT Economics that has external funding’.  So, now that we’ve got it, we’ve got no incentive, whatsoever, to scrap it.</a:t>
            </a:r>
            <a:r>
              <a:rPr lang="en-US" sz="2000">
                <a:solidFill>
                  <a:srgbClr val="FF0000"/>
                </a:solidFill>
              </a:rPr>
              <a:t> </a:t>
            </a:r>
          </a:p>
          <a:p>
            <a:pPr marL="342900" indent="-342900">
              <a:lnSpc>
                <a:spcPct val="90000"/>
              </a:lnSpc>
              <a:spcBef>
                <a:spcPct val="20000"/>
              </a:spcBef>
              <a:buFontTx/>
              <a:buChar char="•"/>
            </a:pPr>
            <a:r>
              <a:rPr lang="en-GB" sz="2400"/>
              <a:t>Delivery; reading lists</a:t>
            </a:r>
          </a:p>
          <a:p>
            <a:pPr marL="742950" lvl="1" indent="-285750">
              <a:lnSpc>
                <a:spcPct val="90000"/>
              </a:lnSpc>
              <a:spcBef>
                <a:spcPct val="20000"/>
              </a:spcBef>
              <a:buFontTx/>
              <a:buChar char="–"/>
            </a:pPr>
            <a:r>
              <a:rPr lang="en-GB" sz="2000"/>
              <a:t>Against:</a:t>
            </a:r>
            <a:r>
              <a:rPr lang="en-GB" sz="2000">
                <a:solidFill>
                  <a:srgbClr val="FF0000"/>
                </a:solidFill>
              </a:rPr>
              <a:t> “…</a:t>
            </a:r>
            <a:r>
              <a:rPr lang="ru-RU" sz="2000">
                <a:solidFill>
                  <a:srgbClr val="FF0000"/>
                </a:solidFill>
              </a:rPr>
              <a:t>I don’t believe in reading lists</a:t>
            </a:r>
            <a:r>
              <a:rPr lang="en-GB" sz="2000">
                <a:solidFill>
                  <a:srgbClr val="FF0000"/>
                </a:solidFill>
              </a:rPr>
              <a:t>…</a:t>
            </a:r>
            <a:r>
              <a:rPr lang="ru-RU" sz="2000">
                <a:solidFill>
                  <a:srgbClr val="FF0000"/>
                </a:solidFill>
              </a:rPr>
              <a:t> what we do is at the start of the academic year we have a workshop</a:t>
            </a:r>
            <a:r>
              <a:rPr lang="en-GB" sz="2000">
                <a:solidFill>
                  <a:srgbClr val="FF0000"/>
                </a:solidFill>
              </a:rPr>
              <a:t>…</a:t>
            </a:r>
            <a:r>
              <a:rPr lang="ru-RU" sz="2000">
                <a:solidFill>
                  <a:srgbClr val="FF0000"/>
                </a:solidFill>
              </a:rPr>
              <a:t>they learn about how to download, how to search, data bases, how to get hold of electronic articles</a:t>
            </a:r>
            <a:r>
              <a:rPr lang="en-GB" sz="2000">
                <a:solidFill>
                  <a:srgbClr val="FF0000"/>
                </a:solidFill>
              </a:rPr>
              <a:t>…t</a:t>
            </a:r>
            <a:r>
              <a:rPr lang="ru-RU" sz="2000">
                <a:solidFill>
                  <a:srgbClr val="FF0000"/>
                </a:solidFill>
              </a:rPr>
              <a:t>he library has a distance learning service which will photocopy articles and chapters of books and send it out to them and basically we say ‘look, these resources are essential to you as a researcher in Health Economics, you have to be able to do this, we are not wiping your bottom or whatever - now off you go and do it yourselves</a:t>
            </a:r>
            <a:r>
              <a:rPr lang="en-GB" sz="2000">
                <a:solidFill>
                  <a:srgbClr val="FF0000"/>
                </a:solidFill>
              </a:rPr>
              <a:t>..”</a:t>
            </a:r>
          </a:p>
          <a:p>
            <a:pPr marL="742950" lvl="1" indent="-285750">
              <a:lnSpc>
                <a:spcPct val="90000"/>
              </a:lnSpc>
              <a:spcBef>
                <a:spcPct val="20000"/>
              </a:spcBef>
              <a:buFontTx/>
              <a:buChar char="–"/>
            </a:pPr>
            <a:r>
              <a:rPr lang="en-GB" sz="2000"/>
              <a:t>For:</a:t>
            </a:r>
            <a:r>
              <a:rPr lang="en-GB" sz="2000">
                <a:solidFill>
                  <a:srgbClr val="FF0000"/>
                </a:solidFill>
              </a:rPr>
              <a:t> “…we always make sure that we update our reading lists on an annual basis”…</a:t>
            </a:r>
            <a:endParaRPr lang="en-US" sz="200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1"/>
          <p:cNvSpPr>
            <a:spLocks noGrp="1"/>
          </p:cNvSpPr>
          <p:nvPr>
            <p:ph type="ftr" sz="quarter" idx="10"/>
          </p:nvPr>
        </p:nvSpPr>
        <p:spPr/>
        <p:txBody>
          <a:bodyPr/>
          <a:lstStyle/>
          <a:p>
            <a:r>
              <a:rPr lang="en-GB"/>
              <a:t>Health Economics Teaching in the UK</a:t>
            </a:r>
          </a:p>
        </p:txBody>
      </p:sp>
      <p:sp>
        <p:nvSpPr>
          <p:cNvPr id="70660" name="Rectangle 4"/>
          <p:cNvSpPr>
            <a:spLocks noChangeArrowheads="1"/>
          </p:cNvSpPr>
          <p:nvPr/>
        </p:nvSpPr>
        <p:spPr bwMode="auto">
          <a:xfrm>
            <a:off x="457200" y="274638"/>
            <a:ext cx="8229600" cy="1143000"/>
          </a:xfrm>
          <a:prstGeom prst="rect">
            <a:avLst/>
          </a:prstGeom>
          <a:noFill/>
          <a:ln w="9525">
            <a:noFill/>
            <a:miter lim="800000"/>
            <a:headEnd/>
            <a:tailEnd/>
          </a:ln>
          <a:effectLst/>
        </p:spPr>
        <p:txBody>
          <a:bodyPr anchor="ctr"/>
          <a:lstStyle/>
          <a:p>
            <a:pPr algn="ctr"/>
            <a:r>
              <a:rPr lang="en-GB" sz="3600">
                <a:solidFill>
                  <a:schemeClr val="tx2"/>
                </a:solidFill>
              </a:rPr>
              <a:t>Quotes</a:t>
            </a:r>
            <a:endParaRPr lang="en-US" sz="3600">
              <a:solidFill>
                <a:schemeClr val="tx2"/>
              </a:solidFill>
            </a:endParaRPr>
          </a:p>
        </p:txBody>
      </p:sp>
      <p:sp>
        <p:nvSpPr>
          <p:cNvPr id="70661" name="Rectangle 5"/>
          <p:cNvSpPr>
            <a:spLocks noChangeArrowheads="1"/>
          </p:cNvSpPr>
          <p:nvPr/>
        </p:nvSpPr>
        <p:spPr bwMode="auto">
          <a:xfrm>
            <a:off x="457200" y="1208088"/>
            <a:ext cx="8229600" cy="4525962"/>
          </a:xfrm>
          <a:prstGeom prst="rect">
            <a:avLst/>
          </a:prstGeom>
          <a:noFill/>
          <a:ln w="9525">
            <a:noFill/>
            <a:miter lim="800000"/>
            <a:headEnd/>
            <a:tailEnd/>
          </a:ln>
          <a:effectLst/>
        </p:spPr>
        <p:txBody>
          <a:bodyPr/>
          <a:lstStyle/>
          <a:p>
            <a:pPr marL="342900" indent="-342900">
              <a:lnSpc>
                <a:spcPct val="90000"/>
              </a:lnSpc>
              <a:spcBef>
                <a:spcPct val="20000"/>
              </a:spcBef>
              <a:buFontTx/>
              <a:buChar char="•"/>
            </a:pPr>
            <a:r>
              <a:rPr lang="en-GB" sz="2000"/>
              <a:t>Delivery; assessment methods:</a:t>
            </a:r>
          </a:p>
          <a:p>
            <a:pPr marL="742950" lvl="1" indent="-285750">
              <a:lnSpc>
                <a:spcPct val="90000"/>
              </a:lnSpc>
              <a:spcBef>
                <a:spcPct val="20000"/>
              </a:spcBef>
              <a:buFontTx/>
              <a:buChar char="–"/>
            </a:pPr>
            <a:r>
              <a:rPr lang="en-GB"/>
              <a:t>Closed-exams:</a:t>
            </a:r>
            <a:r>
              <a:rPr lang="en-GB">
                <a:solidFill>
                  <a:srgbClr val="FF0000"/>
                </a:solidFill>
              </a:rPr>
              <a:t>…w</a:t>
            </a:r>
            <a:r>
              <a:rPr lang="ru-RU">
                <a:solidFill>
                  <a:srgbClr val="FF0000"/>
                </a:solidFill>
              </a:rPr>
              <a:t>e have closed exams, which I think is a strength - those exams are 3 hours </a:t>
            </a:r>
            <a:r>
              <a:rPr lang="en-GB">
                <a:solidFill>
                  <a:srgbClr val="FF0000"/>
                </a:solidFill>
              </a:rPr>
              <a:t>-</a:t>
            </a:r>
            <a:r>
              <a:rPr lang="ru-RU">
                <a:solidFill>
                  <a:srgbClr val="FF0000"/>
                </a:solidFill>
              </a:rPr>
              <a:t> that’s very important for the quality of the course - that they’re not just writing an essay with all the risk that carries, they’re doing proper closed examinations…</a:t>
            </a:r>
            <a:r>
              <a:rPr lang="en-GB">
                <a:solidFill>
                  <a:srgbClr val="FF0000"/>
                </a:solidFill>
              </a:rPr>
              <a:t>” </a:t>
            </a:r>
          </a:p>
          <a:p>
            <a:pPr marL="742950" lvl="1" indent="-285750">
              <a:lnSpc>
                <a:spcPct val="90000"/>
              </a:lnSpc>
              <a:spcBef>
                <a:spcPct val="20000"/>
              </a:spcBef>
              <a:buFontTx/>
              <a:buChar char="–"/>
            </a:pPr>
            <a:r>
              <a:rPr lang="en-GB"/>
              <a:t>Course assessment</a:t>
            </a:r>
            <a:r>
              <a:rPr lang="en-GB">
                <a:solidFill>
                  <a:srgbClr val="FF0000"/>
                </a:solidFill>
              </a:rPr>
              <a:t>…”our students are judged on 2 x 3,000 word essays for each module…”</a:t>
            </a:r>
          </a:p>
          <a:p>
            <a:pPr marL="342900" indent="-342900">
              <a:lnSpc>
                <a:spcPct val="90000"/>
              </a:lnSpc>
              <a:spcBef>
                <a:spcPct val="20000"/>
              </a:spcBef>
              <a:buFontTx/>
              <a:buChar char="•"/>
            </a:pPr>
            <a:r>
              <a:rPr lang="en-GB" sz="2000"/>
              <a:t>Discipline; who is a health economist:</a:t>
            </a:r>
          </a:p>
          <a:p>
            <a:pPr marL="742950" lvl="1" indent="-285750">
              <a:lnSpc>
                <a:spcPct val="90000"/>
              </a:lnSpc>
              <a:spcBef>
                <a:spcPct val="20000"/>
              </a:spcBef>
              <a:buFontTx/>
              <a:buChar char="–"/>
            </a:pPr>
            <a:r>
              <a:rPr lang="en-GB"/>
              <a:t>Self-identity:…</a:t>
            </a:r>
            <a:r>
              <a:rPr lang="ru-RU">
                <a:solidFill>
                  <a:srgbClr val="FF0000"/>
                </a:solidFill>
              </a:rPr>
              <a:t> we shouldn’t forget that we have got the word economics in our job titles…I have heard it said that Health Economists are somewhat removed from the main subject discipline of economics </a:t>
            </a:r>
            <a:r>
              <a:rPr lang="en-GB">
                <a:solidFill>
                  <a:srgbClr val="FF0000"/>
                </a:solidFill>
              </a:rPr>
              <a:t>…</a:t>
            </a:r>
            <a:r>
              <a:rPr lang="ru-RU">
                <a:solidFill>
                  <a:srgbClr val="FF0000"/>
                </a:solidFill>
              </a:rPr>
              <a:t> I think quite a lot of Health Economists are comfortable within their own zone in a way - journals, conferences and seminars. So there is maybe a risk that it is somewhat a little bit isolated and the perception of Health Economics that is held by other Economists, is not always great. </a:t>
            </a:r>
            <a:endParaRPr lang="en-US">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1"/>
          <p:cNvSpPr>
            <a:spLocks noGrp="1"/>
          </p:cNvSpPr>
          <p:nvPr>
            <p:ph type="ftr" sz="quarter" idx="10"/>
          </p:nvPr>
        </p:nvSpPr>
        <p:spPr/>
        <p:txBody>
          <a:bodyPr/>
          <a:lstStyle/>
          <a:p>
            <a:r>
              <a:rPr lang="en-GB"/>
              <a:t>Health Economics Teaching in the UK</a:t>
            </a:r>
          </a:p>
        </p:txBody>
      </p:sp>
      <p:sp>
        <p:nvSpPr>
          <p:cNvPr id="71684" name="Rectangle 4"/>
          <p:cNvSpPr>
            <a:spLocks noChangeArrowheads="1"/>
          </p:cNvSpPr>
          <p:nvPr/>
        </p:nvSpPr>
        <p:spPr bwMode="auto">
          <a:xfrm>
            <a:off x="457200" y="274638"/>
            <a:ext cx="8229600" cy="1143000"/>
          </a:xfrm>
          <a:prstGeom prst="rect">
            <a:avLst/>
          </a:prstGeom>
          <a:noFill/>
          <a:ln w="9525">
            <a:noFill/>
            <a:miter lim="800000"/>
            <a:headEnd/>
            <a:tailEnd/>
          </a:ln>
          <a:effectLst/>
        </p:spPr>
        <p:txBody>
          <a:bodyPr anchor="ctr"/>
          <a:lstStyle/>
          <a:p>
            <a:pPr algn="ctr"/>
            <a:r>
              <a:rPr lang="en-GB" sz="3600">
                <a:solidFill>
                  <a:schemeClr val="tx2"/>
                </a:solidFill>
              </a:rPr>
              <a:t>Quotes</a:t>
            </a:r>
            <a:endParaRPr lang="en-US" sz="3600">
              <a:solidFill>
                <a:schemeClr val="tx2"/>
              </a:solidFill>
            </a:endParaRPr>
          </a:p>
        </p:txBody>
      </p:sp>
      <p:sp>
        <p:nvSpPr>
          <p:cNvPr id="71685" name="Rectangle 5"/>
          <p:cNvSpPr>
            <a:spLocks noChangeArrowheads="1"/>
          </p:cNvSpPr>
          <p:nvPr/>
        </p:nvSpPr>
        <p:spPr bwMode="auto">
          <a:xfrm>
            <a:off x="457200" y="1600200"/>
            <a:ext cx="8229600" cy="4525963"/>
          </a:xfrm>
          <a:prstGeom prst="rect">
            <a:avLst/>
          </a:prstGeom>
          <a:noFill/>
          <a:ln w="9525">
            <a:noFill/>
            <a:miter lim="800000"/>
            <a:headEnd/>
            <a:tailEnd/>
          </a:ln>
          <a:effectLst/>
        </p:spPr>
        <p:txBody>
          <a:bodyPr/>
          <a:lstStyle/>
          <a:p>
            <a:pPr marL="342900" indent="-342900">
              <a:spcBef>
                <a:spcPct val="20000"/>
              </a:spcBef>
              <a:buFontTx/>
              <a:buChar char="•"/>
            </a:pPr>
            <a:r>
              <a:rPr lang="en-GB" sz="2400"/>
              <a:t>Academic promotion</a:t>
            </a:r>
          </a:p>
          <a:p>
            <a:pPr marL="742950" lvl="1" indent="-285750">
              <a:spcBef>
                <a:spcPct val="20000"/>
              </a:spcBef>
              <a:buFontTx/>
              <a:buChar char="–"/>
            </a:pPr>
            <a:r>
              <a:rPr lang="ru-RU" sz="2000"/>
              <a:t> </a:t>
            </a:r>
            <a:r>
              <a:rPr lang="en-GB" sz="2000">
                <a:solidFill>
                  <a:srgbClr val="FF0000"/>
                </a:solidFill>
              </a:rPr>
              <a:t>”</a:t>
            </a:r>
            <a:r>
              <a:rPr lang="ru-RU" sz="2000">
                <a:solidFill>
                  <a:srgbClr val="FF0000"/>
                </a:solidFill>
              </a:rPr>
              <a:t> </a:t>
            </a:r>
            <a:r>
              <a:rPr lang="en-GB" sz="2000">
                <a:solidFill>
                  <a:srgbClr val="FF0000"/>
                </a:solidFill>
              </a:rPr>
              <a:t>…t</a:t>
            </a:r>
            <a:r>
              <a:rPr lang="ru-RU" sz="2000">
                <a:solidFill>
                  <a:srgbClr val="FF0000"/>
                </a:solidFill>
              </a:rPr>
              <a:t>o get a position in the department people have got to have a PhD, yeah…</a:t>
            </a:r>
            <a:r>
              <a:rPr lang="en-GB" sz="2000">
                <a:solidFill>
                  <a:srgbClr val="FF0000"/>
                </a:solidFill>
              </a:rPr>
              <a:t>” </a:t>
            </a:r>
          </a:p>
          <a:p>
            <a:pPr marL="342900" indent="-342900">
              <a:spcBef>
                <a:spcPct val="20000"/>
              </a:spcBef>
              <a:buFontTx/>
              <a:buChar char="•"/>
            </a:pPr>
            <a:r>
              <a:rPr lang="en-GB" sz="2400"/>
              <a:t>Use of HE in decision making</a:t>
            </a:r>
          </a:p>
          <a:p>
            <a:pPr marL="742950" lvl="1" indent="-285750">
              <a:spcBef>
                <a:spcPct val="20000"/>
              </a:spcBef>
              <a:buFontTx/>
              <a:buChar char="–"/>
            </a:pPr>
            <a:r>
              <a:rPr lang="en-GB" sz="2000">
                <a:solidFill>
                  <a:srgbClr val="FF0000"/>
                </a:solidFill>
              </a:rPr>
              <a:t>“…</a:t>
            </a:r>
            <a:r>
              <a:rPr lang="ru-RU" sz="2000">
                <a:solidFill>
                  <a:srgbClr val="FF0000"/>
                </a:solidFill>
              </a:rPr>
              <a:t>well NICE</a:t>
            </a:r>
            <a:r>
              <a:rPr lang="en-GB" sz="2000">
                <a:solidFill>
                  <a:srgbClr val="FF0000"/>
                </a:solidFill>
              </a:rPr>
              <a:t> has made a big difference and</a:t>
            </a:r>
            <a:r>
              <a:rPr lang="ru-RU" sz="2000">
                <a:solidFill>
                  <a:srgbClr val="FF0000"/>
                </a:solidFill>
              </a:rPr>
              <a:t> </a:t>
            </a:r>
            <a:r>
              <a:rPr lang="en-GB" sz="2000">
                <a:solidFill>
                  <a:srgbClr val="FF0000"/>
                </a:solidFill>
              </a:rPr>
              <a:t>QALYs… before,</a:t>
            </a:r>
            <a:r>
              <a:rPr lang="ru-RU" sz="2000">
                <a:solidFill>
                  <a:srgbClr val="FF0000"/>
                </a:solidFill>
              </a:rPr>
              <a:t> people didn't really dabble much in </a:t>
            </a:r>
            <a:r>
              <a:rPr lang="en-GB" sz="2000">
                <a:solidFill>
                  <a:srgbClr val="FF0000"/>
                </a:solidFill>
              </a:rPr>
              <a:t>QALYs</a:t>
            </a:r>
            <a:r>
              <a:rPr lang="ru-RU" sz="2000">
                <a:solidFill>
                  <a:srgbClr val="FF0000"/>
                </a:solidFill>
              </a:rPr>
              <a:t> because it was so difficult to get</a:t>
            </a:r>
            <a:r>
              <a:rPr lang="en-GB" sz="2000">
                <a:solidFill>
                  <a:srgbClr val="FF0000"/>
                </a:solidFill>
              </a:rPr>
              <a:t> … </a:t>
            </a:r>
            <a:r>
              <a:rPr lang="ru-RU" sz="2000">
                <a:solidFill>
                  <a:srgbClr val="FF0000"/>
                </a:solidFill>
              </a:rPr>
              <a:t>so everything was in natural units…</a:t>
            </a:r>
            <a:r>
              <a:rPr lang="en-GB" sz="2000">
                <a:solidFill>
                  <a:srgbClr val="FF0000"/>
                </a:solidFill>
              </a:rPr>
              <a:t>”</a:t>
            </a:r>
            <a:r>
              <a:rPr lang="ru-RU" sz="2000">
                <a:solidFill>
                  <a:srgbClr val="FF0000"/>
                </a:solidFill>
              </a:rPr>
              <a:t> </a:t>
            </a:r>
            <a:r>
              <a:rPr lang="en-GB" sz="2000">
                <a:solidFill>
                  <a:srgbClr val="FF0000"/>
                </a:solidFill>
              </a:rPr>
              <a:t> </a:t>
            </a:r>
            <a:endParaRPr lang="en-US" sz="200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GB"/>
              <a:t>Health Economics Teaching in the UK</a:t>
            </a:r>
          </a:p>
        </p:txBody>
      </p:sp>
      <p:sp>
        <p:nvSpPr>
          <p:cNvPr id="3074" name="Rectangle 2"/>
          <p:cNvSpPr>
            <a:spLocks noGrp="1" noChangeArrowheads="1"/>
          </p:cNvSpPr>
          <p:nvPr>
            <p:ph type="title"/>
          </p:nvPr>
        </p:nvSpPr>
        <p:spPr/>
        <p:txBody>
          <a:bodyPr/>
          <a:lstStyle/>
          <a:p>
            <a:r>
              <a:rPr lang="en-GB"/>
              <a:t>Background, context, rationale</a:t>
            </a:r>
          </a:p>
        </p:txBody>
      </p:sp>
      <p:sp>
        <p:nvSpPr>
          <p:cNvPr id="3077" name="Rectangle 5"/>
          <p:cNvSpPr>
            <a:spLocks noGrp="1" noChangeArrowheads="1"/>
          </p:cNvSpPr>
          <p:nvPr>
            <p:ph type="body" idx="1"/>
          </p:nvPr>
        </p:nvSpPr>
        <p:spPr>
          <a:xfrm>
            <a:off x="457200" y="1341438"/>
            <a:ext cx="8229600" cy="4784725"/>
          </a:xfrm>
        </p:spPr>
        <p:txBody>
          <a:bodyPr/>
          <a:lstStyle/>
          <a:p>
            <a:r>
              <a:rPr lang="en-GB"/>
              <a:t>Health economics is a relatively new sub-discipline of economics, first becoming distinct as a discipline in the 1960’s.</a:t>
            </a:r>
          </a:p>
          <a:p>
            <a:pPr>
              <a:lnSpc>
                <a:spcPct val="80000"/>
              </a:lnSpc>
            </a:pPr>
            <a:r>
              <a:rPr lang="en-GB"/>
              <a:t>Growing level of health economics research</a:t>
            </a:r>
          </a:p>
          <a:p>
            <a:r>
              <a:rPr lang="en-GB"/>
              <a:t>Little published research on health economics teaching </a:t>
            </a:r>
          </a:p>
          <a:p>
            <a:pPr lvl="1"/>
            <a:r>
              <a:rPr lang="en-GB"/>
              <a:t>Recent paper on reading lists</a:t>
            </a:r>
          </a:p>
          <a:p>
            <a:r>
              <a:rPr lang="en-GB"/>
              <a:t>Little is known about how health economics teaching has developed, how it tries to meet the needs of practicing future health economists or decision makers, or about changing trends in health economics teaching.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GB"/>
              <a:t>Health Economics Teaching in the UK</a:t>
            </a:r>
          </a:p>
        </p:txBody>
      </p:sp>
      <p:sp>
        <p:nvSpPr>
          <p:cNvPr id="64514" name="Rectangle 2"/>
          <p:cNvSpPr>
            <a:spLocks noGrp="1" noChangeArrowheads="1"/>
          </p:cNvSpPr>
          <p:nvPr>
            <p:ph type="title"/>
          </p:nvPr>
        </p:nvSpPr>
        <p:spPr/>
        <p:txBody>
          <a:bodyPr/>
          <a:lstStyle/>
          <a:p>
            <a:r>
              <a:rPr lang="en-GB"/>
              <a:t>Issues raised</a:t>
            </a:r>
          </a:p>
        </p:txBody>
      </p:sp>
      <p:sp>
        <p:nvSpPr>
          <p:cNvPr id="64515" name="Rectangle 3"/>
          <p:cNvSpPr>
            <a:spLocks noGrp="1" noChangeArrowheads="1"/>
          </p:cNvSpPr>
          <p:nvPr>
            <p:ph type="body" idx="1"/>
          </p:nvPr>
        </p:nvSpPr>
        <p:spPr/>
        <p:txBody>
          <a:bodyPr/>
          <a:lstStyle/>
          <a:p>
            <a:r>
              <a:rPr lang="en-GB"/>
              <a:t>Recruitment of PhD students and researchers with health economics qualifications</a:t>
            </a:r>
          </a:p>
          <a:p>
            <a:pPr lvl="1"/>
            <a:r>
              <a:rPr lang="en-GB"/>
              <a:t>International students return home or are not eligible for research council funding</a:t>
            </a:r>
          </a:p>
          <a:p>
            <a:r>
              <a:rPr lang="en-GB"/>
              <a:t>International students are needed to ‘break even’</a:t>
            </a:r>
          </a:p>
          <a:p>
            <a:r>
              <a:rPr lang="en-GB"/>
              <a:t>Assessment methods/teaching content and practice vary.</a:t>
            </a:r>
          </a:p>
          <a:p>
            <a:r>
              <a:rPr lang="en-GB"/>
              <a:t>The development of decision-making bodies such as NICE has influenced content of teaching.</a:t>
            </a:r>
          </a:p>
          <a:p>
            <a:endParaRPr lang="en-GB"/>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GB"/>
              <a:t>Health Economics Teaching in the UK</a:t>
            </a:r>
          </a:p>
        </p:txBody>
      </p:sp>
      <p:sp>
        <p:nvSpPr>
          <p:cNvPr id="52226" name="Rectangle 2"/>
          <p:cNvSpPr>
            <a:spLocks noGrp="1" noChangeArrowheads="1"/>
          </p:cNvSpPr>
          <p:nvPr>
            <p:ph type="title"/>
          </p:nvPr>
        </p:nvSpPr>
        <p:spPr/>
        <p:txBody>
          <a:bodyPr/>
          <a:lstStyle/>
          <a:p>
            <a:r>
              <a:rPr lang="en-GB"/>
              <a:t>Completeness of the sample</a:t>
            </a:r>
          </a:p>
        </p:txBody>
      </p:sp>
      <p:sp>
        <p:nvSpPr>
          <p:cNvPr id="52227" name="Rectangle 3"/>
          <p:cNvSpPr>
            <a:spLocks noGrp="1" noChangeArrowheads="1"/>
          </p:cNvSpPr>
          <p:nvPr>
            <p:ph type="body" idx="1"/>
          </p:nvPr>
        </p:nvSpPr>
        <p:spPr/>
        <p:txBody>
          <a:bodyPr/>
          <a:lstStyle/>
          <a:p>
            <a:r>
              <a:rPr lang="en-GB"/>
              <a:t>Many new courses included </a:t>
            </a:r>
          </a:p>
          <a:p>
            <a:r>
              <a:rPr lang="en-GB"/>
              <a:t>Two ‘defunct’ courses included </a:t>
            </a:r>
          </a:p>
          <a:p>
            <a:r>
              <a:rPr lang="en-GB"/>
              <a:t>One ‘floundering’ course included</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GB"/>
              <a:t>Health Economics Teaching in the UK</a:t>
            </a:r>
          </a:p>
        </p:txBody>
      </p:sp>
      <p:sp>
        <p:nvSpPr>
          <p:cNvPr id="60418" name="Rectangle 2"/>
          <p:cNvSpPr>
            <a:spLocks noGrp="1" noChangeArrowheads="1"/>
          </p:cNvSpPr>
          <p:nvPr>
            <p:ph type="title"/>
          </p:nvPr>
        </p:nvSpPr>
        <p:spPr/>
        <p:txBody>
          <a:bodyPr/>
          <a:lstStyle/>
          <a:p>
            <a:r>
              <a:rPr lang="en-GB"/>
              <a:t>Discussion</a:t>
            </a:r>
          </a:p>
        </p:txBody>
      </p:sp>
      <p:sp>
        <p:nvSpPr>
          <p:cNvPr id="60419" name="Rectangle 3"/>
          <p:cNvSpPr>
            <a:spLocks noGrp="1" noChangeArrowheads="1"/>
          </p:cNvSpPr>
          <p:nvPr>
            <p:ph type="body" idx="1"/>
          </p:nvPr>
        </p:nvSpPr>
        <p:spPr/>
        <p:txBody>
          <a:bodyPr/>
          <a:lstStyle/>
          <a:p>
            <a:r>
              <a:rPr lang="en-GB"/>
              <a:t>Question:  Is health economics postgraduate teaching any different to other economics postgraduate teaching or even generic postgraduate teaching?</a:t>
            </a:r>
          </a:p>
          <a:p>
            <a:r>
              <a:rPr lang="en-GB"/>
              <a:t>Ultimately seeking to develop future research ideas focussed on health economics teaching</a:t>
            </a:r>
          </a:p>
          <a:p>
            <a:pPr lvl="1"/>
            <a:r>
              <a:rPr lang="en-GB"/>
              <a:t>Health Economics education</a:t>
            </a:r>
          </a:p>
          <a:p>
            <a:r>
              <a:rPr lang="en-GB"/>
              <a:t>Health economics and its relationship with Departments/Schools of Economics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GB"/>
              <a:t>Health Economics Teaching in the UK</a:t>
            </a:r>
          </a:p>
        </p:txBody>
      </p:sp>
      <p:sp>
        <p:nvSpPr>
          <p:cNvPr id="4098" name="Rectangle 2"/>
          <p:cNvSpPr>
            <a:spLocks noGrp="1" noChangeArrowheads="1"/>
          </p:cNvSpPr>
          <p:nvPr>
            <p:ph type="title"/>
          </p:nvPr>
        </p:nvSpPr>
        <p:spPr/>
        <p:txBody>
          <a:bodyPr/>
          <a:lstStyle/>
          <a:p>
            <a:r>
              <a:rPr lang="en-GB"/>
              <a:t>Aims and objectives</a:t>
            </a:r>
          </a:p>
        </p:txBody>
      </p:sp>
      <p:sp>
        <p:nvSpPr>
          <p:cNvPr id="4099" name="Rectangle 3"/>
          <p:cNvSpPr>
            <a:spLocks noGrp="1" noChangeArrowheads="1"/>
          </p:cNvSpPr>
          <p:nvPr>
            <p:ph type="body" idx="1"/>
          </p:nvPr>
        </p:nvSpPr>
        <p:spPr/>
        <p:txBody>
          <a:bodyPr/>
          <a:lstStyle/>
          <a:p>
            <a:r>
              <a:rPr lang="en-GB"/>
              <a:t>Aim:</a:t>
            </a:r>
          </a:p>
          <a:p>
            <a:pPr lvl="1"/>
            <a:r>
              <a:rPr lang="en-GB"/>
              <a:t>to elicit the experiences of course directors of health economics courses or modules  </a:t>
            </a:r>
          </a:p>
          <a:p>
            <a:r>
              <a:rPr lang="en-GB"/>
              <a:t>Objectives:</a:t>
            </a:r>
          </a:p>
          <a:p>
            <a:pPr lvl="1"/>
            <a:r>
              <a:rPr lang="en-GB"/>
              <a:t>to raise awareness about the history of health economics teaching development in the UK, </a:t>
            </a:r>
          </a:p>
          <a:p>
            <a:pPr lvl="1"/>
            <a:r>
              <a:rPr lang="en-GB"/>
              <a:t>Understand how course directors believe this has influenced practice, </a:t>
            </a:r>
          </a:p>
          <a:p>
            <a:pPr lvl="1"/>
            <a:r>
              <a:rPr lang="en-GB"/>
              <a:t>to identify the processes used to develop health economics courses, including some assessment of how course directors perceive practice to influence their teaching.</a:t>
            </a:r>
          </a:p>
          <a:p>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r>
              <a:rPr lang="en-GB"/>
              <a:t>Health Economics Teaching in the UK</a:t>
            </a:r>
          </a:p>
        </p:txBody>
      </p:sp>
      <p:sp>
        <p:nvSpPr>
          <p:cNvPr id="44034" name="Rectangle 2"/>
          <p:cNvSpPr>
            <a:spLocks noGrp="1" noChangeArrowheads="1"/>
          </p:cNvSpPr>
          <p:nvPr>
            <p:ph type="title"/>
          </p:nvPr>
        </p:nvSpPr>
        <p:spPr>
          <a:xfrm>
            <a:off x="468313" y="260350"/>
            <a:ext cx="8229600" cy="1143000"/>
          </a:xfrm>
        </p:spPr>
        <p:txBody>
          <a:bodyPr/>
          <a:lstStyle/>
          <a:p>
            <a:r>
              <a:rPr lang="en-GB"/>
              <a:t>Previously identified universities</a:t>
            </a:r>
          </a:p>
        </p:txBody>
      </p:sp>
      <p:sp>
        <p:nvSpPr>
          <p:cNvPr id="44035" name="Rectangle 3"/>
          <p:cNvSpPr>
            <a:spLocks noGrp="1" noChangeArrowheads="1"/>
          </p:cNvSpPr>
          <p:nvPr>
            <p:ph type="body" sz="half" idx="1"/>
          </p:nvPr>
        </p:nvSpPr>
        <p:spPr>
          <a:xfrm>
            <a:off x="468313" y="1628775"/>
            <a:ext cx="4038600" cy="4525963"/>
          </a:xfrm>
        </p:spPr>
        <p:txBody>
          <a:bodyPr/>
          <a:lstStyle/>
          <a:p>
            <a:r>
              <a:rPr lang="en-GB" sz="1800"/>
              <a:t>Universities offering health economics qualifications</a:t>
            </a:r>
          </a:p>
          <a:p>
            <a:pPr lvl="1"/>
            <a:r>
              <a:rPr lang="en-GB" sz="1600"/>
              <a:t>Aberdeen</a:t>
            </a:r>
          </a:p>
          <a:p>
            <a:pPr lvl="1"/>
            <a:r>
              <a:rPr lang="en-GB" sz="1600"/>
              <a:t>Birmingham</a:t>
            </a:r>
          </a:p>
          <a:p>
            <a:pPr lvl="1"/>
            <a:r>
              <a:rPr lang="en-GB" sz="1600"/>
              <a:t>City</a:t>
            </a:r>
          </a:p>
          <a:p>
            <a:pPr lvl="1"/>
            <a:r>
              <a:rPr lang="en-GB" sz="1600"/>
              <a:t>UEA</a:t>
            </a:r>
          </a:p>
          <a:p>
            <a:pPr lvl="1"/>
            <a:r>
              <a:rPr lang="en-GB" sz="1600"/>
              <a:t>Glamorgan</a:t>
            </a:r>
          </a:p>
          <a:p>
            <a:pPr lvl="1"/>
            <a:r>
              <a:rPr lang="en-GB" sz="1600"/>
              <a:t>Keele</a:t>
            </a:r>
          </a:p>
          <a:p>
            <a:pPr lvl="1"/>
            <a:r>
              <a:rPr lang="en-GB" sz="1600"/>
              <a:t>Nottingham</a:t>
            </a:r>
          </a:p>
          <a:p>
            <a:pPr lvl="1"/>
            <a:r>
              <a:rPr lang="en-GB" sz="1600"/>
              <a:t>Sheffield</a:t>
            </a:r>
          </a:p>
          <a:p>
            <a:pPr lvl="1"/>
            <a:r>
              <a:rPr lang="en-GB" sz="1600"/>
              <a:t>York</a:t>
            </a:r>
          </a:p>
        </p:txBody>
      </p:sp>
      <p:sp>
        <p:nvSpPr>
          <p:cNvPr id="44036" name="Rectangle 4"/>
          <p:cNvSpPr>
            <a:spLocks noGrp="1" noChangeArrowheads="1"/>
          </p:cNvSpPr>
          <p:nvPr>
            <p:ph type="body" sz="half" idx="2"/>
          </p:nvPr>
        </p:nvSpPr>
        <p:spPr>
          <a:xfrm>
            <a:off x="4643438" y="1628775"/>
            <a:ext cx="4038600" cy="4525963"/>
          </a:xfrm>
        </p:spPr>
        <p:txBody>
          <a:bodyPr/>
          <a:lstStyle/>
          <a:p>
            <a:r>
              <a:rPr lang="en-GB" sz="1800"/>
              <a:t>Universities offering undergraduate modules</a:t>
            </a:r>
          </a:p>
          <a:p>
            <a:pPr lvl="1"/>
            <a:r>
              <a:rPr lang="en-GB" sz="1600"/>
              <a:t>Aberdeen</a:t>
            </a:r>
          </a:p>
          <a:p>
            <a:pPr lvl="1"/>
            <a:r>
              <a:rPr lang="en-GB" sz="1600"/>
              <a:t>Birmingham</a:t>
            </a:r>
          </a:p>
          <a:p>
            <a:pPr lvl="1"/>
            <a:r>
              <a:rPr lang="en-GB" sz="1600"/>
              <a:t>City</a:t>
            </a:r>
          </a:p>
          <a:p>
            <a:pPr lvl="1"/>
            <a:r>
              <a:rPr lang="en-GB" sz="1600"/>
              <a:t>UEA</a:t>
            </a:r>
          </a:p>
          <a:p>
            <a:pPr lvl="1"/>
            <a:r>
              <a:rPr lang="en-GB" sz="1600"/>
              <a:t>Keele</a:t>
            </a:r>
          </a:p>
          <a:p>
            <a:pPr lvl="1"/>
            <a:r>
              <a:rPr lang="en-GB" sz="1600"/>
              <a:t>Liverpool</a:t>
            </a:r>
          </a:p>
          <a:p>
            <a:pPr lvl="1"/>
            <a:r>
              <a:rPr lang="en-GB" sz="1600"/>
              <a:t>Newcastle</a:t>
            </a:r>
          </a:p>
          <a:p>
            <a:pPr lvl="1"/>
            <a:r>
              <a:rPr lang="en-GB" sz="1600"/>
              <a:t>Nottingham</a:t>
            </a:r>
          </a:p>
          <a:p>
            <a:pPr lvl="1"/>
            <a:r>
              <a:rPr lang="en-GB" sz="1600"/>
              <a:t>QMU</a:t>
            </a:r>
          </a:p>
          <a:p>
            <a:pPr lvl="1"/>
            <a:r>
              <a:rPr lang="en-GB" sz="1600"/>
              <a:t>Sheffield</a:t>
            </a:r>
          </a:p>
          <a:p>
            <a:pPr lvl="1"/>
            <a:r>
              <a:rPr lang="en-GB" sz="1600"/>
              <a:t>Strathclyde</a:t>
            </a:r>
          </a:p>
          <a:p>
            <a:pPr lvl="1"/>
            <a:r>
              <a:rPr lang="en-GB" sz="1600"/>
              <a:t>Ulster</a:t>
            </a:r>
          </a:p>
          <a:p>
            <a:pPr lvl="1"/>
            <a:r>
              <a:rPr lang="en-GB" sz="1600"/>
              <a:t>York</a:t>
            </a:r>
          </a:p>
          <a:p>
            <a:endParaRPr lang="en-GB" sz="1800"/>
          </a:p>
          <a:p>
            <a:endParaRPr lang="en-GB"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03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403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403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403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403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403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403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403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403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403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403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403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4036">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403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GB"/>
              <a:t>Health Economics Teaching in the UK</a:t>
            </a:r>
          </a:p>
        </p:txBody>
      </p:sp>
      <p:sp>
        <p:nvSpPr>
          <p:cNvPr id="5122" name="Rectangle 2"/>
          <p:cNvSpPr>
            <a:spLocks noGrp="1" noChangeArrowheads="1"/>
          </p:cNvSpPr>
          <p:nvPr>
            <p:ph type="title"/>
          </p:nvPr>
        </p:nvSpPr>
        <p:spPr/>
        <p:txBody>
          <a:bodyPr/>
          <a:lstStyle/>
          <a:p>
            <a:r>
              <a:rPr lang="en-GB"/>
              <a:t>Methods</a:t>
            </a:r>
          </a:p>
        </p:txBody>
      </p:sp>
      <p:sp>
        <p:nvSpPr>
          <p:cNvPr id="5123" name="Rectangle 3"/>
          <p:cNvSpPr>
            <a:spLocks noGrp="1" noChangeArrowheads="1"/>
          </p:cNvSpPr>
          <p:nvPr>
            <p:ph type="body" idx="1"/>
          </p:nvPr>
        </p:nvSpPr>
        <p:spPr>
          <a:noFill/>
        </p:spPr>
        <p:txBody>
          <a:bodyPr/>
          <a:lstStyle/>
          <a:p>
            <a:pPr>
              <a:lnSpc>
                <a:spcPct val="90000"/>
              </a:lnSpc>
            </a:pPr>
            <a:r>
              <a:rPr lang="en-GB"/>
              <a:t>Updated list of universities/course directors, that is identify sample</a:t>
            </a:r>
          </a:p>
          <a:p>
            <a:pPr>
              <a:lnSpc>
                <a:spcPct val="90000"/>
              </a:lnSpc>
            </a:pPr>
            <a:r>
              <a:rPr lang="en-GB"/>
              <a:t>Pre-interview data gathering</a:t>
            </a:r>
          </a:p>
          <a:p>
            <a:pPr>
              <a:lnSpc>
                <a:spcPct val="90000"/>
              </a:lnSpc>
            </a:pPr>
            <a:r>
              <a:rPr lang="en-GB"/>
              <a:t>Semi-structured face-to-face interviews with course/module co-ordinators</a:t>
            </a:r>
          </a:p>
          <a:p>
            <a:pPr>
              <a:lnSpc>
                <a:spcPct val="90000"/>
              </a:lnSpc>
            </a:pPr>
            <a:r>
              <a:rPr lang="en-GB"/>
              <a:t>Interviews recorded and transcribed</a:t>
            </a:r>
          </a:p>
          <a:p>
            <a:pPr>
              <a:lnSpc>
                <a:spcPct val="90000"/>
              </a:lnSpc>
            </a:pPr>
            <a:r>
              <a:rPr lang="en-GB"/>
              <a:t>The “constant comparison” technique will be used to analyse the data [Cohen, Manion, Morrison 2007]</a:t>
            </a:r>
          </a:p>
          <a:p>
            <a:pPr>
              <a:lnSpc>
                <a:spcPct val="90000"/>
              </a:lnSpc>
            </a:pPr>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GB"/>
              <a:t>Health Economics Teaching in the UK</a:t>
            </a:r>
          </a:p>
        </p:txBody>
      </p:sp>
      <p:sp>
        <p:nvSpPr>
          <p:cNvPr id="58370" name="Rectangle 2"/>
          <p:cNvSpPr>
            <a:spLocks noGrp="1" noChangeArrowheads="1"/>
          </p:cNvSpPr>
          <p:nvPr>
            <p:ph type="title"/>
          </p:nvPr>
        </p:nvSpPr>
        <p:spPr/>
        <p:txBody>
          <a:bodyPr/>
          <a:lstStyle/>
          <a:p>
            <a:r>
              <a:rPr lang="en-GB"/>
              <a:t>Qualitative Analysis</a:t>
            </a:r>
            <a:r>
              <a:rPr lang="en-GB" sz="3200"/>
              <a:t>: </a:t>
            </a:r>
            <a:br>
              <a:rPr lang="en-GB" sz="3200"/>
            </a:br>
            <a:r>
              <a:rPr lang="en-GB" sz="2800"/>
              <a:t>Constant Comparison</a:t>
            </a:r>
          </a:p>
        </p:txBody>
      </p:sp>
      <p:sp>
        <p:nvSpPr>
          <p:cNvPr id="58371" name="Rectangle 3"/>
          <p:cNvSpPr>
            <a:spLocks noGrp="1" noChangeArrowheads="1"/>
          </p:cNvSpPr>
          <p:nvPr>
            <p:ph type="body" idx="1"/>
          </p:nvPr>
        </p:nvSpPr>
        <p:spPr/>
        <p:txBody>
          <a:bodyPr/>
          <a:lstStyle/>
          <a:p>
            <a:r>
              <a:rPr lang="en-GB"/>
              <a:t>Application of open, axial and selective coding.</a:t>
            </a:r>
          </a:p>
          <a:p>
            <a:r>
              <a:rPr lang="en-GB"/>
              <a:t>Researcher compares new data with existing data and existing themes, so that the themes achieve a perfect fit with the data.</a:t>
            </a:r>
          </a:p>
          <a:p>
            <a:r>
              <a:rPr lang="en-GB"/>
              <a:t>If there is a poor fit between the data and themes, then the themes have to be modified until all the data are accounted for.</a:t>
            </a:r>
          </a:p>
          <a:p>
            <a:r>
              <a:rPr lang="en-GB"/>
              <a:t>New and emergent themes are developed in order to be able to incorporate and accommodate all the data in a good fit – achieve ‘saturation’ point.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GB"/>
              <a:t>Health Economics Teaching in the UK</a:t>
            </a:r>
          </a:p>
        </p:txBody>
      </p:sp>
      <p:sp>
        <p:nvSpPr>
          <p:cNvPr id="54274" name="Rectangle 2"/>
          <p:cNvSpPr>
            <a:spLocks noGrp="1" noChangeArrowheads="1"/>
          </p:cNvSpPr>
          <p:nvPr>
            <p:ph type="title"/>
          </p:nvPr>
        </p:nvSpPr>
        <p:spPr/>
        <p:txBody>
          <a:bodyPr/>
          <a:lstStyle/>
          <a:p>
            <a:r>
              <a:rPr lang="en-GB"/>
              <a:t>Identified universities</a:t>
            </a:r>
          </a:p>
        </p:txBody>
      </p:sp>
      <p:sp>
        <p:nvSpPr>
          <p:cNvPr id="54275" name="Rectangle 3"/>
          <p:cNvSpPr>
            <a:spLocks noGrp="1" noChangeArrowheads="1"/>
          </p:cNvSpPr>
          <p:nvPr>
            <p:ph type="body" idx="1"/>
          </p:nvPr>
        </p:nvSpPr>
        <p:spPr/>
        <p:txBody>
          <a:bodyPr/>
          <a:lstStyle/>
          <a:p>
            <a:r>
              <a:rPr lang="en-GB"/>
              <a:t>LSE*</a:t>
            </a:r>
          </a:p>
          <a:p>
            <a:r>
              <a:rPr lang="en-GB"/>
              <a:t>City</a:t>
            </a:r>
          </a:p>
          <a:p>
            <a:r>
              <a:rPr lang="en-GB"/>
              <a:t>LSHTM</a:t>
            </a:r>
          </a:p>
          <a:p>
            <a:r>
              <a:rPr lang="en-GB"/>
              <a:t>UEA</a:t>
            </a:r>
          </a:p>
          <a:p>
            <a:r>
              <a:rPr lang="en-GB"/>
              <a:t>Oxford*</a:t>
            </a:r>
          </a:p>
          <a:p>
            <a:r>
              <a:rPr lang="en-GB"/>
              <a:t>Nottingham**</a:t>
            </a:r>
          </a:p>
          <a:p>
            <a:r>
              <a:rPr lang="en-GB"/>
              <a:t>Birmingham</a:t>
            </a:r>
          </a:p>
          <a:p>
            <a:r>
              <a:rPr lang="en-GB"/>
              <a:t>Sheffield*,**</a:t>
            </a:r>
          </a:p>
          <a:p>
            <a:r>
              <a:rPr lang="en-GB"/>
              <a:t>York</a:t>
            </a:r>
          </a:p>
          <a:p>
            <a:r>
              <a:rPr lang="en-GB"/>
              <a:t>Aberdeen*</a:t>
            </a:r>
          </a:p>
          <a:p>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GB"/>
              <a:t>Health Economics Teaching in the UK</a:t>
            </a:r>
          </a:p>
        </p:txBody>
      </p:sp>
      <p:sp>
        <p:nvSpPr>
          <p:cNvPr id="41986" name="Rectangle 2"/>
          <p:cNvSpPr>
            <a:spLocks noGrp="1" noChangeArrowheads="1"/>
          </p:cNvSpPr>
          <p:nvPr>
            <p:ph type="title"/>
          </p:nvPr>
        </p:nvSpPr>
        <p:spPr/>
        <p:txBody>
          <a:bodyPr/>
          <a:lstStyle/>
          <a:p>
            <a:r>
              <a:rPr lang="en-GB"/>
              <a:t>Pre-interview data</a:t>
            </a:r>
          </a:p>
        </p:txBody>
      </p:sp>
      <p:sp>
        <p:nvSpPr>
          <p:cNvPr id="41987" name="Rectangle 3"/>
          <p:cNvSpPr>
            <a:spLocks noGrp="1" noChangeArrowheads="1"/>
          </p:cNvSpPr>
          <p:nvPr>
            <p:ph type="body" idx="1"/>
          </p:nvPr>
        </p:nvSpPr>
        <p:spPr/>
        <p:txBody>
          <a:bodyPr/>
          <a:lstStyle/>
          <a:p>
            <a:r>
              <a:rPr lang="en-GB"/>
              <a:t>Course documentation</a:t>
            </a:r>
          </a:p>
          <a:p>
            <a:r>
              <a:rPr lang="en-GB"/>
              <a:t>Prospectuses, cost and funding, student numbers and demographics</a:t>
            </a:r>
          </a:p>
          <a:p>
            <a:r>
              <a:rPr lang="en-GB"/>
              <a:t>Course/module content, methods of teaching, assessment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GB"/>
              <a:t>Health Economics Teaching in the UK</a:t>
            </a:r>
          </a:p>
        </p:txBody>
      </p:sp>
      <p:sp>
        <p:nvSpPr>
          <p:cNvPr id="43010" name="Rectangle 2"/>
          <p:cNvSpPr>
            <a:spLocks noGrp="1" noChangeArrowheads="1"/>
          </p:cNvSpPr>
          <p:nvPr>
            <p:ph type="title"/>
          </p:nvPr>
        </p:nvSpPr>
        <p:spPr/>
        <p:txBody>
          <a:bodyPr/>
          <a:lstStyle/>
          <a:p>
            <a:r>
              <a:rPr lang="en-GB"/>
              <a:t>Semi-structured interviews</a:t>
            </a:r>
          </a:p>
        </p:txBody>
      </p:sp>
      <p:sp>
        <p:nvSpPr>
          <p:cNvPr id="43011" name="Rectangle 3"/>
          <p:cNvSpPr>
            <a:spLocks noGrp="1" noChangeArrowheads="1"/>
          </p:cNvSpPr>
          <p:nvPr>
            <p:ph type="body" idx="1"/>
          </p:nvPr>
        </p:nvSpPr>
        <p:spPr/>
        <p:txBody>
          <a:bodyPr/>
          <a:lstStyle/>
          <a:p>
            <a:r>
              <a:rPr lang="en-GB"/>
              <a:t>Experience of teaching and coordinating </a:t>
            </a:r>
          </a:p>
          <a:p>
            <a:r>
              <a:rPr lang="en-GB"/>
              <a:t>History of teaching health economics at their institution</a:t>
            </a:r>
          </a:p>
          <a:p>
            <a:r>
              <a:rPr lang="en-GB"/>
              <a:t>Development as a sub-discipline</a:t>
            </a:r>
          </a:p>
          <a:p>
            <a:r>
              <a:rPr lang="en-GB"/>
              <a:t>History of teaching health economics in the UK</a:t>
            </a:r>
          </a:p>
          <a:p>
            <a:r>
              <a:rPr lang="en-GB"/>
              <a:t>The practice of health economics/being a health economist</a:t>
            </a:r>
          </a:p>
          <a:p>
            <a:r>
              <a:rPr lang="en-GB"/>
              <a:t>Future developments and challenges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1702</TotalTime>
  <Words>1611</Words>
  <Application>Microsoft Office PowerPoint</Application>
  <PresentationFormat>On-screen Show (4:3)</PresentationFormat>
  <Paragraphs>235</Paragraphs>
  <Slides>22</Slides>
  <Notes>22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22</vt:i4>
      </vt:variant>
    </vt:vector>
  </HeadingPairs>
  <TitlesOfParts>
    <vt:vector size="24" baseType="lpstr">
      <vt:lpstr>Arial</vt:lpstr>
      <vt:lpstr>Default Design</vt:lpstr>
      <vt:lpstr>The development of health economics teaching in the UK from a course director’s perspective: A qualitative study</vt:lpstr>
      <vt:lpstr>Background, context, rationale</vt:lpstr>
      <vt:lpstr>Aims and objectives</vt:lpstr>
      <vt:lpstr>Previously identified universities</vt:lpstr>
      <vt:lpstr>Methods</vt:lpstr>
      <vt:lpstr>Qualitative Analysis:  Constant Comparison</vt:lpstr>
      <vt:lpstr>Identified universities</vt:lpstr>
      <vt:lpstr>Pre-interview data</vt:lpstr>
      <vt:lpstr>Semi-structured interviews</vt:lpstr>
      <vt:lpstr>Results</vt:lpstr>
      <vt:lpstr>Interviewed Universities</vt:lpstr>
      <vt:lpstr>Course names</vt:lpstr>
      <vt:lpstr>Who studies postgraduate health economics?</vt:lpstr>
      <vt:lpstr>Identified Themes</vt:lpstr>
      <vt:lpstr>Quotes</vt:lpstr>
      <vt:lpstr>Quotes</vt:lpstr>
      <vt:lpstr>Slide 17</vt:lpstr>
      <vt:lpstr>Slide 18</vt:lpstr>
      <vt:lpstr>Slide 19</vt:lpstr>
      <vt:lpstr>Issues raised</vt:lpstr>
      <vt:lpstr>Completeness of the sample</vt:lpstr>
      <vt:lpstr>Discussion</vt:lpstr>
    </vt:vector>
  </TitlesOfParts>
  <Company>University of East Anglia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development of health economics teaching in the UK from a couse director's perspective</dc:title>
  <dc:creator>Tracey Sach</dc:creator>
  <cp:lastModifiedBy>Raymond Oppong</cp:lastModifiedBy>
  <cp:revision>56</cp:revision>
  <dcterms:created xsi:type="dcterms:W3CDTF">2008-06-18T07:37:05Z</dcterms:created>
  <dcterms:modified xsi:type="dcterms:W3CDTF">2012-03-09T11:27:02Z</dcterms:modified>
</cp:coreProperties>
</file>