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83894si\Dropbox\Research%20projects%20(co-author)\Education\Data\use%20of%20social%20network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83894si\Dropbox\Research%20projects%20(co-author)\Education\instagram%20followers%20and%20interaction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p83894si\Dropbox\Research%20projects%20(co-author)\Education\instagram%20followers%20and%20interaction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All</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YouTube</c:v>
                </c:pt>
                <c:pt idx="1">
                  <c:v>Instagram</c:v>
                </c:pt>
                <c:pt idx="2">
                  <c:v>TikTok</c:v>
                </c:pt>
                <c:pt idx="3">
                  <c:v>Snapchat</c:v>
                </c:pt>
                <c:pt idx="4">
                  <c:v>Facebook</c:v>
                </c:pt>
                <c:pt idx="5">
                  <c:v>Twitter</c:v>
                </c:pt>
              </c:strCache>
            </c:strRef>
          </c:cat>
          <c:val>
            <c:numRef>
              <c:f>Sheet1!$B$2:$G$2</c:f>
              <c:numCache>
                <c:formatCode>General</c:formatCode>
                <c:ptCount val="6"/>
                <c:pt idx="0">
                  <c:v>88</c:v>
                </c:pt>
                <c:pt idx="1">
                  <c:v>76</c:v>
                </c:pt>
                <c:pt idx="2">
                  <c:v>68</c:v>
                </c:pt>
                <c:pt idx="3">
                  <c:v>67</c:v>
                </c:pt>
                <c:pt idx="4">
                  <c:v>49</c:v>
                </c:pt>
                <c:pt idx="5">
                  <c:v>47</c:v>
                </c:pt>
              </c:numCache>
            </c:numRef>
          </c:val>
          <c:extLst>
            <c:ext xmlns:c16="http://schemas.microsoft.com/office/drawing/2014/chart" uri="{C3380CC4-5D6E-409C-BE32-E72D297353CC}">
              <c16:uniqueId val="{00000000-A458-4B3A-9481-2B79EF5FB32C}"/>
            </c:ext>
          </c:extLst>
        </c:ser>
        <c:ser>
          <c:idx val="1"/>
          <c:order val="1"/>
          <c:tx>
            <c:strRef>
              <c:f>Sheet1!$A$3</c:f>
              <c:strCache>
                <c:ptCount val="1"/>
                <c:pt idx="0">
                  <c:v>Males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YouTube</c:v>
                </c:pt>
                <c:pt idx="1">
                  <c:v>Instagram</c:v>
                </c:pt>
                <c:pt idx="2">
                  <c:v>TikTok</c:v>
                </c:pt>
                <c:pt idx="3">
                  <c:v>Snapchat</c:v>
                </c:pt>
                <c:pt idx="4">
                  <c:v>Facebook</c:v>
                </c:pt>
                <c:pt idx="5">
                  <c:v>Twitter</c:v>
                </c:pt>
              </c:strCache>
            </c:strRef>
          </c:cat>
          <c:val>
            <c:numRef>
              <c:f>Sheet1!$B$3:$G$3</c:f>
              <c:numCache>
                <c:formatCode>General</c:formatCode>
                <c:ptCount val="6"/>
                <c:pt idx="0">
                  <c:v>93</c:v>
                </c:pt>
                <c:pt idx="1">
                  <c:v>74</c:v>
                </c:pt>
                <c:pt idx="2">
                  <c:v>62</c:v>
                </c:pt>
                <c:pt idx="3">
                  <c:v>65</c:v>
                </c:pt>
                <c:pt idx="4">
                  <c:v>45</c:v>
                </c:pt>
                <c:pt idx="5">
                  <c:v>54</c:v>
                </c:pt>
              </c:numCache>
            </c:numRef>
          </c:val>
          <c:extLst>
            <c:ext xmlns:c16="http://schemas.microsoft.com/office/drawing/2014/chart" uri="{C3380CC4-5D6E-409C-BE32-E72D297353CC}">
              <c16:uniqueId val="{00000001-A458-4B3A-9481-2B79EF5FB32C}"/>
            </c:ext>
          </c:extLst>
        </c:ser>
        <c:ser>
          <c:idx val="2"/>
          <c:order val="2"/>
          <c:tx>
            <c:strRef>
              <c:f>Sheet1!$A$4</c:f>
              <c:strCache>
                <c:ptCount val="1"/>
                <c:pt idx="0">
                  <c:v>Females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YouTube</c:v>
                </c:pt>
                <c:pt idx="1">
                  <c:v>Instagram</c:v>
                </c:pt>
                <c:pt idx="2">
                  <c:v>TikTok</c:v>
                </c:pt>
                <c:pt idx="3">
                  <c:v>Snapchat</c:v>
                </c:pt>
                <c:pt idx="4">
                  <c:v>Facebook</c:v>
                </c:pt>
                <c:pt idx="5">
                  <c:v>Twitter</c:v>
                </c:pt>
              </c:strCache>
            </c:strRef>
          </c:cat>
          <c:val>
            <c:numRef>
              <c:f>Sheet1!$B$4:$G$4</c:f>
              <c:numCache>
                <c:formatCode>General</c:formatCode>
                <c:ptCount val="6"/>
                <c:pt idx="0">
                  <c:v>84</c:v>
                </c:pt>
                <c:pt idx="1">
                  <c:v>80</c:v>
                </c:pt>
                <c:pt idx="2">
                  <c:v>75</c:v>
                </c:pt>
                <c:pt idx="3">
                  <c:v>70</c:v>
                </c:pt>
                <c:pt idx="4">
                  <c:v>54</c:v>
                </c:pt>
                <c:pt idx="5">
                  <c:v>40</c:v>
                </c:pt>
              </c:numCache>
            </c:numRef>
          </c:val>
          <c:extLst>
            <c:ext xmlns:c16="http://schemas.microsoft.com/office/drawing/2014/chart" uri="{C3380CC4-5D6E-409C-BE32-E72D297353CC}">
              <c16:uniqueId val="{00000002-A458-4B3A-9481-2B79EF5FB32C}"/>
            </c:ext>
          </c:extLst>
        </c:ser>
        <c:dLbls>
          <c:dLblPos val="outEnd"/>
          <c:showLegendKey val="0"/>
          <c:showVal val="1"/>
          <c:showCatName val="0"/>
          <c:showSerName val="0"/>
          <c:showPercent val="0"/>
          <c:showBubbleSize val="0"/>
        </c:dLbls>
        <c:gapWidth val="219"/>
        <c:overlap val="-27"/>
        <c:axId val="715879696"/>
        <c:axId val="715880056"/>
      </c:barChart>
      <c:catAx>
        <c:axId val="71587969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a:t>Social Network</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5880056"/>
        <c:crosses val="autoZero"/>
        <c:auto val="1"/>
        <c:lblAlgn val="ctr"/>
        <c:lblOffset val="100"/>
        <c:noMultiLvlLbl val="0"/>
      </c:catAx>
      <c:valAx>
        <c:axId val="715880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a:t>usage share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5879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Engagement!$E$1</c:f>
              <c:strCache>
                <c:ptCount val="1"/>
                <c:pt idx="0">
                  <c:v>Followers</c:v>
                </c:pt>
              </c:strCache>
            </c:strRef>
          </c:tx>
          <c:spPr>
            <a:ln w="28575" cap="rnd">
              <a:solidFill>
                <a:schemeClr val="accent1"/>
              </a:solidFill>
              <a:round/>
            </a:ln>
            <a:effectLst/>
          </c:spPr>
          <c:marker>
            <c:symbol val="none"/>
          </c:marker>
          <c:cat>
            <c:numRef>
              <c:f>Engagement!$B$2:$B$24</c:f>
              <c:numCache>
                <c:formatCode>General</c:formatCode>
                <c:ptCount val="23"/>
                <c:pt idx="0">
                  <c:v>12</c:v>
                </c:pt>
                <c:pt idx="1">
                  <c:v>13</c:v>
                </c:pt>
                <c:pt idx="2">
                  <c:v>14</c:v>
                </c:pt>
                <c:pt idx="3">
                  <c:v>15</c:v>
                </c:pt>
                <c:pt idx="4">
                  <c:v>16</c:v>
                </c:pt>
                <c:pt idx="5">
                  <c:v>17</c:v>
                </c:pt>
                <c:pt idx="6">
                  <c:v>18</c:v>
                </c:pt>
                <c:pt idx="7">
                  <c:v>19</c:v>
                </c:pt>
                <c:pt idx="8">
                  <c:v>20</c:v>
                </c:pt>
                <c:pt idx="9">
                  <c:v>21</c:v>
                </c:pt>
                <c:pt idx="10">
                  <c:v>22</c:v>
                </c:pt>
                <c:pt idx="11">
                  <c:v>23</c:v>
                </c:pt>
                <c:pt idx="12">
                  <c:v>24</c:v>
                </c:pt>
                <c:pt idx="13">
                  <c:v>25</c:v>
                </c:pt>
                <c:pt idx="14">
                  <c:v>26</c:v>
                </c:pt>
                <c:pt idx="15">
                  <c:v>27</c:v>
                </c:pt>
                <c:pt idx="16">
                  <c:v>28</c:v>
                </c:pt>
                <c:pt idx="17">
                  <c:v>29</c:v>
                </c:pt>
                <c:pt idx="18">
                  <c:v>30</c:v>
                </c:pt>
                <c:pt idx="19">
                  <c:v>31</c:v>
                </c:pt>
                <c:pt idx="20">
                  <c:v>32</c:v>
                </c:pt>
                <c:pt idx="21">
                  <c:v>33</c:v>
                </c:pt>
                <c:pt idx="22">
                  <c:v>34</c:v>
                </c:pt>
              </c:numCache>
            </c:numRef>
          </c:cat>
          <c:val>
            <c:numRef>
              <c:f>Engagement!$E$2:$E$24</c:f>
              <c:numCache>
                <c:formatCode>General</c:formatCode>
                <c:ptCount val="23"/>
                <c:pt idx="0">
                  <c:v>88</c:v>
                </c:pt>
                <c:pt idx="1">
                  <c:v>64</c:v>
                </c:pt>
                <c:pt idx="2">
                  <c:v>76</c:v>
                </c:pt>
                <c:pt idx="3">
                  <c:v>83</c:v>
                </c:pt>
                <c:pt idx="4">
                  <c:v>90</c:v>
                </c:pt>
                <c:pt idx="5">
                  <c:v>83</c:v>
                </c:pt>
                <c:pt idx="6">
                  <c:v>78</c:v>
                </c:pt>
                <c:pt idx="7">
                  <c:v>68</c:v>
                </c:pt>
                <c:pt idx="8">
                  <c:v>77</c:v>
                </c:pt>
                <c:pt idx="9">
                  <c:v>63</c:v>
                </c:pt>
                <c:pt idx="10">
                  <c:v>73</c:v>
                </c:pt>
                <c:pt idx="11">
                  <c:v>90</c:v>
                </c:pt>
                <c:pt idx="12">
                  <c:v>106</c:v>
                </c:pt>
                <c:pt idx="13">
                  <c:v>8</c:v>
                </c:pt>
                <c:pt idx="14">
                  <c:v>98</c:v>
                </c:pt>
                <c:pt idx="15">
                  <c:v>20</c:v>
                </c:pt>
                <c:pt idx="16">
                  <c:v>128</c:v>
                </c:pt>
                <c:pt idx="17">
                  <c:v>76</c:v>
                </c:pt>
                <c:pt idx="18">
                  <c:v>92</c:v>
                </c:pt>
                <c:pt idx="19">
                  <c:v>85</c:v>
                </c:pt>
                <c:pt idx="20">
                  <c:v>13</c:v>
                </c:pt>
                <c:pt idx="21">
                  <c:v>113</c:v>
                </c:pt>
                <c:pt idx="22">
                  <c:v>114</c:v>
                </c:pt>
              </c:numCache>
            </c:numRef>
          </c:val>
          <c:smooth val="0"/>
          <c:extLst>
            <c:ext xmlns:c16="http://schemas.microsoft.com/office/drawing/2014/chart" uri="{C3380CC4-5D6E-409C-BE32-E72D297353CC}">
              <c16:uniqueId val="{00000000-F2D9-4820-9F97-91962546AF9E}"/>
            </c:ext>
          </c:extLst>
        </c:ser>
        <c:ser>
          <c:idx val="1"/>
          <c:order val="1"/>
          <c:tx>
            <c:strRef>
              <c:f>Engagement!$F$1</c:f>
              <c:strCache>
                <c:ptCount val="1"/>
                <c:pt idx="0">
                  <c:v>Non-Followers</c:v>
                </c:pt>
              </c:strCache>
            </c:strRef>
          </c:tx>
          <c:spPr>
            <a:ln w="28575" cap="rnd">
              <a:solidFill>
                <a:schemeClr val="accent2"/>
              </a:solidFill>
              <a:round/>
            </a:ln>
            <a:effectLst/>
          </c:spPr>
          <c:marker>
            <c:symbol val="none"/>
          </c:marker>
          <c:cat>
            <c:numRef>
              <c:f>Engagement!$B$2:$B$24</c:f>
              <c:numCache>
                <c:formatCode>General</c:formatCode>
                <c:ptCount val="23"/>
                <c:pt idx="0">
                  <c:v>12</c:v>
                </c:pt>
                <c:pt idx="1">
                  <c:v>13</c:v>
                </c:pt>
                <c:pt idx="2">
                  <c:v>14</c:v>
                </c:pt>
                <c:pt idx="3">
                  <c:v>15</c:v>
                </c:pt>
                <c:pt idx="4">
                  <c:v>16</c:v>
                </c:pt>
                <c:pt idx="5">
                  <c:v>17</c:v>
                </c:pt>
                <c:pt idx="6">
                  <c:v>18</c:v>
                </c:pt>
                <c:pt idx="7">
                  <c:v>19</c:v>
                </c:pt>
                <c:pt idx="8">
                  <c:v>20</c:v>
                </c:pt>
                <c:pt idx="9">
                  <c:v>21</c:v>
                </c:pt>
                <c:pt idx="10">
                  <c:v>22</c:v>
                </c:pt>
                <c:pt idx="11">
                  <c:v>23</c:v>
                </c:pt>
                <c:pt idx="12">
                  <c:v>24</c:v>
                </c:pt>
                <c:pt idx="13">
                  <c:v>25</c:v>
                </c:pt>
                <c:pt idx="14">
                  <c:v>26</c:v>
                </c:pt>
                <c:pt idx="15">
                  <c:v>27</c:v>
                </c:pt>
                <c:pt idx="16">
                  <c:v>28</c:v>
                </c:pt>
                <c:pt idx="17">
                  <c:v>29</c:v>
                </c:pt>
                <c:pt idx="18">
                  <c:v>30</c:v>
                </c:pt>
                <c:pt idx="19">
                  <c:v>31</c:v>
                </c:pt>
                <c:pt idx="20">
                  <c:v>32</c:v>
                </c:pt>
                <c:pt idx="21">
                  <c:v>33</c:v>
                </c:pt>
                <c:pt idx="22">
                  <c:v>34</c:v>
                </c:pt>
              </c:numCache>
            </c:numRef>
          </c:cat>
          <c:val>
            <c:numRef>
              <c:f>Engagement!$F$2:$F$24</c:f>
              <c:numCache>
                <c:formatCode>General</c:formatCode>
                <c:ptCount val="23"/>
                <c:pt idx="0">
                  <c:v>7</c:v>
                </c:pt>
                <c:pt idx="1">
                  <c:v>331</c:v>
                </c:pt>
                <c:pt idx="2">
                  <c:v>92</c:v>
                </c:pt>
                <c:pt idx="3">
                  <c:v>133</c:v>
                </c:pt>
                <c:pt idx="4">
                  <c:v>208</c:v>
                </c:pt>
                <c:pt idx="5">
                  <c:v>867</c:v>
                </c:pt>
                <c:pt idx="6">
                  <c:v>52</c:v>
                </c:pt>
                <c:pt idx="7">
                  <c:v>182</c:v>
                </c:pt>
                <c:pt idx="8">
                  <c:v>142</c:v>
                </c:pt>
                <c:pt idx="9">
                  <c:v>28</c:v>
                </c:pt>
                <c:pt idx="10">
                  <c:v>342</c:v>
                </c:pt>
                <c:pt idx="11">
                  <c:v>526</c:v>
                </c:pt>
                <c:pt idx="12">
                  <c:v>161</c:v>
                </c:pt>
                <c:pt idx="13">
                  <c:v>947</c:v>
                </c:pt>
                <c:pt idx="14">
                  <c:v>436</c:v>
                </c:pt>
                <c:pt idx="15">
                  <c:v>21</c:v>
                </c:pt>
                <c:pt idx="16">
                  <c:v>1478</c:v>
                </c:pt>
                <c:pt idx="17">
                  <c:v>10</c:v>
                </c:pt>
                <c:pt idx="18">
                  <c:v>84</c:v>
                </c:pt>
                <c:pt idx="19">
                  <c:v>11</c:v>
                </c:pt>
                <c:pt idx="20">
                  <c:v>530</c:v>
                </c:pt>
                <c:pt idx="21">
                  <c:v>92</c:v>
                </c:pt>
                <c:pt idx="22">
                  <c:v>14</c:v>
                </c:pt>
              </c:numCache>
            </c:numRef>
          </c:val>
          <c:smooth val="0"/>
          <c:extLst>
            <c:ext xmlns:c16="http://schemas.microsoft.com/office/drawing/2014/chart" uri="{C3380CC4-5D6E-409C-BE32-E72D297353CC}">
              <c16:uniqueId val="{00000001-F2D9-4820-9F97-91962546AF9E}"/>
            </c:ext>
          </c:extLst>
        </c:ser>
        <c:ser>
          <c:idx val="2"/>
          <c:order val="2"/>
          <c:tx>
            <c:strRef>
              <c:f>Engagement!$G$1</c:f>
              <c:strCache>
                <c:ptCount val="1"/>
                <c:pt idx="0">
                  <c:v>Impressions</c:v>
                </c:pt>
              </c:strCache>
            </c:strRef>
          </c:tx>
          <c:spPr>
            <a:ln w="28575" cap="rnd">
              <a:solidFill>
                <a:schemeClr val="accent3"/>
              </a:solidFill>
              <a:round/>
            </a:ln>
            <a:effectLst/>
          </c:spPr>
          <c:marker>
            <c:symbol val="none"/>
          </c:marker>
          <c:cat>
            <c:numRef>
              <c:f>Engagement!$B$2:$B$24</c:f>
              <c:numCache>
                <c:formatCode>General</c:formatCode>
                <c:ptCount val="23"/>
                <c:pt idx="0">
                  <c:v>12</c:v>
                </c:pt>
                <c:pt idx="1">
                  <c:v>13</c:v>
                </c:pt>
                <c:pt idx="2">
                  <c:v>14</c:v>
                </c:pt>
                <c:pt idx="3">
                  <c:v>15</c:v>
                </c:pt>
                <c:pt idx="4">
                  <c:v>16</c:v>
                </c:pt>
                <c:pt idx="5">
                  <c:v>17</c:v>
                </c:pt>
                <c:pt idx="6">
                  <c:v>18</c:v>
                </c:pt>
                <c:pt idx="7">
                  <c:v>19</c:v>
                </c:pt>
                <c:pt idx="8">
                  <c:v>20</c:v>
                </c:pt>
                <c:pt idx="9">
                  <c:v>21</c:v>
                </c:pt>
                <c:pt idx="10">
                  <c:v>22</c:v>
                </c:pt>
                <c:pt idx="11">
                  <c:v>23</c:v>
                </c:pt>
                <c:pt idx="12">
                  <c:v>24</c:v>
                </c:pt>
                <c:pt idx="13">
                  <c:v>25</c:v>
                </c:pt>
                <c:pt idx="14">
                  <c:v>26</c:v>
                </c:pt>
                <c:pt idx="15">
                  <c:v>27</c:v>
                </c:pt>
                <c:pt idx="16">
                  <c:v>28</c:v>
                </c:pt>
                <c:pt idx="17">
                  <c:v>29</c:v>
                </c:pt>
                <c:pt idx="18">
                  <c:v>30</c:v>
                </c:pt>
                <c:pt idx="19">
                  <c:v>31</c:v>
                </c:pt>
                <c:pt idx="20">
                  <c:v>32</c:v>
                </c:pt>
                <c:pt idx="21">
                  <c:v>33</c:v>
                </c:pt>
                <c:pt idx="22">
                  <c:v>34</c:v>
                </c:pt>
              </c:numCache>
            </c:numRef>
          </c:cat>
          <c:val>
            <c:numRef>
              <c:f>Engagement!$G$2:$G$24</c:f>
              <c:numCache>
                <c:formatCode>General</c:formatCode>
                <c:ptCount val="23"/>
                <c:pt idx="0">
                  <c:v>260</c:v>
                </c:pt>
                <c:pt idx="1">
                  <c:v>696</c:v>
                </c:pt>
                <c:pt idx="2">
                  <c:v>262</c:v>
                </c:pt>
                <c:pt idx="3">
                  <c:v>264</c:v>
                </c:pt>
                <c:pt idx="4">
                  <c:v>436</c:v>
                </c:pt>
                <c:pt idx="5" formatCode="#,##0">
                  <c:v>1282</c:v>
                </c:pt>
                <c:pt idx="6">
                  <c:v>177</c:v>
                </c:pt>
                <c:pt idx="7">
                  <c:v>384</c:v>
                </c:pt>
                <c:pt idx="8">
                  <c:v>245</c:v>
                </c:pt>
                <c:pt idx="9">
                  <c:v>227</c:v>
                </c:pt>
                <c:pt idx="10">
                  <c:v>634</c:v>
                </c:pt>
                <c:pt idx="11">
                  <c:v>974</c:v>
                </c:pt>
                <c:pt idx="12">
                  <c:v>565</c:v>
                </c:pt>
                <c:pt idx="13">
                  <c:v>1095</c:v>
                </c:pt>
                <c:pt idx="14">
                  <c:v>706</c:v>
                </c:pt>
                <c:pt idx="15">
                  <c:v>184</c:v>
                </c:pt>
                <c:pt idx="16">
                  <c:v>1950</c:v>
                </c:pt>
                <c:pt idx="17">
                  <c:v>203</c:v>
                </c:pt>
                <c:pt idx="18">
                  <c:v>271</c:v>
                </c:pt>
                <c:pt idx="19">
                  <c:v>160</c:v>
                </c:pt>
                <c:pt idx="20">
                  <c:v>1144</c:v>
                </c:pt>
                <c:pt idx="21">
                  <c:v>430</c:v>
                </c:pt>
                <c:pt idx="22">
                  <c:v>375</c:v>
                </c:pt>
              </c:numCache>
            </c:numRef>
          </c:val>
          <c:smooth val="0"/>
          <c:extLst>
            <c:ext xmlns:c16="http://schemas.microsoft.com/office/drawing/2014/chart" uri="{C3380CC4-5D6E-409C-BE32-E72D297353CC}">
              <c16:uniqueId val="{00000002-F2D9-4820-9F97-91962546AF9E}"/>
            </c:ext>
          </c:extLst>
        </c:ser>
        <c:dLbls>
          <c:showLegendKey val="0"/>
          <c:showVal val="0"/>
          <c:showCatName val="0"/>
          <c:showSerName val="0"/>
          <c:showPercent val="0"/>
          <c:showBubbleSize val="0"/>
        </c:dLbls>
        <c:smooth val="0"/>
        <c:axId val="361434704"/>
        <c:axId val="361435064"/>
      </c:lineChart>
      <c:catAx>
        <c:axId val="361434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a:t>week of the 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61435064"/>
        <c:crosses val="autoZero"/>
        <c:auto val="1"/>
        <c:lblAlgn val="ctr"/>
        <c:lblOffset val="100"/>
        <c:noMultiLvlLbl val="0"/>
      </c:catAx>
      <c:valAx>
        <c:axId val="3614350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a:t>number of people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61434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'interactions graph'!$M$1</c:f>
              <c:strCache>
                <c:ptCount val="1"/>
                <c:pt idx="0">
                  <c:v>Engagement</c:v>
                </c:pt>
              </c:strCache>
            </c:strRef>
          </c:tx>
          <c:spPr>
            <a:ln w="28575" cap="rnd">
              <a:solidFill>
                <a:schemeClr val="accent1"/>
              </a:solidFill>
              <a:round/>
            </a:ln>
            <a:effectLst/>
          </c:spPr>
          <c:marker>
            <c:symbol val="none"/>
          </c:marker>
          <c:cat>
            <c:numRef>
              <c:f>'interactions graph'!$A$2:$A$42</c:f>
              <c:numCache>
                <c:formatCode>General</c:formatCode>
                <c:ptCount val="41"/>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pt idx="24">
                  <c:v>26</c:v>
                </c:pt>
                <c:pt idx="25">
                  <c:v>27</c:v>
                </c:pt>
                <c:pt idx="26">
                  <c:v>28</c:v>
                </c:pt>
                <c:pt idx="27">
                  <c:v>29</c:v>
                </c:pt>
                <c:pt idx="28">
                  <c:v>30</c:v>
                </c:pt>
                <c:pt idx="29">
                  <c:v>31</c:v>
                </c:pt>
                <c:pt idx="30">
                  <c:v>32</c:v>
                </c:pt>
                <c:pt idx="31">
                  <c:v>33</c:v>
                </c:pt>
                <c:pt idx="32">
                  <c:v>34</c:v>
                </c:pt>
                <c:pt idx="33">
                  <c:v>35</c:v>
                </c:pt>
                <c:pt idx="34">
                  <c:v>36</c:v>
                </c:pt>
                <c:pt idx="35">
                  <c:v>37</c:v>
                </c:pt>
                <c:pt idx="36">
                  <c:v>38</c:v>
                </c:pt>
                <c:pt idx="37">
                  <c:v>39</c:v>
                </c:pt>
                <c:pt idx="38">
                  <c:v>40</c:v>
                </c:pt>
                <c:pt idx="39">
                  <c:v>41</c:v>
                </c:pt>
                <c:pt idx="40">
                  <c:v>42</c:v>
                </c:pt>
              </c:numCache>
            </c:numRef>
          </c:cat>
          <c:val>
            <c:numRef>
              <c:f>'interactions graph'!$M$2:$M$42</c:f>
              <c:numCache>
                <c:formatCode>General</c:formatCode>
                <c:ptCount val="41"/>
                <c:pt idx="0">
                  <c:v>493</c:v>
                </c:pt>
                <c:pt idx="1">
                  <c:v>1068</c:v>
                </c:pt>
                <c:pt idx="2">
                  <c:v>105</c:v>
                </c:pt>
                <c:pt idx="3">
                  <c:v>9</c:v>
                </c:pt>
                <c:pt idx="4">
                  <c:v>1676</c:v>
                </c:pt>
                <c:pt idx="5">
                  <c:v>136</c:v>
                </c:pt>
                <c:pt idx="6">
                  <c:v>6</c:v>
                </c:pt>
                <c:pt idx="7">
                  <c:v>144</c:v>
                </c:pt>
                <c:pt idx="8">
                  <c:v>104</c:v>
                </c:pt>
                <c:pt idx="9">
                  <c:v>857</c:v>
                </c:pt>
                <c:pt idx="10">
                  <c:v>2196</c:v>
                </c:pt>
                <c:pt idx="11">
                  <c:v>184</c:v>
                </c:pt>
                <c:pt idx="12">
                  <c:v>3585</c:v>
                </c:pt>
                <c:pt idx="13">
                  <c:v>1055</c:v>
                </c:pt>
                <c:pt idx="14">
                  <c:v>5811</c:v>
                </c:pt>
                <c:pt idx="15">
                  <c:v>125</c:v>
                </c:pt>
                <c:pt idx="16">
                  <c:v>128</c:v>
                </c:pt>
                <c:pt idx="17">
                  <c:v>2288</c:v>
                </c:pt>
                <c:pt idx="18">
                  <c:v>95</c:v>
                </c:pt>
                <c:pt idx="19">
                  <c:v>380</c:v>
                </c:pt>
                <c:pt idx="20">
                  <c:v>100</c:v>
                </c:pt>
                <c:pt idx="21">
                  <c:v>890</c:v>
                </c:pt>
                <c:pt idx="22">
                  <c:v>206</c:v>
                </c:pt>
                <c:pt idx="23">
                  <c:v>474</c:v>
                </c:pt>
                <c:pt idx="24">
                  <c:v>116</c:v>
                </c:pt>
                <c:pt idx="25">
                  <c:v>290</c:v>
                </c:pt>
                <c:pt idx="26">
                  <c:v>1060</c:v>
                </c:pt>
                <c:pt idx="27">
                  <c:v>478</c:v>
                </c:pt>
                <c:pt idx="28">
                  <c:v>164</c:v>
                </c:pt>
                <c:pt idx="29">
                  <c:v>257</c:v>
                </c:pt>
                <c:pt idx="30">
                  <c:v>409</c:v>
                </c:pt>
                <c:pt idx="31">
                  <c:v>890</c:v>
                </c:pt>
                <c:pt idx="32">
                  <c:v>101</c:v>
                </c:pt>
                <c:pt idx="33">
                  <c:v>137</c:v>
                </c:pt>
                <c:pt idx="34">
                  <c:v>2557</c:v>
                </c:pt>
                <c:pt idx="35">
                  <c:v>1306</c:v>
                </c:pt>
                <c:pt idx="36">
                  <c:v>3260</c:v>
                </c:pt>
                <c:pt idx="37">
                  <c:v>1102</c:v>
                </c:pt>
                <c:pt idx="38">
                  <c:v>1163</c:v>
                </c:pt>
                <c:pt idx="39">
                  <c:v>267</c:v>
                </c:pt>
                <c:pt idx="40">
                  <c:v>241</c:v>
                </c:pt>
              </c:numCache>
            </c:numRef>
          </c:val>
          <c:smooth val="0"/>
          <c:extLst>
            <c:ext xmlns:c16="http://schemas.microsoft.com/office/drawing/2014/chart" uri="{C3380CC4-5D6E-409C-BE32-E72D297353CC}">
              <c16:uniqueId val="{00000000-1C67-4385-A8A2-BCDB37D68D23}"/>
            </c:ext>
          </c:extLst>
        </c:ser>
        <c:dLbls>
          <c:showLegendKey val="0"/>
          <c:showVal val="0"/>
          <c:showCatName val="0"/>
          <c:showSerName val="0"/>
          <c:showPercent val="0"/>
          <c:showBubbleSize val="0"/>
        </c:dLbls>
        <c:smooth val="0"/>
        <c:axId val="588743104"/>
        <c:axId val="588745984"/>
      </c:lineChart>
      <c:catAx>
        <c:axId val="5887431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a:t>Sequence of content posted</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88745984"/>
        <c:crosses val="autoZero"/>
        <c:auto val="1"/>
        <c:lblAlgn val="ctr"/>
        <c:lblOffset val="100"/>
        <c:noMultiLvlLbl val="0"/>
      </c:catAx>
      <c:valAx>
        <c:axId val="5887459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a:t>Number of people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88743104"/>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9/4/2023</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894914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9/4/2023</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522932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9/4/2023</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860697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9/4/2023</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48117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9/4/2023</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24954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9/4/2023</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7232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9/4/2023</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83242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9/4/2023</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29931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9/4/2023</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197498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9/4/2023</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2755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9/4/2023</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7490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9/4/2023</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206837413"/>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48132E-2242-F00F-BF6D-72E8C959BAAC}"/>
              </a:ext>
            </a:extLst>
          </p:cNvPr>
          <p:cNvSpPr>
            <a:spLocks noGrp="1"/>
          </p:cNvSpPr>
          <p:nvPr>
            <p:ph type="ctrTitle"/>
          </p:nvPr>
        </p:nvSpPr>
        <p:spPr>
          <a:xfrm>
            <a:off x="4043493" y="665653"/>
            <a:ext cx="8086987" cy="3566160"/>
          </a:xfrm>
        </p:spPr>
        <p:txBody>
          <a:bodyPr anchor="b">
            <a:normAutofit/>
          </a:bodyPr>
          <a:lstStyle/>
          <a:p>
            <a:pPr algn="ctr">
              <a:lnSpc>
                <a:spcPct val="90000"/>
              </a:lnSpc>
            </a:pPr>
            <a:r>
              <a:rPr lang="en-GB" sz="3800" dirty="0">
                <a:latin typeface="Amasis MT Pro Medium" panose="02040604050005020304" pitchFamily="18" charset="0"/>
              </a:rPr>
              <a:t>The use of social networks to improve engagement and implement a research-led curriculum</a:t>
            </a:r>
          </a:p>
        </p:txBody>
      </p:sp>
      <p:sp>
        <p:nvSpPr>
          <p:cNvPr id="6" name="Rectangle 6">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21B2B8"/>
          </a:solidFill>
          <a:ln w="38100" cap="rnd">
            <a:solidFill>
              <a:srgbClr val="21B2B8"/>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3">
            <a:extLst>
              <a:ext uri="{FF2B5EF4-FFF2-40B4-BE49-F238E27FC236}">
                <a16:creationId xmlns:a16="http://schemas.microsoft.com/office/drawing/2014/main" id="{531B3F1C-0D63-708C-E390-D4DE37590873}"/>
              </a:ext>
            </a:extLst>
          </p:cNvPr>
          <p:cNvPicPr>
            <a:picLocks noChangeAspect="1"/>
          </p:cNvPicPr>
          <p:nvPr/>
        </p:nvPicPr>
        <p:blipFill rotWithShape="1">
          <a:blip r:embed="rId2"/>
          <a:srcRect l="20760" r="31192"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graphicFrame>
        <p:nvGraphicFramePr>
          <p:cNvPr id="8" name="Table 9">
            <a:extLst>
              <a:ext uri="{FF2B5EF4-FFF2-40B4-BE49-F238E27FC236}">
                <a16:creationId xmlns:a16="http://schemas.microsoft.com/office/drawing/2014/main" id="{DD824F9B-FC79-A9A1-84BE-0C78ADACAE43}"/>
              </a:ext>
            </a:extLst>
          </p:cNvPr>
          <p:cNvGraphicFramePr>
            <a:graphicFrameLocks noGrp="1"/>
          </p:cNvGraphicFramePr>
          <p:nvPr>
            <p:extLst>
              <p:ext uri="{D42A27DB-BD31-4B8C-83A1-F6EECF244321}">
                <p14:modId xmlns:p14="http://schemas.microsoft.com/office/powerpoint/2010/main" val="1526556812"/>
              </p:ext>
            </p:extLst>
          </p:nvPr>
        </p:nvGraphicFramePr>
        <p:xfrm>
          <a:off x="6092347" y="4732949"/>
          <a:ext cx="4661939" cy="914400"/>
        </p:xfrm>
        <a:graphic>
          <a:graphicData uri="http://schemas.openxmlformats.org/drawingml/2006/table">
            <a:tbl>
              <a:tblPr firstRow="1" bandRow="1">
                <a:tableStyleId>{5C22544A-7EE6-4342-B048-85BDC9FD1C3A}</a:tableStyleId>
              </a:tblPr>
              <a:tblGrid>
                <a:gridCol w="1636712">
                  <a:extLst>
                    <a:ext uri="{9D8B030D-6E8A-4147-A177-3AD203B41FA5}">
                      <a16:colId xmlns:a16="http://schemas.microsoft.com/office/drawing/2014/main" val="2964545156"/>
                    </a:ext>
                  </a:extLst>
                </a:gridCol>
                <a:gridCol w="3025227">
                  <a:extLst>
                    <a:ext uri="{9D8B030D-6E8A-4147-A177-3AD203B41FA5}">
                      <a16:colId xmlns:a16="http://schemas.microsoft.com/office/drawing/2014/main" val="2365253897"/>
                    </a:ext>
                  </a:extLst>
                </a:gridCol>
              </a:tblGrid>
              <a:tr h="370840">
                <a:tc>
                  <a:txBody>
                    <a:bodyPr/>
                    <a:lstStyle/>
                    <a:p>
                      <a:pPr algn="ctr"/>
                      <a:r>
                        <a:rPr lang="en-GB" dirty="0" err="1">
                          <a:solidFill>
                            <a:schemeClr val="tx1"/>
                          </a:solidFill>
                        </a:rPr>
                        <a:t>Dr.</a:t>
                      </a:r>
                      <a:r>
                        <a:rPr lang="en-GB" dirty="0">
                          <a:solidFill>
                            <a:schemeClr val="tx1"/>
                          </a:solidFill>
                        </a:rPr>
                        <a:t> Sofia Izquierdo Sanchez</a:t>
                      </a:r>
                    </a:p>
                    <a:p>
                      <a:pPr algn="ctr"/>
                      <a:r>
                        <a:rPr lang="en-GB" dirty="0">
                          <a:solidFill>
                            <a:schemeClr val="tx1"/>
                          </a:solidFill>
                        </a:rPr>
                        <a:t>Department of Economics</a:t>
                      </a:r>
                    </a:p>
                    <a:p>
                      <a:pPr algn="ctr"/>
                      <a:r>
                        <a:rPr lang="en-GB" dirty="0">
                          <a:solidFill>
                            <a:schemeClr val="tx1"/>
                          </a:solidFill>
                        </a:rPr>
                        <a:t>University of Manchester</a:t>
                      </a:r>
                    </a:p>
                  </a:txBody>
                  <a:tcPr>
                    <a:noFill/>
                  </a:tcPr>
                </a:tc>
                <a:tc>
                  <a:txBody>
                    <a:bodyPr/>
                    <a:lstStyle/>
                    <a:p>
                      <a:pPr algn="ctr"/>
                      <a:r>
                        <a:rPr lang="en-GB" dirty="0" err="1">
                          <a:solidFill>
                            <a:schemeClr val="tx1"/>
                          </a:solidFill>
                        </a:rPr>
                        <a:t>Dr.</a:t>
                      </a:r>
                      <a:r>
                        <a:rPr lang="en-GB" dirty="0">
                          <a:solidFill>
                            <a:schemeClr val="tx1"/>
                          </a:solidFill>
                        </a:rPr>
                        <a:t> William J. Tayler</a:t>
                      </a:r>
                    </a:p>
                    <a:p>
                      <a:pPr algn="ctr"/>
                      <a:r>
                        <a:rPr lang="en-GB" dirty="0">
                          <a:solidFill>
                            <a:schemeClr val="tx1"/>
                          </a:solidFill>
                        </a:rPr>
                        <a:t>Department of Economics</a:t>
                      </a:r>
                    </a:p>
                    <a:p>
                      <a:pPr algn="ctr"/>
                      <a:r>
                        <a:rPr lang="en-GB" dirty="0">
                          <a:solidFill>
                            <a:schemeClr val="tx1"/>
                          </a:solidFill>
                        </a:rPr>
                        <a:t>Lancaster University</a:t>
                      </a:r>
                    </a:p>
                  </a:txBody>
                  <a:tcPr>
                    <a:noFill/>
                  </a:tcPr>
                </a:tc>
                <a:extLst>
                  <a:ext uri="{0D108BD9-81ED-4DB2-BD59-A6C34878D82A}">
                    <a16:rowId xmlns:a16="http://schemas.microsoft.com/office/drawing/2014/main" val="1104838491"/>
                  </a:ext>
                </a:extLst>
              </a:tr>
            </a:tbl>
          </a:graphicData>
        </a:graphic>
      </p:graphicFrame>
      <p:sp>
        <p:nvSpPr>
          <p:cNvPr id="10" name="TextBox 9">
            <a:extLst>
              <a:ext uri="{FF2B5EF4-FFF2-40B4-BE49-F238E27FC236}">
                <a16:creationId xmlns:a16="http://schemas.microsoft.com/office/drawing/2014/main" id="{8A4AB194-9399-E903-F78F-A1196F1D31AB}"/>
              </a:ext>
            </a:extLst>
          </p:cNvPr>
          <p:cNvSpPr txBox="1"/>
          <p:nvPr/>
        </p:nvSpPr>
        <p:spPr>
          <a:xfrm>
            <a:off x="5553512" y="5821960"/>
            <a:ext cx="5066950" cy="369332"/>
          </a:xfrm>
          <a:prstGeom prst="rect">
            <a:avLst/>
          </a:prstGeom>
          <a:noFill/>
        </p:spPr>
        <p:txBody>
          <a:bodyPr wrap="square" rtlCol="0">
            <a:spAutoFit/>
          </a:bodyPr>
          <a:lstStyle/>
          <a:p>
            <a:pPr algn="ctr"/>
            <a:r>
              <a:rPr lang="en-GB" dirty="0"/>
              <a:t>DEE 4-5 September 2023, Heriot-Watt University</a:t>
            </a:r>
          </a:p>
        </p:txBody>
      </p:sp>
    </p:spTree>
    <p:extLst>
      <p:ext uri="{BB962C8B-B14F-4D97-AF65-F5344CB8AC3E}">
        <p14:creationId xmlns:p14="http://schemas.microsoft.com/office/powerpoint/2010/main" val="154454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61AC8-F37D-983D-3221-7CE22674DD0D}"/>
              </a:ext>
            </a:extLst>
          </p:cNvPr>
          <p:cNvSpPr>
            <a:spLocks noGrp="1"/>
          </p:cNvSpPr>
          <p:nvPr>
            <p:ph type="title"/>
          </p:nvPr>
        </p:nvSpPr>
        <p:spPr/>
        <p:txBody>
          <a:bodyPr>
            <a:normAutofit fontScale="90000"/>
          </a:bodyPr>
          <a:lstStyle/>
          <a:p>
            <a:r>
              <a:rPr lang="en-GB" dirty="0">
                <a:latin typeface="Amasis MT Pro Medium" panose="02040604050005020304" pitchFamily="18" charset="0"/>
              </a:rPr>
              <a:t>Case Study 2: Content linked to academic papers or articles</a:t>
            </a:r>
          </a:p>
        </p:txBody>
      </p:sp>
      <p:sp>
        <p:nvSpPr>
          <p:cNvPr id="3" name="Content Placeholder 2">
            <a:extLst>
              <a:ext uri="{FF2B5EF4-FFF2-40B4-BE49-F238E27FC236}">
                <a16:creationId xmlns:a16="http://schemas.microsoft.com/office/drawing/2014/main" id="{35CC351D-3E3B-9192-C064-5B4C571B4BC7}"/>
              </a:ext>
            </a:extLst>
          </p:cNvPr>
          <p:cNvSpPr>
            <a:spLocks noGrp="1"/>
          </p:cNvSpPr>
          <p:nvPr>
            <p:ph idx="1"/>
          </p:nvPr>
        </p:nvSpPr>
        <p:spPr/>
        <p:txBody>
          <a:bodyPr>
            <a:normAutofit/>
          </a:bodyPr>
          <a:lstStyle/>
          <a:p>
            <a:pPr algn="just">
              <a:lnSpc>
                <a:spcPct val="150000"/>
              </a:lnSpc>
              <a:spcBef>
                <a:spcPts val="1200"/>
              </a:spcBef>
              <a:spcAft>
                <a:spcPts val="1500"/>
              </a:spcAft>
            </a:pPr>
            <a:endParaRPr lang="en-GB" sz="1800" dirty="0">
              <a:effectLst/>
              <a:latin typeface="Times New Roman" panose="02020603050405020304" pitchFamily="18" charset="0"/>
              <a:ea typeface="Times New Roman" panose="02020603050405020304" pitchFamily="18" charset="0"/>
            </a:endParaRPr>
          </a:p>
          <a:p>
            <a:pPr marL="0" indent="0">
              <a:buNone/>
            </a:pPr>
            <a:endParaRPr lang="en-GB" sz="18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B949D4F8-5A85-EEEB-C6C8-2FFC99604439}"/>
              </a:ext>
            </a:extLst>
          </p:cNvPr>
          <p:cNvSpPr txBox="1"/>
          <p:nvPr/>
        </p:nvSpPr>
        <p:spPr>
          <a:xfrm>
            <a:off x="236290" y="5269745"/>
            <a:ext cx="11870421" cy="1588255"/>
          </a:xfrm>
          <a:prstGeom prst="rect">
            <a:avLst/>
          </a:prstGeom>
          <a:noFill/>
        </p:spPr>
        <p:txBody>
          <a:bodyPr wrap="square" rtlCol="0">
            <a:spAutoFit/>
          </a:bodyPr>
          <a:lstStyle/>
          <a:p>
            <a:pPr>
              <a:lnSpc>
                <a:spcPct val="107000"/>
              </a:lnSpc>
              <a:spcAft>
                <a:spcPts val="800"/>
              </a:spcAft>
            </a:pPr>
            <a:r>
              <a:rPr lang="en-GB" sz="1200" i="1" kern="100" dirty="0">
                <a:effectLst/>
                <a:latin typeface="Arial" panose="020B0604020202020204" pitchFamily="34" charset="0"/>
                <a:ea typeface="Calibri" panose="020F0502020204030204" pitchFamily="34" charset="0"/>
                <a:cs typeface="Arial" panose="020B0604020202020204" pitchFamily="34" charset="0"/>
              </a:rPr>
              <a:t>“A young renter living pay check to pay check, a father with a new mortgage, and an outright homeowner with investments enter into a bar…do you want to know how the increase in interest rates are affecting them?</a:t>
            </a:r>
            <a:endParaRPr lang="en-GB" sz="12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i="1" kern="100" dirty="0">
                <a:effectLst/>
                <a:latin typeface="Arial" panose="020B0604020202020204" pitchFamily="34" charset="0"/>
                <a:ea typeface="Calibri" panose="020F0502020204030204" pitchFamily="34" charset="0"/>
                <a:cs typeface="Arial" panose="020B0604020202020204" pitchFamily="34" charset="0"/>
              </a:rPr>
              <a:t>A reel based on “How the Bank of England’s interest rate hikes are filtering through your finances” by William Tayler (Lecturer at Lancaster University) at The Conversation </a:t>
            </a:r>
            <a:endParaRPr lang="en-GB" sz="12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i="1" kern="100" dirty="0">
                <a:effectLst/>
                <a:latin typeface="Arial" panose="020B0604020202020204" pitchFamily="34" charset="0"/>
                <a:ea typeface="Calibri" panose="020F0502020204030204" pitchFamily="34" charset="0"/>
                <a:cs typeface="Arial" panose="020B0604020202020204" pitchFamily="34" charset="0"/>
              </a:rPr>
              <a:t>On the 22nd of September, the Bank of England will decide whether to increase again the interest rates…but that’s a conversation (or a reel) for another day”</a:t>
            </a:r>
            <a:endParaRPr lang="en-GB" sz="1200" kern="100" dirty="0">
              <a:effectLst/>
              <a:latin typeface="Arial" panose="020B0604020202020204" pitchFamily="34" charset="0"/>
              <a:ea typeface="Calibri" panose="020F0502020204030204" pitchFamily="34" charset="0"/>
              <a:cs typeface="Arial" panose="020B0604020202020204" pitchFamily="34" charset="0"/>
            </a:endParaRPr>
          </a:p>
          <a:p>
            <a:pPr marL="457200">
              <a:lnSpc>
                <a:spcPct val="150000"/>
              </a:lnSpc>
              <a:spcBef>
                <a:spcPts val="1200"/>
              </a:spcBef>
              <a:spcAft>
                <a:spcPts val="1200"/>
              </a:spcAft>
            </a:pPr>
            <a:endParaRPr lang="en-GB" sz="1200" dirty="0">
              <a:effectLst/>
              <a:latin typeface="Times New Roman" panose="02020603050405020304" pitchFamily="18" charset="0"/>
              <a:ea typeface="Times New Roman" panose="02020603050405020304" pitchFamily="18" charset="0"/>
            </a:endParaRPr>
          </a:p>
        </p:txBody>
      </p:sp>
      <p:pic>
        <p:nvPicPr>
          <p:cNvPr id="7" name="Picture 6" descr="A collage of two people&#10;&#10;Description automatically generated">
            <a:extLst>
              <a:ext uri="{FF2B5EF4-FFF2-40B4-BE49-F238E27FC236}">
                <a16:creationId xmlns:a16="http://schemas.microsoft.com/office/drawing/2014/main" id="{AE7EDFBD-E77D-3A2C-9A38-9B4DF66C2C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0245" y="2140585"/>
            <a:ext cx="5731510" cy="2576830"/>
          </a:xfrm>
          <a:prstGeom prst="rect">
            <a:avLst/>
          </a:prstGeom>
        </p:spPr>
      </p:pic>
    </p:spTree>
    <p:extLst>
      <p:ext uri="{BB962C8B-B14F-4D97-AF65-F5344CB8AC3E}">
        <p14:creationId xmlns:p14="http://schemas.microsoft.com/office/powerpoint/2010/main" val="4158218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61AC8-F37D-983D-3221-7CE22674DD0D}"/>
              </a:ext>
            </a:extLst>
          </p:cNvPr>
          <p:cNvSpPr>
            <a:spLocks noGrp="1"/>
          </p:cNvSpPr>
          <p:nvPr>
            <p:ph type="title"/>
          </p:nvPr>
        </p:nvSpPr>
        <p:spPr/>
        <p:txBody>
          <a:bodyPr>
            <a:normAutofit/>
          </a:bodyPr>
          <a:lstStyle/>
          <a:p>
            <a:r>
              <a:rPr lang="en-GB" dirty="0">
                <a:latin typeface="Amasis MT Pro Medium" panose="02040604050005020304" pitchFamily="18" charset="0"/>
              </a:rPr>
              <a:t>Impact on students and performance</a:t>
            </a:r>
          </a:p>
        </p:txBody>
      </p:sp>
      <p:sp>
        <p:nvSpPr>
          <p:cNvPr id="3" name="Content Placeholder 2">
            <a:extLst>
              <a:ext uri="{FF2B5EF4-FFF2-40B4-BE49-F238E27FC236}">
                <a16:creationId xmlns:a16="http://schemas.microsoft.com/office/drawing/2014/main" id="{35CC351D-3E3B-9192-C064-5B4C571B4BC7}"/>
              </a:ext>
            </a:extLst>
          </p:cNvPr>
          <p:cNvSpPr>
            <a:spLocks noGrp="1"/>
          </p:cNvSpPr>
          <p:nvPr>
            <p:ph idx="1"/>
          </p:nvPr>
        </p:nvSpPr>
        <p:spPr/>
        <p:txBody>
          <a:bodyPr>
            <a:normAutofit/>
          </a:bodyPr>
          <a:lstStyle/>
          <a:p>
            <a:pPr algn="just">
              <a:lnSpc>
                <a:spcPct val="150000"/>
              </a:lnSpc>
              <a:spcBef>
                <a:spcPts val="600"/>
              </a:spcBef>
              <a:spcAft>
                <a:spcPts val="600"/>
              </a:spcAft>
            </a:pPr>
            <a:r>
              <a:rPr lang="en-GB" sz="1800" dirty="0">
                <a:effectLst/>
                <a:latin typeface="Arial" panose="020B0604020202020204" pitchFamily="34" charset="0"/>
                <a:ea typeface="Times New Roman" panose="02020603050405020304" pitchFamily="18" charset="0"/>
              </a:rPr>
              <a:t>We collected data on followers and their interactions per post</a:t>
            </a:r>
            <a:r>
              <a:rPr lang="en-GB" sz="1800" dirty="0">
                <a:latin typeface="Arial" panose="020B0604020202020204" pitchFamily="34" charset="0"/>
                <a:ea typeface="Times New Roman" panose="02020603050405020304" pitchFamily="18" charset="0"/>
              </a:rPr>
              <a:t> and studied</a:t>
            </a:r>
            <a:r>
              <a:rPr lang="en-GB" sz="1800" dirty="0">
                <a:effectLst/>
                <a:latin typeface="Arial" panose="020B0604020202020204" pitchFamily="34" charset="0"/>
                <a:ea typeface="Times New Roman" panose="02020603050405020304" pitchFamily="18" charset="0"/>
              </a:rPr>
              <a:t> whether engagement with the Instagram account influenced the student’s final mark. </a:t>
            </a:r>
            <a:endParaRPr lang="en-GB" sz="1800" dirty="0">
              <a:latin typeface="Arial" panose="020B0604020202020204" pitchFamily="34" charset="0"/>
              <a:ea typeface="Times New Roman" panose="02020603050405020304" pitchFamily="18" charset="0"/>
            </a:endParaRPr>
          </a:p>
          <a:p>
            <a:pPr algn="just">
              <a:lnSpc>
                <a:spcPct val="150000"/>
              </a:lnSpc>
              <a:spcBef>
                <a:spcPts val="600"/>
              </a:spcBef>
              <a:spcAft>
                <a:spcPts val="600"/>
              </a:spcAft>
            </a:pPr>
            <a:r>
              <a:rPr lang="en-GB" sz="1800" dirty="0">
                <a:effectLst/>
                <a:latin typeface="Arial" panose="020B0604020202020204" pitchFamily="34" charset="0"/>
                <a:ea typeface="Times New Roman" panose="02020603050405020304" pitchFamily="18" charset="0"/>
              </a:rPr>
              <a:t>On average 12% of the students were following the account, however, the students could interact independently of being a follower. We find that being a follower doesn’t translate into actively engaging with the content. 34% of the students engaged with the account on a regular basis. </a:t>
            </a:r>
            <a:endParaRPr lang="en-GB" sz="1800" dirty="0">
              <a:latin typeface="Times New Roman" panose="02020603050405020304" pitchFamily="18" charset="0"/>
              <a:ea typeface="Times New Roman" panose="02020603050405020304" pitchFamily="18" charset="0"/>
            </a:endParaRPr>
          </a:p>
          <a:p>
            <a:pPr algn="just">
              <a:lnSpc>
                <a:spcPct val="150000"/>
              </a:lnSpc>
              <a:spcBef>
                <a:spcPts val="600"/>
              </a:spcBef>
              <a:spcAft>
                <a:spcPts val="600"/>
              </a:spcAft>
            </a:pPr>
            <a:r>
              <a:rPr lang="en-GB" sz="1800" dirty="0">
                <a:effectLst/>
                <a:latin typeface="Arial" panose="020B0604020202020204" pitchFamily="34" charset="0"/>
                <a:ea typeface="Calibri" panose="020F0502020204030204" pitchFamily="34" charset="0"/>
              </a:rPr>
              <a:t>We use an OLS regression to analyse the effect that either being a follower or interacting with the account have on the student’s final mark. We then study whether being a follower or actively engaged with the account has an effect on the probability of failing or getting a mark above 60.</a:t>
            </a: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5097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3" name="Rectangle 12">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461AC8-F37D-983D-3221-7CE22674DD0D}"/>
              </a:ext>
            </a:extLst>
          </p:cNvPr>
          <p:cNvSpPr>
            <a:spLocks noGrp="1"/>
          </p:cNvSpPr>
          <p:nvPr>
            <p:ph type="title"/>
          </p:nvPr>
        </p:nvSpPr>
        <p:spPr>
          <a:xfrm>
            <a:off x="465098" y="661975"/>
            <a:ext cx="3477192" cy="3573516"/>
          </a:xfrm>
        </p:spPr>
        <p:txBody>
          <a:bodyPr vert="horz" lIns="91440" tIns="45720" rIns="91440" bIns="45720" rtlCol="0" anchor="b">
            <a:normAutofit/>
          </a:bodyPr>
          <a:lstStyle/>
          <a:p>
            <a:pPr>
              <a:lnSpc>
                <a:spcPct val="90000"/>
              </a:lnSpc>
            </a:pPr>
            <a:r>
              <a:rPr lang="en-US" sz="3200" dirty="0">
                <a:latin typeface="Amasis MT Pro Medium" panose="02040604050005020304" pitchFamily="18" charset="0"/>
              </a:rPr>
              <a:t>Instagram engagement and final marks</a:t>
            </a:r>
          </a:p>
        </p:txBody>
      </p:sp>
      <p:sp>
        <p:nvSpPr>
          <p:cNvPr id="15"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27432"/>
          </a:xfrm>
          <a:custGeom>
            <a:avLst/>
            <a:gdLst>
              <a:gd name="connsiteX0" fmla="*/ 0 w 3255095"/>
              <a:gd name="connsiteY0" fmla="*/ 0 h 27432"/>
              <a:gd name="connsiteX1" fmla="*/ 618468 w 3255095"/>
              <a:gd name="connsiteY1" fmla="*/ 0 h 27432"/>
              <a:gd name="connsiteX2" fmla="*/ 1269487 w 3255095"/>
              <a:gd name="connsiteY2" fmla="*/ 0 h 27432"/>
              <a:gd name="connsiteX3" fmla="*/ 1953057 w 3255095"/>
              <a:gd name="connsiteY3" fmla="*/ 0 h 27432"/>
              <a:gd name="connsiteX4" fmla="*/ 2636627 w 3255095"/>
              <a:gd name="connsiteY4" fmla="*/ 0 h 27432"/>
              <a:gd name="connsiteX5" fmla="*/ 3255095 w 3255095"/>
              <a:gd name="connsiteY5" fmla="*/ 0 h 27432"/>
              <a:gd name="connsiteX6" fmla="*/ 3255095 w 3255095"/>
              <a:gd name="connsiteY6" fmla="*/ 27432 h 27432"/>
              <a:gd name="connsiteX7" fmla="*/ 2538974 w 3255095"/>
              <a:gd name="connsiteY7" fmla="*/ 27432 h 27432"/>
              <a:gd name="connsiteX8" fmla="*/ 1822853 w 3255095"/>
              <a:gd name="connsiteY8" fmla="*/ 27432 h 27432"/>
              <a:gd name="connsiteX9" fmla="*/ 1171834 w 3255095"/>
              <a:gd name="connsiteY9" fmla="*/ 27432 h 27432"/>
              <a:gd name="connsiteX10" fmla="*/ 0 w 3255095"/>
              <a:gd name="connsiteY10" fmla="*/ 27432 h 27432"/>
              <a:gd name="connsiteX11" fmla="*/ 0 w 3255095"/>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27432"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3929" y="7395"/>
                  <a:pt x="3255140" y="21864"/>
                  <a:pt x="3255095" y="27432"/>
                </a:cubicBezTo>
                <a:cubicBezTo>
                  <a:pt x="3088545" y="32347"/>
                  <a:pt x="2687475" y="16563"/>
                  <a:pt x="2538974" y="27432"/>
                </a:cubicBezTo>
                <a:cubicBezTo>
                  <a:pt x="2390473" y="38301"/>
                  <a:pt x="2137381" y="185"/>
                  <a:pt x="1822853" y="27432"/>
                </a:cubicBezTo>
                <a:cubicBezTo>
                  <a:pt x="1508325" y="54679"/>
                  <a:pt x="1466437" y="29529"/>
                  <a:pt x="1171834" y="27432"/>
                </a:cubicBezTo>
                <a:cubicBezTo>
                  <a:pt x="877231" y="25335"/>
                  <a:pt x="561097" y="46787"/>
                  <a:pt x="0" y="27432"/>
                </a:cubicBezTo>
                <a:cubicBezTo>
                  <a:pt x="-503" y="20663"/>
                  <a:pt x="1168" y="5855"/>
                  <a:pt x="0" y="0"/>
                </a:cubicBezTo>
                <a:close/>
              </a:path>
              <a:path w="3255095" h="27432"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5288" y="12649"/>
                  <a:pt x="3254107" y="17989"/>
                  <a:pt x="3255095" y="27432"/>
                </a:cubicBezTo>
                <a:cubicBezTo>
                  <a:pt x="3120743" y="25834"/>
                  <a:pt x="2759628" y="51606"/>
                  <a:pt x="2604076" y="27432"/>
                </a:cubicBezTo>
                <a:cubicBezTo>
                  <a:pt x="2448524" y="3258"/>
                  <a:pt x="2184336" y="28743"/>
                  <a:pt x="1887955" y="27432"/>
                </a:cubicBezTo>
                <a:cubicBezTo>
                  <a:pt x="1591574" y="26121"/>
                  <a:pt x="1548845" y="16014"/>
                  <a:pt x="1334589" y="27432"/>
                </a:cubicBezTo>
                <a:cubicBezTo>
                  <a:pt x="1120333" y="38850"/>
                  <a:pt x="996014" y="18806"/>
                  <a:pt x="683570" y="27432"/>
                </a:cubicBezTo>
                <a:cubicBezTo>
                  <a:pt x="371126" y="36058"/>
                  <a:pt x="198687" y="25311"/>
                  <a:pt x="0" y="27432"/>
                </a:cubicBezTo>
                <a:cubicBezTo>
                  <a:pt x="1300" y="19678"/>
                  <a:pt x="-86" y="12044"/>
                  <a:pt x="0" y="0"/>
                </a:cubicBezTo>
                <a:close/>
              </a:path>
            </a:pathLst>
          </a:custGeom>
          <a:solidFill>
            <a:srgbClr val="21B2B8"/>
          </a:solidFill>
          <a:ln w="38100" cap="rnd">
            <a:solidFill>
              <a:srgbClr val="21B2B8"/>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a:extLst>
              <a:ext uri="{FF2B5EF4-FFF2-40B4-BE49-F238E27FC236}">
                <a16:creationId xmlns:a16="http://schemas.microsoft.com/office/drawing/2014/main" id="{0CCA2E80-A659-F4A4-F43D-F362B0DFF403}"/>
              </a:ext>
            </a:extLst>
          </p:cNvPr>
          <p:cNvGraphicFramePr>
            <a:graphicFrameLocks noGrp="1"/>
          </p:cNvGraphicFramePr>
          <p:nvPr>
            <p:extLst>
              <p:ext uri="{D42A27DB-BD31-4B8C-83A1-F6EECF244321}">
                <p14:modId xmlns:p14="http://schemas.microsoft.com/office/powerpoint/2010/main" val="4046065272"/>
              </p:ext>
            </p:extLst>
          </p:nvPr>
        </p:nvGraphicFramePr>
        <p:xfrm>
          <a:off x="4320988" y="661976"/>
          <a:ext cx="7547927" cy="5193375"/>
        </p:xfrm>
        <a:graphic>
          <a:graphicData uri="http://schemas.openxmlformats.org/drawingml/2006/table">
            <a:tbl>
              <a:tblPr>
                <a:solidFill>
                  <a:srgbClr val="F7F7F7"/>
                </a:solidFill>
                <a:tableStyleId>{5C22544A-7EE6-4342-B048-85BDC9FD1C3A}</a:tableStyleId>
              </a:tblPr>
              <a:tblGrid>
                <a:gridCol w="2424057">
                  <a:extLst>
                    <a:ext uri="{9D8B030D-6E8A-4147-A177-3AD203B41FA5}">
                      <a16:colId xmlns:a16="http://schemas.microsoft.com/office/drawing/2014/main" val="3273113687"/>
                    </a:ext>
                  </a:extLst>
                </a:gridCol>
                <a:gridCol w="1305422">
                  <a:extLst>
                    <a:ext uri="{9D8B030D-6E8A-4147-A177-3AD203B41FA5}">
                      <a16:colId xmlns:a16="http://schemas.microsoft.com/office/drawing/2014/main" val="2300948944"/>
                    </a:ext>
                  </a:extLst>
                </a:gridCol>
                <a:gridCol w="1681464">
                  <a:extLst>
                    <a:ext uri="{9D8B030D-6E8A-4147-A177-3AD203B41FA5}">
                      <a16:colId xmlns:a16="http://schemas.microsoft.com/office/drawing/2014/main" val="3874254352"/>
                    </a:ext>
                  </a:extLst>
                </a:gridCol>
                <a:gridCol w="2136984">
                  <a:extLst>
                    <a:ext uri="{9D8B030D-6E8A-4147-A177-3AD203B41FA5}">
                      <a16:colId xmlns:a16="http://schemas.microsoft.com/office/drawing/2014/main" val="4050664601"/>
                    </a:ext>
                  </a:extLst>
                </a:gridCol>
              </a:tblGrid>
              <a:tr h="346225">
                <a:tc>
                  <a:txBody>
                    <a:bodyPr/>
                    <a:lstStyle/>
                    <a:p>
                      <a:pPr>
                        <a:lnSpc>
                          <a:spcPct val="107000"/>
                        </a:lnSpc>
                        <a:spcAft>
                          <a:spcPts val="800"/>
                        </a:spcAft>
                      </a:pPr>
                      <a:r>
                        <a:rPr lang="en-GB" sz="1400" cap="none" spc="0" dirty="0">
                          <a:solidFill>
                            <a:schemeClr val="tx1"/>
                          </a:solidFill>
                          <a:effectLst/>
                          <a:latin typeface="Arial" panose="020B0604020202020204" pitchFamily="34" charset="0"/>
                          <a:cs typeface="Arial" panose="020B0604020202020204" pitchFamily="34" charset="0"/>
                        </a:rPr>
                        <a:t> </a:t>
                      </a:r>
                      <a:endParaRPr lang="en-GB" sz="1400" cap="none" spc="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ap="flat" cmpd="sng" algn="ctr">
                      <a:solidFill>
                        <a:schemeClr val="tx1">
                          <a:lumMod val="50000"/>
                          <a:lumOff val="50000"/>
                        </a:schemeClr>
                      </a:solid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(1)</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ap="flat" cmpd="sng" algn="ctr">
                      <a:solidFill>
                        <a:schemeClr val="tx1">
                          <a:lumMod val="50000"/>
                          <a:lumOff val="50000"/>
                        </a:schemeClr>
                      </a:solid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(2)</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ap="flat" cmpd="sng" algn="ctr">
                      <a:solidFill>
                        <a:schemeClr val="tx1">
                          <a:lumMod val="50000"/>
                          <a:lumOff val="50000"/>
                        </a:schemeClr>
                      </a:solid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(3)</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ap="flat" cmpd="sng" algn="ctr">
                      <a:solidFill>
                        <a:schemeClr val="tx1">
                          <a:lumMod val="50000"/>
                          <a:lumOff val="50000"/>
                        </a:schemeClr>
                      </a:solidFill>
                      <a:prstDash val="solid"/>
                    </a:lnT>
                    <a:lnB w="12700" cmpd="sng">
                      <a:noFill/>
                      <a:prstDash val="solid"/>
                    </a:lnB>
                    <a:solidFill>
                      <a:srgbClr val="F7F7F7"/>
                    </a:solidFill>
                  </a:tcPr>
                </a:tc>
                <a:extLst>
                  <a:ext uri="{0D108BD9-81ED-4DB2-BD59-A6C34878D82A}">
                    <a16:rowId xmlns:a16="http://schemas.microsoft.com/office/drawing/2014/main" val="1076082882"/>
                  </a:ext>
                </a:extLst>
              </a:tr>
              <a:tr h="346225">
                <a:tc>
                  <a:txBody>
                    <a:bodyPr/>
                    <a:lstStyle/>
                    <a:p>
                      <a:pP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VARIABLES</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Final mark</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Probability fail</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Probability above 60 </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extLst>
                  <a:ext uri="{0D108BD9-81ED-4DB2-BD59-A6C34878D82A}">
                    <a16:rowId xmlns:a16="http://schemas.microsoft.com/office/drawing/2014/main" val="1415818756"/>
                  </a:ext>
                </a:extLst>
              </a:tr>
              <a:tr h="346225">
                <a:tc>
                  <a:txBody>
                    <a:bodyPr/>
                    <a:lstStyle/>
                    <a:p>
                      <a:pPr>
                        <a:lnSpc>
                          <a:spcPct val="107000"/>
                        </a:lnSpc>
                        <a:spcAft>
                          <a:spcPts val="800"/>
                        </a:spcAft>
                      </a:pPr>
                      <a:r>
                        <a:rPr lang="en-GB" sz="1400" cap="none" spc="0" dirty="0">
                          <a:solidFill>
                            <a:schemeClr val="tx1"/>
                          </a:solidFill>
                          <a:effectLst/>
                          <a:latin typeface="Arial" panose="020B0604020202020204" pitchFamily="34" charset="0"/>
                          <a:cs typeface="Arial" panose="020B0604020202020204" pitchFamily="34" charset="0"/>
                        </a:rPr>
                        <a:t>Follower </a:t>
                      </a:r>
                      <a:endParaRPr lang="en-GB" sz="1400" cap="none" spc="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3.284***</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-0.525</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0.246</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extLst>
                  <a:ext uri="{0D108BD9-81ED-4DB2-BD59-A6C34878D82A}">
                    <a16:rowId xmlns:a16="http://schemas.microsoft.com/office/drawing/2014/main" val="150493877"/>
                  </a:ext>
                </a:extLst>
              </a:tr>
              <a:tr h="346225">
                <a:tc>
                  <a:txBody>
                    <a:bodyPr/>
                    <a:lstStyle/>
                    <a:p>
                      <a:pP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 </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(1.197)</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(0.429)</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(0.156)</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extLst>
                  <a:ext uri="{0D108BD9-81ED-4DB2-BD59-A6C34878D82A}">
                    <a16:rowId xmlns:a16="http://schemas.microsoft.com/office/drawing/2014/main" val="2562414370"/>
                  </a:ext>
                </a:extLst>
              </a:tr>
              <a:tr h="346225">
                <a:tc>
                  <a:txBody>
                    <a:bodyPr/>
                    <a:lstStyle/>
                    <a:p>
                      <a:pP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Number of interactions</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0.224***</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dirty="0">
                          <a:solidFill>
                            <a:schemeClr val="tx1"/>
                          </a:solidFill>
                          <a:effectLst/>
                          <a:latin typeface="Arial" panose="020B0604020202020204" pitchFamily="34" charset="0"/>
                          <a:cs typeface="Arial" panose="020B0604020202020204" pitchFamily="34" charset="0"/>
                        </a:rPr>
                        <a:t>-3.522***</a:t>
                      </a:r>
                      <a:endParaRPr lang="en-GB" sz="1400" cap="none" spc="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0.0372*</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extLst>
                  <a:ext uri="{0D108BD9-81ED-4DB2-BD59-A6C34878D82A}">
                    <a16:rowId xmlns:a16="http://schemas.microsoft.com/office/drawing/2014/main" val="2245940062"/>
                  </a:ext>
                </a:extLst>
              </a:tr>
              <a:tr h="346225">
                <a:tc>
                  <a:txBody>
                    <a:bodyPr/>
                    <a:lstStyle/>
                    <a:p>
                      <a:pP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 </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(0.0668)</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(0.136)</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(0.0208)</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extLst>
                  <a:ext uri="{0D108BD9-81ED-4DB2-BD59-A6C34878D82A}">
                    <a16:rowId xmlns:a16="http://schemas.microsoft.com/office/drawing/2014/main" val="1565343641"/>
                  </a:ext>
                </a:extLst>
              </a:tr>
              <a:tr h="346225">
                <a:tc>
                  <a:txBody>
                    <a:bodyPr/>
                    <a:lstStyle/>
                    <a:p>
                      <a:pP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Constant</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65.83***</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1.487***</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-0.778***</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extLst>
                  <a:ext uri="{0D108BD9-81ED-4DB2-BD59-A6C34878D82A}">
                    <a16:rowId xmlns:a16="http://schemas.microsoft.com/office/drawing/2014/main" val="4102204447"/>
                  </a:ext>
                </a:extLst>
              </a:tr>
              <a:tr h="346225">
                <a:tc>
                  <a:txBody>
                    <a:bodyPr/>
                    <a:lstStyle/>
                    <a:p>
                      <a:pP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 </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(0.628)</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(0.0923)</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(0.0662)</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extLst>
                  <a:ext uri="{0D108BD9-81ED-4DB2-BD59-A6C34878D82A}">
                    <a16:rowId xmlns:a16="http://schemas.microsoft.com/office/drawing/2014/main" val="69551508"/>
                  </a:ext>
                </a:extLst>
              </a:tr>
              <a:tr h="346225">
                <a:tc>
                  <a:txBody>
                    <a:bodyPr/>
                    <a:lstStyle/>
                    <a:p>
                      <a:pP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Subject fixed effects</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YES</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YES</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YES</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extLst>
                  <a:ext uri="{0D108BD9-81ED-4DB2-BD59-A6C34878D82A}">
                    <a16:rowId xmlns:a16="http://schemas.microsoft.com/office/drawing/2014/main" val="3193752332"/>
                  </a:ext>
                </a:extLst>
              </a:tr>
              <a:tr h="346225">
                <a:tc>
                  <a:txBody>
                    <a:bodyPr/>
                    <a:lstStyle/>
                    <a:p>
                      <a:pP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University fixed effects</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YES</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YES</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YES</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extLst>
                  <a:ext uri="{0D108BD9-81ED-4DB2-BD59-A6C34878D82A}">
                    <a16:rowId xmlns:a16="http://schemas.microsoft.com/office/drawing/2014/main" val="2031518941"/>
                  </a:ext>
                </a:extLst>
              </a:tr>
              <a:tr h="346225">
                <a:tc>
                  <a:txBody>
                    <a:bodyPr/>
                    <a:lstStyle/>
                    <a:p>
                      <a:pP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 </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(2.031)</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(0.274)</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(0.179)</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extLst>
                  <a:ext uri="{0D108BD9-81ED-4DB2-BD59-A6C34878D82A}">
                    <a16:rowId xmlns:a16="http://schemas.microsoft.com/office/drawing/2014/main" val="2170283967"/>
                  </a:ext>
                </a:extLst>
              </a:tr>
              <a:tr h="346225">
                <a:tc>
                  <a:txBody>
                    <a:bodyPr/>
                    <a:lstStyle/>
                    <a:p>
                      <a:pP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Constant</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65.92***</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 </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 </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extLst>
                  <a:ext uri="{0D108BD9-81ED-4DB2-BD59-A6C34878D82A}">
                    <a16:rowId xmlns:a16="http://schemas.microsoft.com/office/drawing/2014/main" val="3814155150"/>
                  </a:ext>
                </a:extLst>
              </a:tr>
              <a:tr h="346225">
                <a:tc>
                  <a:txBody>
                    <a:bodyPr/>
                    <a:lstStyle/>
                    <a:p>
                      <a:pP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 </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(0.629)</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 </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 </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extLst>
                  <a:ext uri="{0D108BD9-81ED-4DB2-BD59-A6C34878D82A}">
                    <a16:rowId xmlns:a16="http://schemas.microsoft.com/office/drawing/2014/main" val="2355323769"/>
                  </a:ext>
                </a:extLst>
              </a:tr>
              <a:tr h="346225">
                <a:tc>
                  <a:txBody>
                    <a:bodyPr/>
                    <a:lstStyle/>
                    <a:p>
                      <a:pP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Robust s.e</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YES</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YES</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YES</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extLst>
                  <a:ext uri="{0D108BD9-81ED-4DB2-BD59-A6C34878D82A}">
                    <a16:rowId xmlns:a16="http://schemas.microsoft.com/office/drawing/2014/main" val="157326009"/>
                  </a:ext>
                </a:extLst>
              </a:tr>
              <a:tr h="346225">
                <a:tc>
                  <a:txBody>
                    <a:bodyPr/>
                    <a:lstStyle/>
                    <a:p>
                      <a:pP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Observations</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978</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a:solidFill>
                            <a:schemeClr val="tx1"/>
                          </a:solidFill>
                          <a:effectLst/>
                          <a:latin typeface="Arial" panose="020B0604020202020204" pitchFamily="34" charset="0"/>
                          <a:cs typeface="Arial" panose="020B0604020202020204" pitchFamily="34" charset="0"/>
                        </a:rPr>
                        <a:t>978</a:t>
                      </a:r>
                      <a:endParaRPr lang="en-GB" sz="14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pPr algn="ctr">
                        <a:lnSpc>
                          <a:spcPct val="107000"/>
                        </a:lnSpc>
                        <a:spcAft>
                          <a:spcPts val="800"/>
                        </a:spcAft>
                      </a:pPr>
                      <a:r>
                        <a:rPr lang="en-GB" sz="1400" cap="none" spc="0" dirty="0">
                          <a:solidFill>
                            <a:schemeClr val="tx1"/>
                          </a:solidFill>
                          <a:effectLst/>
                          <a:latin typeface="Arial" panose="020B0604020202020204" pitchFamily="34" charset="0"/>
                          <a:cs typeface="Arial" panose="020B0604020202020204" pitchFamily="34" charset="0"/>
                        </a:rPr>
                        <a:t>978</a:t>
                      </a:r>
                      <a:endParaRPr lang="en-GB" sz="1400" cap="none" spc="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1647" marR="41647" marT="0" marB="79962">
                    <a:lnL w="12700" cmpd="sng">
                      <a:noFill/>
                      <a:prstDash val="solid"/>
                    </a:lnL>
                    <a:lnR w="12700" cmpd="sng">
                      <a:noFill/>
                      <a:prstDash val="solid"/>
                    </a:lnR>
                    <a:lnT w="12700" cmpd="sng">
                      <a:noFill/>
                      <a:prstDash val="solid"/>
                    </a:lnT>
                    <a:lnB w="12700" cmpd="sng">
                      <a:noFill/>
                      <a:prstDash val="solid"/>
                    </a:lnB>
                    <a:solidFill>
                      <a:srgbClr val="F7F7F7"/>
                    </a:solidFill>
                  </a:tcPr>
                </a:tc>
                <a:extLst>
                  <a:ext uri="{0D108BD9-81ED-4DB2-BD59-A6C34878D82A}">
                    <a16:rowId xmlns:a16="http://schemas.microsoft.com/office/drawing/2014/main" val="1760948492"/>
                  </a:ext>
                </a:extLst>
              </a:tr>
            </a:tbl>
          </a:graphicData>
        </a:graphic>
      </p:graphicFrame>
      <p:sp>
        <p:nvSpPr>
          <p:cNvPr id="7" name="TextBox 6">
            <a:extLst>
              <a:ext uri="{FF2B5EF4-FFF2-40B4-BE49-F238E27FC236}">
                <a16:creationId xmlns:a16="http://schemas.microsoft.com/office/drawing/2014/main" id="{AED8E670-5648-8110-E1CE-B3612F9B2CFD}"/>
              </a:ext>
            </a:extLst>
          </p:cNvPr>
          <p:cNvSpPr txBox="1"/>
          <p:nvPr/>
        </p:nvSpPr>
        <p:spPr>
          <a:xfrm>
            <a:off x="4654296" y="6123069"/>
            <a:ext cx="7214618" cy="830997"/>
          </a:xfrm>
          <a:prstGeom prst="rect">
            <a:avLst/>
          </a:prstGeom>
          <a:noFill/>
        </p:spPr>
        <p:txBody>
          <a:bodyPr wrap="square" rtlCol="0">
            <a:spAutoFit/>
          </a:bodyPr>
          <a:lstStyle/>
          <a:p>
            <a:r>
              <a:rPr lang="en-GB" sz="1000" dirty="0">
                <a:effectLst/>
                <a:latin typeface="Arial" panose="020B0604020202020204" pitchFamily="34" charset="0"/>
                <a:ea typeface="Times New Roman" panose="02020603050405020304" pitchFamily="18" charset="0"/>
                <a:cs typeface="Arial" panose="020B0604020202020204" pitchFamily="34" charset="0"/>
              </a:rPr>
              <a:t>Note: </a:t>
            </a:r>
            <a:r>
              <a:rPr lang="en-GB" sz="1000" dirty="0">
                <a:effectLst/>
                <a:latin typeface="Arial" panose="020B0604020202020204" pitchFamily="34" charset="0"/>
                <a:ea typeface="Calibri" panose="020F0502020204030204" pitchFamily="34" charset="0"/>
                <a:cs typeface="Arial" panose="020B0604020202020204" pitchFamily="34" charset="0"/>
              </a:rPr>
              <a:t>Standard errors in parentheses *** p&lt;0.01, ** p&lt;0.05, * p&lt;0.1. The dependent variable in </a:t>
            </a:r>
            <a:r>
              <a:rPr lang="en-GB" sz="1000" dirty="0">
                <a:effectLst/>
                <a:latin typeface="Arial" panose="020B0604020202020204" pitchFamily="34" charset="0"/>
                <a:ea typeface="Times New Roman" panose="02020603050405020304" pitchFamily="18" charset="0"/>
                <a:cs typeface="Arial" panose="020B0604020202020204" pitchFamily="34" charset="0"/>
              </a:rPr>
              <a:t> Column 1 is the final mark of student </a:t>
            </a:r>
            <a:r>
              <a:rPr lang="en-GB" sz="1000" dirty="0" err="1">
                <a:effectLst/>
                <a:latin typeface="Arial" panose="020B0604020202020204" pitchFamily="34" charset="0"/>
                <a:ea typeface="Times New Roman" panose="02020603050405020304" pitchFamily="18" charset="0"/>
                <a:cs typeface="Arial" panose="020B0604020202020204" pitchFamily="34" charset="0"/>
              </a:rPr>
              <a:t>i</a:t>
            </a:r>
            <a:r>
              <a:rPr lang="en-GB" sz="1000" dirty="0">
                <a:effectLst/>
                <a:latin typeface="Arial" panose="020B0604020202020204" pitchFamily="34" charset="0"/>
                <a:ea typeface="Times New Roman" panose="02020603050405020304" pitchFamily="18" charset="0"/>
                <a:cs typeface="Arial" panose="020B0604020202020204" pitchFamily="34" charset="0"/>
              </a:rPr>
              <a:t> in subject j. The dependent variables in column 2 and 3 is a categorical variable which takes value 1 if the final mark of a student is less than 40 or higher than 60, respectively; and 0 otherwise. </a:t>
            </a:r>
            <a:endParaRPr lang="en-GB" sz="1000" dirty="0">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838197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22" name="Rectangle 21">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461AC8-F37D-983D-3221-7CE22674DD0D}"/>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3200" dirty="0">
                <a:latin typeface="Amasis MT Pro Medium" panose="02040604050005020304" pitchFamily="18" charset="0"/>
              </a:rPr>
              <a:t>Students Feedback</a:t>
            </a:r>
          </a:p>
        </p:txBody>
      </p:sp>
      <p:sp>
        <p:nvSpPr>
          <p:cNvPr id="24"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27432"/>
          </a:xfrm>
          <a:custGeom>
            <a:avLst/>
            <a:gdLst>
              <a:gd name="connsiteX0" fmla="*/ 0 w 3255095"/>
              <a:gd name="connsiteY0" fmla="*/ 0 h 27432"/>
              <a:gd name="connsiteX1" fmla="*/ 618468 w 3255095"/>
              <a:gd name="connsiteY1" fmla="*/ 0 h 27432"/>
              <a:gd name="connsiteX2" fmla="*/ 1269487 w 3255095"/>
              <a:gd name="connsiteY2" fmla="*/ 0 h 27432"/>
              <a:gd name="connsiteX3" fmla="*/ 1953057 w 3255095"/>
              <a:gd name="connsiteY3" fmla="*/ 0 h 27432"/>
              <a:gd name="connsiteX4" fmla="*/ 2636627 w 3255095"/>
              <a:gd name="connsiteY4" fmla="*/ 0 h 27432"/>
              <a:gd name="connsiteX5" fmla="*/ 3255095 w 3255095"/>
              <a:gd name="connsiteY5" fmla="*/ 0 h 27432"/>
              <a:gd name="connsiteX6" fmla="*/ 3255095 w 3255095"/>
              <a:gd name="connsiteY6" fmla="*/ 27432 h 27432"/>
              <a:gd name="connsiteX7" fmla="*/ 2538974 w 3255095"/>
              <a:gd name="connsiteY7" fmla="*/ 27432 h 27432"/>
              <a:gd name="connsiteX8" fmla="*/ 1822853 w 3255095"/>
              <a:gd name="connsiteY8" fmla="*/ 27432 h 27432"/>
              <a:gd name="connsiteX9" fmla="*/ 1171834 w 3255095"/>
              <a:gd name="connsiteY9" fmla="*/ 27432 h 27432"/>
              <a:gd name="connsiteX10" fmla="*/ 0 w 3255095"/>
              <a:gd name="connsiteY10" fmla="*/ 27432 h 27432"/>
              <a:gd name="connsiteX11" fmla="*/ 0 w 3255095"/>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27432"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3929" y="7395"/>
                  <a:pt x="3255140" y="21864"/>
                  <a:pt x="3255095" y="27432"/>
                </a:cubicBezTo>
                <a:cubicBezTo>
                  <a:pt x="3088545" y="32347"/>
                  <a:pt x="2687475" y="16563"/>
                  <a:pt x="2538974" y="27432"/>
                </a:cubicBezTo>
                <a:cubicBezTo>
                  <a:pt x="2390473" y="38301"/>
                  <a:pt x="2137381" y="185"/>
                  <a:pt x="1822853" y="27432"/>
                </a:cubicBezTo>
                <a:cubicBezTo>
                  <a:pt x="1508325" y="54679"/>
                  <a:pt x="1466437" y="29529"/>
                  <a:pt x="1171834" y="27432"/>
                </a:cubicBezTo>
                <a:cubicBezTo>
                  <a:pt x="877231" y="25335"/>
                  <a:pt x="561097" y="46787"/>
                  <a:pt x="0" y="27432"/>
                </a:cubicBezTo>
                <a:cubicBezTo>
                  <a:pt x="-503" y="20663"/>
                  <a:pt x="1168" y="5855"/>
                  <a:pt x="0" y="0"/>
                </a:cubicBezTo>
                <a:close/>
              </a:path>
              <a:path w="3255095" h="27432"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5288" y="12649"/>
                  <a:pt x="3254107" y="17989"/>
                  <a:pt x="3255095" y="27432"/>
                </a:cubicBezTo>
                <a:cubicBezTo>
                  <a:pt x="3120743" y="25834"/>
                  <a:pt x="2759628" y="51606"/>
                  <a:pt x="2604076" y="27432"/>
                </a:cubicBezTo>
                <a:cubicBezTo>
                  <a:pt x="2448524" y="3258"/>
                  <a:pt x="2184336" y="28743"/>
                  <a:pt x="1887955" y="27432"/>
                </a:cubicBezTo>
                <a:cubicBezTo>
                  <a:pt x="1591574" y="26121"/>
                  <a:pt x="1548845" y="16014"/>
                  <a:pt x="1334589" y="27432"/>
                </a:cubicBezTo>
                <a:cubicBezTo>
                  <a:pt x="1120333" y="38850"/>
                  <a:pt x="996014" y="18806"/>
                  <a:pt x="683570" y="27432"/>
                </a:cubicBezTo>
                <a:cubicBezTo>
                  <a:pt x="371126" y="36058"/>
                  <a:pt x="198687" y="25311"/>
                  <a:pt x="0" y="27432"/>
                </a:cubicBezTo>
                <a:cubicBezTo>
                  <a:pt x="1300" y="19678"/>
                  <a:pt x="-86" y="12044"/>
                  <a:pt x="0" y="0"/>
                </a:cubicBezTo>
                <a:close/>
              </a:path>
            </a:pathLst>
          </a:custGeom>
          <a:solidFill>
            <a:srgbClr val="21B2B8"/>
          </a:solidFill>
          <a:ln w="38100" cap="rnd">
            <a:solidFill>
              <a:srgbClr val="21B2B8"/>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F736AD14-2C6E-56BE-6022-54AEAA040515}"/>
              </a:ext>
            </a:extLst>
          </p:cNvPr>
          <p:cNvGraphicFramePr>
            <a:graphicFrameLocks noGrp="1"/>
          </p:cNvGraphicFramePr>
          <p:nvPr>
            <p:extLst>
              <p:ext uri="{D42A27DB-BD31-4B8C-83A1-F6EECF244321}">
                <p14:modId xmlns:p14="http://schemas.microsoft.com/office/powerpoint/2010/main" val="235591899"/>
              </p:ext>
            </p:extLst>
          </p:nvPr>
        </p:nvGraphicFramePr>
        <p:xfrm>
          <a:off x="4210692" y="639194"/>
          <a:ext cx="7658221" cy="5175475"/>
        </p:xfrm>
        <a:graphic>
          <a:graphicData uri="http://schemas.openxmlformats.org/drawingml/2006/table">
            <a:tbl>
              <a:tblPr firstRow="1" firstCol="1" bandRow="1">
                <a:noFill/>
                <a:tableStyleId>{5C22544A-7EE6-4342-B048-85BDC9FD1C3A}</a:tableStyleId>
              </a:tblPr>
              <a:tblGrid>
                <a:gridCol w="4469893">
                  <a:extLst>
                    <a:ext uri="{9D8B030D-6E8A-4147-A177-3AD203B41FA5}">
                      <a16:colId xmlns:a16="http://schemas.microsoft.com/office/drawing/2014/main" val="1556938986"/>
                    </a:ext>
                  </a:extLst>
                </a:gridCol>
                <a:gridCol w="3188328">
                  <a:extLst>
                    <a:ext uri="{9D8B030D-6E8A-4147-A177-3AD203B41FA5}">
                      <a16:colId xmlns:a16="http://schemas.microsoft.com/office/drawing/2014/main" val="1312131479"/>
                    </a:ext>
                  </a:extLst>
                </a:gridCol>
              </a:tblGrid>
              <a:tr h="586792">
                <a:tc>
                  <a:txBody>
                    <a:bodyPr/>
                    <a:lstStyle/>
                    <a:p>
                      <a:pPr algn="ctr">
                        <a:lnSpc>
                          <a:spcPct val="107000"/>
                        </a:lnSpc>
                        <a:spcBef>
                          <a:spcPts val="1200"/>
                        </a:spcBef>
                        <a:spcAft>
                          <a:spcPts val="800"/>
                        </a:spcAft>
                      </a:pPr>
                      <a:r>
                        <a:rPr lang="en-GB" sz="2000" b="0" cap="none" spc="0">
                          <a:solidFill>
                            <a:schemeClr val="tx1"/>
                          </a:solidFill>
                          <a:effectLst/>
                          <a:latin typeface="Arial" panose="020B0604020202020204" pitchFamily="34" charset="0"/>
                          <a:cs typeface="Arial" panose="020B0604020202020204" pitchFamily="34" charset="0"/>
                        </a:rPr>
                        <a:t>Opinion</a:t>
                      </a:r>
                      <a:endParaRPr lang="en-GB" sz="2000" b="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99157" marR="99157" marT="92547" marB="92547">
                    <a:lnL w="12700" cmpd="sng">
                      <a:noFill/>
                    </a:lnL>
                    <a:lnR w="12700" cmpd="sng">
                      <a:noFill/>
                    </a:lnR>
                    <a:lnT w="28575" cap="flat" cmpd="sng" algn="ctr">
                      <a:solidFill>
                        <a:schemeClr val="tx1"/>
                      </a:solidFill>
                      <a:prstDash val="solid"/>
                    </a:lnT>
                    <a:lnB w="38100" cmpd="sng">
                      <a:noFill/>
                    </a:lnB>
                    <a:noFill/>
                  </a:tcPr>
                </a:tc>
                <a:tc>
                  <a:txBody>
                    <a:bodyPr/>
                    <a:lstStyle/>
                    <a:p>
                      <a:pPr algn="ctr">
                        <a:lnSpc>
                          <a:spcPct val="107000"/>
                        </a:lnSpc>
                        <a:spcBef>
                          <a:spcPts val="1200"/>
                        </a:spcBef>
                        <a:spcAft>
                          <a:spcPts val="800"/>
                        </a:spcAft>
                      </a:pPr>
                      <a:r>
                        <a:rPr lang="en-GB" sz="2000" b="0" cap="none" spc="0" dirty="0">
                          <a:solidFill>
                            <a:schemeClr val="tx1"/>
                          </a:solidFill>
                          <a:effectLst/>
                          <a:latin typeface="Arial" panose="020B0604020202020204" pitchFamily="34" charset="0"/>
                          <a:cs typeface="Arial" panose="020B0604020202020204" pitchFamily="34" charset="0"/>
                        </a:rPr>
                        <a:t>Percentage of students</a:t>
                      </a:r>
                      <a:endParaRPr lang="en-GB" sz="2000" b="0" cap="none" spc="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99157" marR="99157" marT="92547" marB="92547">
                    <a:lnL w="12700" cmpd="sng">
                      <a:noFill/>
                    </a:lnL>
                    <a:lnR w="12700" cmpd="sng">
                      <a:noFill/>
                    </a:lnR>
                    <a:lnT w="28575" cap="flat" cmpd="sng" algn="ctr">
                      <a:solidFill>
                        <a:schemeClr val="tx1"/>
                      </a:solidFill>
                      <a:prstDash val="solid"/>
                    </a:lnT>
                    <a:lnB w="38100" cmpd="sng">
                      <a:noFill/>
                    </a:lnB>
                    <a:noFill/>
                  </a:tcPr>
                </a:tc>
                <a:extLst>
                  <a:ext uri="{0D108BD9-81ED-4DB2-BD59-A6C34878D82A}">
                    <a16:rowId xmlns:a16="http://schemas.microsoft.com/office/drawing/2014/main" val="1121474263"/>
                  </a:ext>
                </a:extLst>
              </a:tr>
              <a:tr h="942769">
                <a:tc>
                  <a:txBody>
                    <a:bodyPr/>
                    <a:lstStyle/>
                    <a:p>
                      <a:pPr algn="ctr">
                        <a:lnSpc>
                          <a:spcPct val="107000"/>
                        </a:lnSpc>
                        <a:spcBef>
                          <a:spcPts val="1200"/>
                        </a:spcBef>
                        <a:spcAft>
                          <a:spcPts val="800"/>
                        </a:spcAft>
                      </a:pPr>
                      <a:r>
                        <a:rPr lang="en-GB" sz="2000" b="1" cap="none" spc="0" dirty="0">
                          <a:solidFill>
                            <a:schemeClr val="tx1"/>
                          </a:solidFill>
                          <a:effectLst/>
                          <a:latin typeface="Arial" panose="020B0604020202020204" pitchFamily="34" charset="0"/>
                          <a:cs typeface="Arial" panose="020B0604020202020204" pitchFamily="34" charset="0"/>
                        </a:rPr>
                        <a:t>Understanding complex concepts</a:t>
                      </a:r>
                      <a:endParaRPr lang="en-GB" sz="2000" b="1" cap="none" spc="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99157" marR="99157" marT="92547" marB="92547">
                    <a:lnL w="28575" cap="flat" cmpd="sng" algn="ctr">
                      <a:noFill/>
                      <a:prstDash val="solid"/>
                    </a:lnL>
                    <a:lnR w="12700" cmpd="sng">
                      <a:noFill/>
                      <a:prstDash val="solid"/>
                    </a:lnR>
                    <a:lnT w="38100" cmpd="sng">
                      <a:noFill/>
                    </a:lnT>
                    <a:lnB w="12700" cap="flat" cmpd="sng" algn="ctr">
                      <a:noFill/>
                      <a:prstDash val="solid"/>
                    </a:lnB>
                    <a:noFill/>
                  </a:tcPr>
                </a:tc>
                <a:tc>
                  <a:txBody>
                    <a:bodyPr/>
                    <a:lstStyle/>
                    <a:p>
                      <a:pPr algn="ctr">
                        <a:lnSpc>
                          <a:spcPct val="107000"/>
                        </a:lnSpc>
                        <a:spcBef>
                          <a:spcPts val="1200"/>
                        </a:spcBef>
                        <a:spcAft>
                          <a:spcPts val="800"/>
                        </a:spcAft>
                      </a:pPr>
                      <a:r>
                        <a:rPr lang="en-GB" sz="2000" cap="none" spc="0">
                          <a:solidFill>
                            <a:schemeClr val="tx1"/>
                          </a:solidFill>
                          <a:effectLst/>
                          <a:latin typeface="Arial" panose="020B0604020202020204" pitchFamily="34" charset="0"/>
                          <a:cs typeface="Arial" panose="020B0604020202020204" pitchFamily="34" charset="0"/>
                        </a:rPr>
                        <a:t>62%</a:t>
                      </a:r>
                      <a:endParaRPr lang="en-GB" sz="20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99157" marR="99157" marT="92547" marB="92547">
                    <a:lnL w="12700" cmpd="sng">
                      <a:noFill/>
                      <a:prstDash val="solid"/>
                    </a:lnL>
                    <a:lnR w="28575" cap="flat" cmpd="sng" algn="ctr">
                      <a:noFill/>
                      <a:prstDash val="solid"/>
                    </a:lnR>
                    <a:lnT w="38100" cmpd="sng">
                      <a:noFill/>
                    </a:lnT>
                    <a:lnB w="12700" cap="flat" cmpd="sng" algn="ctr">
                      <a:noFill/>
                      <a:prstDash val="solid"/>
                    </a:lnB>
                    <a:noFill/>
                  </a:tcPr>
                </a:tc>
                <a:extLst>
                  <a:ext uri="{0D108BD9-81ED-4DB2-BD59-A6C34878D82A}">
                    <a16:rowId xmlns:a16="http://schemas.microsoft.com/office/drawing/2014/main" val="680600633"/>
                  </a:ext>
                </a:extLst>
              </a:tr>
              <a:tr h="942769">
                <a:tc>
                  <a:txBody>
                    <a:bodyPr/>
                    <a:lstStyle/>
                    <a:p>
                      <a:pPr algn="ctr">
                        <a:lnSpc>
                          <a:spcPct val="107000"/>
                        </a:lnSpc>
                        <a:spcBef>
                          <a:spcPts val="1200"/>
                        </a:spcBef>
                        <a:spcAft>
                          <a:spcPts val="800"/>
                        </a:spcAft>
                      </a:pPr>
                      <a:r>
                        <a:rPr lang="en-GB" sz="2000" b="1" cap="none" spc="0">
                          <a:solidFill>
                            <a:schemeClr val="tx1"/>
                          </a:solidFill>
                          <a:effectLst/>
                          <a:latin typeface="Arial" panose="020B0604020202020204" pitchFamily="34" charset="0"/>
                          <a:cs typeface="Arial" panose="020B0604020202020204" pitchFamily="34" charset="0"/>
                        </a:rPr>
                        <a:t>Making concepts relevant to real-life</a:t>
                      </a:r>
                      <a:endParaRPr lang="en-GB" sz="2000" b="1"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99157" marR="99157" marT="92547" marB="92547">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ctr">
                        <a:lnSpc>
                          <a:spcPct val="107000"/>
                        </a:lnSpc>
                        <a:spcBef>
                          <a:spcPts val="1200"/>
                        </a:spcBef>
                        <a:spcAft>
                          <a:spcPts val="800"/>
                        </a:spcAft>
                      </a:pPr>
                      <a:r>
                        <a:rPr lang="en-GB" sz="1700" cap="none" spc="0">
                          <a:solidFill>
                            <a:schemeClr val="tx1"/>
                          </a:solidFill>
                          <a:effectLst/>
                          <a:latin typeface="Arial" panose="020B0604020202020204" pitchFamily="34" charset="0"/>
                          <a:cs typeface="Arial" panose="020B0604020202020204" pitchFamily="34" charset="0"/>
                        </a:rPr>
                        <a:t>69%</a:t>
                      </a:r>
                      <a:endParaRPr lang="en-GB" sz="17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99157" marR="99157" marT="92547" marB="92547">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220765672"/>
                  </a:ext>
                </a:extLst>
              </a:tr>
              <a:tr h="586792">
                <a:tc>
                  <a:txBody>
                    <a:bodyPr/>
                    <a:lstStyle/>
                    <a:p>
                      <a:pPr algn="ctr">
                        <a:lnSpc>
                          <a:spcPct val="107000"/>
                        </a:lnSpc>
                        <a:spcBef>
                          <a:spcPts val="1200"/>
                        </a:spcBef>
                        <a:spcAft>
                          <a:spcPts val="800"/>
                        </a:spcAft>
                      </a:pPr>
                      <a:r>
                        <a:rPr lang="en-GB" sz="2000" b="1" cap="none" spc="0">
                          <a:solidFill>
                            <a:schemeClr val="tx1"/>
                          </a:solidFill>
                          <a:effectLst/>
                          <a:latin typeface="Arial" panose="020B0604020202020204" pitchFamily="34" charset="0"/>
                          <a:cs typeface="Arial" panose="020B0604020202020204" pitchFamily="34" charset="0"/>
                        </a:rPr>
                        <a:t>Approachability or engagement</a:t>
                      </a:r>
                      <a:endParaRPr lang="en-GB" sz="2000" b="1"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99157" marR="99157" marT="92547" marB="92547">
                    <a:lnL w="28575"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algn="ctr">
                        <a:lnSpc>
                          <a:spcPct val="107000"/>
                        </a:lnSpc>
                        <a:spcBef>
                          <a:spcPts val="1200"/>
                        </a:spcBef>
                        <a:spcAft>
                          <a:spcPts val="800"/>
                        </a:spcAft>
                      </a:pPr>
                      <a:r>
                        <a:rPr lang="en-GB" sz="2000" cap="none" spc="0">
                          <a:solidFill>
                            <a:schemeClr val="tx1"/>
                          </a:solidFill>
                          <a:effectLst/>
                          <a:latin typeface="Arial" panose="020B0604020202020204" pitchFamily="34" charset="0"/>
                          <a:cs typeface="Arial" panose="020B0604020202020204" pitchFamily="34" charset="0"/>
                        </a:rPr>
                        <a:t>69%</a:t>
                      </a:r>
                      <a:endParaRPr lang="en-GB" sz="20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99157" marR="99157" marT="92547" marB="92547">
                    <a:lnL w="12700" cmpd="sng">
                      <a:noFill/>
                      <a:prstDash val="solid"/>
                    </a:lnL>
                    <a:lnR w="28575" cap="flat" cmpd="sng" algn="ctr">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4037526610"/>
                  </a:ext>
                </a:extLst>
              </a:tr>
              <a:tr h="586792">
                <a:tc>
                  <a:txBody>
                    <a:bodyPr/>
                    <a:lstStyle/>
                    <a:p>
                      <a:pPr algn="ctr">
                        <a:lnSpc>
                          <a:spcPct val="107000"/>
                        </a:lnSpc>
                        <a:spcBef>
                          <a:spcPts val="1200"/>
                        </a:spcBef>
                        <a:spcAft>
                          <a:spcPts val="800"/>
                        </a:spcAft>
                      </a:pPr>
                      <a:r>
                        <a:rPr lang="en-GB" sz="2000" b="1" cap="none" spc="0">
                          <a:solidFill>
                            <a:schemeClr val="tx1"/>
                          </a:solidFill>
                          <a:effectLst/>
                          <a:latin typeface="Arial" panose="020B0604020202020204" pitchFamily="34" charset="0"/>
                          <a:cs typeface="Arial" panose="020B0604020202020204" pitchFamily="34" charset="0"/>
                        </a:rPr>
                        <a:t>Creative or refreshing</a:t>
                      </a:r>
                      <a:endParaRPr lang="en-GB" sz="2000" b="1"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99157" marR="99157" marT="92547" marB="92547">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ctr">
                        <a:lnSpc>
                          <a:spcPct val="107000"/>
                        </a:lnSpc>
                        <a:spcBef>
                          <a:spcPts val="1200"/>
                        </a:spcBef>
                        <a:spcAft>
                          <a:spcPts val="800"/>
                        </a:spcAft>
                      </a:pPr>
                      <a:r>
                        <a:rPr lang="en-GB" sz="1700" cap="none" spc="0">
                          <a:solidFill>
                            <a:schemeClr val="tx1"/>
                          </a:solidFill>
                          <a:effectLst/>
                          <a:latin typeface="Arial" panose="020B0604020202020204" pitchFamily="34" charset="0"/>
                          <a:cs typeface="Arial" panose="020B0604020202020204" pitchFamily="34" charset="0"/>
                        </a:rPr>
                        <a:t>77%</a:t>
                      </a:r>
                      <a:endParaRPr lang="en-GB" sz="17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99157" marR="99157" marT="92547" marB="92547">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552622159"/>
                  </a:ext>
                </a:extLst>
              </a:tr>
              <a:tr h="942769">
                <a:tc>
                  <a:txBody>
                    <a:bodyPr/>
                    <a:lstStyle/>
                    <a:p>
                      <a:pPr algn="ctr">
                        <a:lnSpc>
                          <a:spcPct val="107000"/>
                        </a:lnSpc>
                        <a:spcBef>
                          <a:spcPts val="1200"/>
                        </a:spcBef>
                        <a:spcAft>
                          <a:spcPts val="800"/>
                        </a:spcAft>
                      </a:pPr>
                      <a:r>
                        <a:rPr lang="en-GB" sz="2000" b="1" cap="none" spc="0">
                          <a:solidFill>
                            <a:schemeClr val="tx1"/>
                          </a:solidFill>
                          <a:effectLst/>
                          <a:latin typeface="Arial" panose="020B0604020202020204" pitchFamily="34" charset="0"/>
                          <a:cs typeface="Arial" panose="020B0604020202020204" pitchFamily="34" charset="0"/>
                        </a:rPr>
                        <a:t>I will share the content with friends</a:t>
                      </a:r>
                      <a:endParaRPr lang="en-GB" sz="2000" b="1"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99157" marR="99157" marT="92547" marB="92547">
                    <a:lnL w="28575"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algn="ctr">
                        <a:lnSpc>
                          <a:spcPct val="107000"/>
                        </a:lnSpc>
                        <a:spcBef>
                          <a:spcPts val="1200"/>
                        </a:spcBef>
                        <a:spcAft>
                          <a:spcPts val="800"/>
                        </a:spcAft>
                      </a:pPr>
                      <a:r>
                        <a:rPr lang="en-GB" sz="2000" cap="none" spc="0">
                          <a:solidFill>
                            <a:schemeClr val="tx1"/>
                          </a:solidFill>
                          <a:effectLst/>
                          <a:latin typeface="Arial" panose="020B0604020202020204" pitchFamily="34" charset="0"/>
                          <a:cs typeface="Arial" panose="020B0604020202020204" pitchFamily="34" charset="0"/>
                        </a:rPr>
                        <a:t>54%</a:t>
                      </a:r>
                      <a:endParaRPr lang="en-GB" sz="20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99157" marR="99157" marT="92547" marB="92547">
                    <a:lnL w="12700" cmpd="sng">
                      <a:noFill/>
                      <a:prstDash val="solid"/>
                    </a:lnL>
                    <a:lnR w="28575" cap="flat" cmpd="sng" algn="ctr">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2353537653"/>
                  </a:ext>
                </a:extLst>
              </a:tr>
              <a:tr h="586792">
                <a:tc>
                  <a:txBody>
                    <a:bodyPr/>
                    <a:lstStyle/>
                    <a:p>
                      <a:pPr algn="ctr">
                        <a:lnSpc>
                          <a:spcPct val="107000"/>
                        </a:lnSpc>
                        <a:spcBef>
                          <a:spcPts val="1200"/>
                        </a:spcBef>
                        <a:spcAft>
                          <a:spcPts val="800"/>
                        </a:spcAft>
                      </a:pPr>
                      <a:r>
                        <a:rPr lang="en-GB" sz="2000" b="1" cap="none" spc="0">
                          <a:solidFill>
                            <a:schemeClr val="tx1"/>
                          </a:solidFill>
                          <a:effectLst/>
                          <a:latin typeface="Arial" panose="020B0604020202020204" pitchFamily="34" charset="0"/>
                          <a:cs typeface="Arial" panose="020B0604020202020204" pitchFamily="34" charset="0"/>
                        </a:rPr>
                        <a:t>Good opportunity for feedback</a:t>
                      </a:r>
                      <a:endParaRPr lang="en-GB" sz="2000" b="1"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99157" marR="99157" marT="92547" marB="92547">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ctr">
                        <a:lnSpc>
                          <a:spcPct val="107000"/>
                        </a:lnSpc>
                        <a:spcBef>
                          <a:spcPts val="1200"/>
                        </a:spcBef>
                        <a:spcAft>
                          <a:spcPts val="800"/>
                        </a:spcAft>
                      </a:pPr>
                      <a:r>
                        <a:rPr lang="en-GB" sz="1700" cap="none" spc="0" dirty="0">
                          <a:solidFill>
                            <a:schemeClr val="tx1"/>
                          </a:solidFill>
                          <a:effectLst/>
                          <a:latin typeface="Arial" panose="020B0604020202020204" pitchFamily="34" charset="0"/>
                          <a:cs typeface="Arial" panose="020B0604020202020204" pitchFamily="34" charset="0"/>
                        </a:rPr>
                        <a:t>46%</a:t>
                      </a:r>
                      <a:endParaRPr lang="en-GB" sz="1700" cap="none" spc="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99157" marR="99157" marT="92547" marB="92547">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954792033"/>
                  </a:ext>
                </a:extLst>
              </a:tr>
            </a:tbl>
          </a:graphicData>
        </a:graphic>
      </p:graphicFrame>
    </p:spTree>
    <p:extLst>
      <p:ext uri="{BB962C8B-B14F-4D97-AF65-F5344CB8AC3E}">
        <p14:creationId xmlns:p14="http://schemas.microsoft.com/office/powerpoint/2010/main" val="1259982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61AC8-F37D-983D-3221-7CE22674DD0D}"/>
              </a:ext>
            </a:extLst>
          </p:cNvPr>
          <p:cNvSpPr>
            <a:spLocks noGrp="1"/>
          </p:cNvSpPr>
          <p:nvPr>
            <p:ph type="title"/>
          </p:nvPr>
        </p:nvSpPr>
        <p:spPr/>
        <p:txBody>
          <a:bodyPr>
            <a:normAutofit/>
          </a:bodyPr>
          <a:lstStyle/>
          <a:p>
            <a:r>
              <a:rPr lang="en-GB" dirty="0">
                <a:latin typeface="Amasis MT Pro Medium" panose="02040604050005020304" pitchFamily="18" charset="0"/>
              </a:rPr>
              <a:t>Some insights</a:t>
            </a:r>
          </a:p>
        </p:txBody>
      </p:sp>
      <p:sp>
        <p:nvSpPr>
          <p:cNvPr id="3" name="Content Placeholder 2">
            <a:extLst>
              <a:ext uri="{FF2B5EF4-FFF2-40B4-BE49-F238E27FC236}">
                <a16:creationId xmlns:a16="http://schemas.microsoft.com/office/drawing/2014/main" id="{35CC351D-3E3B-9192-C064-5B4C571B4BC7}"/>
              </a:ext>
            </a:extLst>
          </p:cNvPr>
          <p:cNvSpPr>
            <a:spLocks noGrp="1"/>
          </p:cNvSpPr>
          <p:nvPr>
            <p:ph idx="1"/>
          </p:nvPr>
        </p:nvSpPr>
        <p:spPr/>
        <p:txBody>
          <a:bodyPr>
            <a:normAutofit/>
          </a:bodyPr>
          <a:lstStyle/>
          <a:p>
            <a:pPr algn="l">
              <a:buFont typeface="Arial" panose="020B0604020202020204" pitchFamily="34" charset="0"/>
              <a:buChar char="•"/>
            </a:pPr>
            <a:r>
              <a:rPr lang="en-GB" sz="2400" b="0" i="0" dirty="0">
                <a:effectLst/>
                <a:latin typeface="Arial" panose="020B0604020202020204" pitchFamily="34" charset="0"/>
                <a:cs typeface="Arial" panose="020B0604020202020204" pitchFamily="34" charset="0"/>
              </a:rPr>
              <a:t>Integration of social networks for research-led teaching.</a:t>
            </a:r>
          </a:p>
          <a:p>
            <a:pPr algn="l">
              <a:buFont typeface="Arial" panose="020B0604020202020204" pitchFamily="34" charset="0"/>
              <a:buChar char="•"/>
            </a:pPr>
            <a:r>
              <a:rPr lang="en-GB" sz="2400" b="0" i="0" dirty="0">
                <a:effectLst/>
                <a:latin typeface="Arial" panose="020B0604020202020204" pitchFamily="34" charset="0"/>
                <a:cs typeface="Arial" panose="020B0604020202020204" pitchFamily="34" charset="0"/>
              </a:rPr>
              <a:t>Instagram as a tool for engagement and real-life connections.</a:t>
            </a:r>
          </a:p>
          <a:p>
            <a:pPr algn="l">
              <a:buFont typeface="Arial" panose="020B0604020202020204" pitchFamily="34" charset="0"/>
              <a:buChar char="•"/>
            </a:pPr>
            <a:r>
              <a:rPr lang="en-GB" sz="2400" b="0" i="0" dirty="0">
                <a:effectLst/>
                <a:latin typeface="Arial" panose="020B0604020202020204" pitchFamily="34" charset="0"/>
                <a:cs typeface="Arial" panose="020B0604020202020204" pitchFamily="34" charset="0"/>
              </a:rPr>
              <a:t>Positive correlation between engagement and final marks.</a:t>
            </a:r>
          </a:p>
          <a:p>
            <a:pPr algn="l">
              <a:buFont typeface="Arial" panose="020B0604020202020204" pitchFamily="34" charset="0"/>
              <a:buChar char="•"/>
            </a:pPr>
            <a:r>
              <a:rPr lang="en-GB" sz="2400" b="0" i="0" dirty="0">
                <a:effectLst/>
                <a:latin typeface="Arial" panose="020B0604020202020204" pitchFamily="34" charset="0"/>
                <a:cs typeface="Arial" panose="020B0604020202020204" pitchFamily="34" charset="0"/>
              </a:rPr>
              <a:t>Feedback highlighting improved comprehension and engagement.</a:t>
            </a:r>
          </a:p>
          <a:p>
            <a:pPr algn="l">
              <a:buFont typeface="Arial" panose="020B0604020202020204" pitchFamily="34" charset="0"/>
              <a:buChar char="•"/>
            </a:pPr>
            <a:r>
              <a:rPr lang="en-GB" sz="2400" dirty="0">
                <a:effectLst/>
                <a:latin typeface="Arial" panose="020B0604020202020204" pitchFamily="34" charset="0"/>
                <a:ea typeface="Times New Roman" panose="02020603050405020304" pitchFamily="18" charset="0"/>
              </a:rPr>
              <a:t>The presented study addressed this challenge by creatively leveraging Instagram to bridge the gap between research and student engagement.</a:t>
            </a:r>
          </a:p>
          <a:p>
            <a:pPr algn="l">
              <a:buFont typeface="Arial" panose="020B0604020202020204" pitchFamily="34" charset="0"/>
              <a:buChar char="•"/>
            </a:pPr>
            <a:r>
              <a:rPr lang="en-GB" sz="2400" dirty="0">
                <a:latin typeface="Arial" panose="020B0604020202020204" pitchFamily="34" charset="0"/>
                <a:ea typeface="Times New Roman" panose="02020603050405020304" pitchFamily="18" charset="0"/>
              </a:rPr>
              <a:t>Outreaching economics</a:t>
            </a: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74774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61AC8-F37D-983D-3221-7CE22674DD0D}"/>
              </a:ext>
            </a:extLst>
          </p:cNvPr>
          <p:cNvSpPr>
            <a:spLocks noGrp="1"/>
          </p:cNvSpPr>
          <p:nvPr>
            <p:ph type="title"/>
          </p:nvPr>
        </p:nvSpPr>
        <p:spPr>
          <a:xfrm>
            <a:off x="838200" y="365125"/>
            <a:ext cx="10515600" cy="1338169"/>
          </a:xfrm>
        </p:spPr>
        <p:txBody>
          <a:bodyPr>
            <a:normAutofit/>
          </a:bodyPr>
          <a:lstStyle/>
          <a:p>
            <a:r>
              <a:rPr lang="en-GB" sz="3200" dirty="0">
                <a:latin typeface="Amasis MT Pro Medium" panose="02040604050005020304" pitchFamily="18" charset="0"/>
              </a:rPr>
              <a:t>What will we talk about today?</a:t>
            </a:r>
          </a:p>
        </p:txBody>
      </p:sp>
      <p:sp>
        <p:nvSpPr>
          <p:cNvPr id="3" name="Content Placeholder 2">
            <a:extLst>
              <a:ext uri="{FF2B5EF4-FFF2-40B4-BE49-F238E27FC236}">
                <a16:creationId xmlns:a16="http://schemas.microsoft.com/office/drawing/2014/main" id="{35CC351D-3E3B-9192-C064-5B4C571B4BC7}"/>
              </a:ext>
            </a:extLst>
          </p:cNvPr>
          <p:cNvSpPr>
            <a:spLocks noGrp="1"/>
          </p:cNvSpPr>
          <p:nvPr>
            <p:ph idx="1"/>
          </p:nvPr>
        </p:nvSpPr>
        <p:spPr/>
        <p:txBody>
          <a:bodyPr>
            <a:normAutofit fontScale="92500" lnSpcReduction="10000"/>
          </a:bodyPr>
          <a:lstStyle/>
          <a:p>
            <a:pPr>
              <a:lnSpc>
                <a:spcPct val="120000"/>
              </a:lnSpc>
              <a:spcBef>
                <a:spcPts val="600"/>
              </a:spcBef>
              <a:spcAft>
                <a:spcPts val="600"/>
              </a:spcAft>
            </a:pPr>
            <a:r>
              <a:rPr lang="en-GB" sz="1800" dirty="0">
                <a:latin typeface="Arial" panose="020B0604020202020204" pitchFamily="34" charset="0"/>
                <a:ea typeface="Calibri" panose="020F0502020204030204" pitchFamily="34" charset="0"/>
                <a:cs typeface="Times New Roman" panose="02020603050405020304" pitchFamily="18" charset="0"/>
              </a:rPr>
              <a:t>T</a:t>
            </a:r>
            <a:r>
              <a:rPr lang="en-GB" sz="1800" dirty="0">
                <a:effectLst/>
                <a:latin typeface="Arial" panose="020B0604020202020204" pitchFamily="34" charset="0"/>
                <a:ea typeface="Calibri" panose="020F0502020204030204" pitchFamily="34" charset="0"/>
                <a:cs typeface="Times New Roman" panose="02020603050405020304" pitchFamily="18" charset="0"/>
              </a:rPr>
              <a:t>he use of social networks as a way of </a:t>
            </a:r>
          </a:p>
          <a:p>
            <a:pPr lvl="1">
              <a:lnSpc>
                <a:spcPct val="120000"/>
              </a:lnSpc>
              <a:spcBef>
                <a:spcPts val="600"/>
              </a:spcBef>
              <a:spcAft>
                <a:spcPts val="6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Introducing research-led teaching activities;</a:t>
            </a:r>
          </a:p>
          <a:p>
            <a:pPr lvl="1">
              <a:lnSpc>
                <a:spcPct val="120000"/>
              </a:lnSpc>
              <a:spcBef>
                <a:spcPts val="600"/>
              </a:spcBef>
              <a:spcAft>
                <a:spcPts val="6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Increasing engagement </a:t>
            </a:r>
          </a:p>
          <a:p>
            <a:pPr lvl="1">
              <a:lnSpc>
                <a:spcPct val="120000"/>
              </a:lnSpc>
              <a:spcBef>
                <a:spcPts val="600"/>
              </a:spcBef>
              <a:spcAft>
                <a:spcPts val="600"/>
              </a:spcAft>
            </a:pPr>
            <a:r>
              <a:rPr lang="en-GB" sz="1800" dirty="0">
                <a:latin typeface="Arial" panose="020B0604020202020204" pitchFamily="34" charset="0"/>
                <a:ea typeface="Calibri" panose="020F0502020204030204" pitchFamily="34" charset="0"/>
                <a:cs typeface="Times New Roman" panose="02020603050405020304" pitchFamily="18" charset="0"/>
              </a:rPr>
              <a:t>R</a:t>
            </a:r>
            <a:r>
              <a:rPr lang="en-GB" sz="1800" dirty="0">
                <a:effectLst/>
                <a:latin typeface="Arial" panose="020B0604020202020204" pitchFamily="34" charset="0"/>
                <a:ea typeface="Calibri" panose="020F0502020204030204" pitchFamily="34" charset="0"/>
                <a:cs typeface="Times New Roman" panose="02020603050405020304" pitchFamily="18" charset="0"/>
              </a:rPr>
              <a:t>elating teaching to students’ real lives. </a:t>
            </a:r>
          </a:p>
          <a:p>
            <a:pPr marL="285750" lvl="1" indent="-285750">
              <a:lnSpc>
                <a:spcPct val="120000"/>
              </a:lnSpc>
              <a:spcBef>
                <a:spcPts val="600"/>
              </a:spcBef>
              <a:spcAft>
                <a:spcPts val="600"/>
              </a:spcAft>
            </a:pPr>
            <a:r>
              <a:rPr lang="en-GB" sz="1800" dirty="0">
                <a:latin typeface="Arial" panose="020B0604020202020204" pitchFamily="34" charset="0"/>
                <a:ea typeface="Calibri" panose="020F0502020204030204" pitchFamily="34" charset="0"/>
                <a:cs typeface="Times New Roman" panose="02020603050405020304" pitchFamily="18" charset="0"/>
              </a:rPr>
              <a:t>W</a:t>
            </a:r>
            <a:r>
              <a:rPr lang="en-GB" sz="1800" dirty="0">
                <a:effectLst/>
                <a:latin typeface="Arial" panose="020B0604020202020204" pitchFamily="34" charset="0"/>
                <a:ea typeface="Calibri" panose="020F0502020204030204" pitchFamily="34" charset="0"/>
                <a:cs typeface="Times New Roman" panose="02020603050405020304" pitchFamily="18" charset="0"/>
              </a:rPr>
              <a:t>e introduced an Instagram page (@dailylifeecon) to complement the learning experience of students in various economics modules at the University of Manchester and Lancaster University.</a:t>
            </a:r>
          </a:p>
          <a:p>
            <a:pPr marL="285750" lvl="1" indent="-285750">
              <a:lnSpc>
                <a:spcPct val="120000"/>
              </a:lnSpc>
              <a:spcBef>
                <a:spcPts val="600"/>
              </a:spcBef>
              <a:spcAft>
                <a:spcPts val="6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Using posts, reels (short videos up to 90 seconds), and stories (posts available for 24 hours), we engaged the students ahead of the lecture trying to attract their attention and motivate them to increase engagement.</a:t>
            </a:r>
          </a:p>
          <a:p>
            <a:pPr marL="285750" lvl="1" indent="-285750">
              <a:lnSpc>
                <a:spcPct val="120000"/>
              </a:lnSpc>
              <a:spcBef>
                <a:spcPts val="600"/>
              </a:spcBef>
              <a:spcAft>
                <a:spcPts val="600"/>
              </a:spcAft>
            </a:pPr>
            <a:r>
              <a:rPr lang="en-GB" sz="1800" dirty="0">
                <a:latin typeface="Arial" panose="020B0604020202020204" pitchFamily="34" charset="0"/>
                <a:ea typeface="Calibri" panose="020F0502020204030204" pitchFamily="34" charset="0"/>
                <a:cs typeface="Times New Roman" panose="02020603050405020304" pitchFamily="18" charset="0"/>
              </a:rPr>
              <a:t>W</a:t>
            </a:r>
            <a:r>
              <a:rPr lang="en-GB" sz="1800" dirty="0">
                <a:effectLst/>
                <a:latin typeface="Arial" panose="020B0604020202020204" pitchFamily="34" charset="0"/>
                <a:ea typeface="Calibri" panose="020F0502020204030204" pitchFamily="34" charset="0"/>
                <a:cs typeface="Times New Roman" panose="02020603050405020304" pitchFamily="18" charset="0"/>
              </a:rPr>
              <a:t>e linked the content to case studies and/or academic papers promoting an active research-led curriculum, and, complementary to academic teaching, we outreach economics to the general public.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7909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61AC8-F37D-983D-3221-7CE22674DD0D}"/>
              </a:ext>
            </a:extLst>
          </p:cNvPr>
          <p:cNvSpPr>
            <a:spLocks noGrp="1"/>
          </p:cNvSpPr>
          <p:nvPr>
            <p:ph type="title"/>
          </p:nvPr>
        </p:nvSpPr>
        <p:spPr/>
        <p:txBody>
          <a:bodyPr>
            <a:normAutofit/>
          </a:bodyPr>
          <a:lstStyle/>
          <a:p>
            <a:r>
              <a:rPr lang="en-GB" sz="3200" dirty="0">
                <a:latin typeface="Amasis MT Pro Medium" panose="02040604050005020304" pitchFamily="18" charset="0"/>
              </a:rPr>
              <a:t>A shift to blended learning</a:t>
            </a:r>
          </a:p>
        </p:txBody>
      </p:sp>
      <p:sp>
        <p:nvSpPr>
          <p:cNvPr id="3" name="Content Placeholder 2">
            <a:extLst>
              <a:ext uri="{FF2B5EF4-FFF2-40B4-BE49-F238E27FC236}">
                <a16:creationId xmlns:a16="http://schemas.microsoft.com/office/drawing/2014/main" id="{35CC351D-3E3B-9192-C064-5B4C571B4BC7}"/>
              </a:ext>
            </a:extLst>
          </p:cNvPr>
          <p:cNvSpPr>
            <a:spLocks noGrp="1"/>
          </p:cNvSpPr>
          <p:nvPr>
            <p:ph idx="1"/>
          </p:nvPr>
        </p:nvSpPr>
        <p:spPr/>
        <p:txBody>
          <a:bodyPr>
            <a:normAutofit/>
          </a:bodyPr>
          <a:lstStyle/>
          <a:p>
            <a:r>
              <a:rPr lang="en-GB" sz="1800" dirty="0">
                <a:latin typeface="Arial" panose="020B0604020202020204" pitchFamily="34" charset="0"/>
                <a:cs typeface="Arial" panose="020B0604020202020204" pitchFamily="34" charset="0"/>
              </a:rPr>
              <a:t>The impact of the Covid-19 pandemic on traditional university learning</a:t>
            </a:r>
          </a:p>
          <a:p>
            <a:pPr lvl="1"/>
            <a:r>
              <a:rPr lang="en-GB" sz="1400" dirty="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66% of students prefer blended learning</a:t>
            </a:r>
          </a:p>
          <a:p>
            <a:pPr lvl="1"/>
            <a:r>
              <a:rPr lang="en-GB" sz="1800" dirty="0">
                <a:latin typeface="Arial" panose="020B0604020202020204" pitchFamily="34" charset="0"/>
                <a:cs typeface="Arial" panose="020B0604020202020204" pitchFamily="34" charset="0"/>
              </a:rPr>
              <a:t>Disengagement from students</a:t>
            </a:r>
          </a:p>
          <a:p>
            <a:r>
              <a:rPr lang="en-GB" sz="1800" dirty="0">
                <a:latin typeface="Arial" panose="020B0604020202020204" pitchFamily="34" charset="0"/>
                <a:cs typeface="Arial" panose="020B0604020202020204" pitchFamily="34" charset="0"/>
              </a:rPr>
              <a:t>Integration of research in higher education has positive results in student motivation and final grades (</a:t>
            </a:r>
            <a:r>
              <a:rPr lang="en-GB" sz="1800" dirty="0">
                <a:effectLst/>
                <a:latin typeface="Arial" panose="020B0604020202020204" pitchFamily="34" charset="0"/>
                <a:ea typeface="Calibri" panose="020F0502020204030204" pitchFamily="34" charset="0"/>
                <a:cs typeface="Arial" panose="020B0604020202020204" pitchFamily="34" charset="0"/>
              </a:rPr>
              <a:t>Boyer, 1990; </a:t>
            </a:r>
            <a:r>
              <a:rPr lang="en-GB" sz="1800" dirty="0" err="1">
                <a:effectLst/>
                <a:latin typeface="Arial" panose="020B0604020202020204" pitchFamily="34" charset="0"/>
                <a:ea typeface="Calibri" panose="020F0502020204030204" pitchFamily="34" charset="0"/>
                <a:cs typeface="Arial" panose="020B0604020202020204" pitchFamily="34" charset="0"/>
              </a:rPr>
              <a:t>Kinkead</a:t>
            </a:r>
            <a:r>
              <a:rPr lang="en-GB" sz="1800" dirty="0">
                <a:effectLst/>
                <a:latin typeface="Arial" panose="020B0604020202020204" pitchFamily="34" charset="0"/>
                <a:ea typeface="Calibri" panose="020F0502020204030204" pitchFamily="34" charset="0"/>
                <a:cs typeface="Arial" panose="020B0604020202020204" pitchFamily="34" charset="0"/>
              </a:rPr>
              <a:t>; 2003; Land and Gordon, 2013).</a:t>
            </a:r>
          </a:p>
          <a:p>
            <a:r>
              <a:rPr lang="en-GB" sz="1800" dirty="0">
                <a:effectLst/>
                <a:latin typeface="Arial" panose="020B0604020202020204" pitchFamily="34" charset="0"/>
                <a:ea typeface="Calibri" panose="020F0502020204030204" pitchFamily="34" charset="0"/>
                <a:cs typeface="Arial" panose="020B0604020202020204" pitchFamily="34" charset="0"/>
              </a:rPr>
              <a:t>The optimal combination between teaching and research-led teaching </a:t>
            </a:r>
            <a:r>
              <a:rPr lang="en-GB" sz="1800" dirty="0">
                <a:effectLst/>
                <a:latin typeface="Arial" panose="020B0604020202020204" pitchFamily="34" charset="0"/>
                <a:ea typeface="Calibri" panose="020F0502020204030204" pitchFamily="34" charset="0"/>
              </a:rPr>
              <a:t>(Griffiths, 2004; </a:t>
            </a:r>
            <a:r>
              <a:rPr lang="en-GB" sz="1800" dirty="0" err="1">
                <a:effectLst/>
                <a:latin typeface="Arial" panose="020B0604020202020204" pitchFamily="34" charset="0"/>
                <a:ea typeface="Calibri" panose="020F0502020204030204" pitchFamily="34" charset="0"/>
              </a:rPr>
              <a:t>Haaker</a:t>
            </a:r>
            <a:r>
              <a:rPr lang="en-GB" sz="1800" dirty="0">
                <a:effectLst/>
                <a:latin typeface="Arial" panose="020B0604020202020204" pitchFamily="34" charset="0"/>
                <a:ea typeface="Calibri" panose="020F0502020204030204" pitchFamily="34" charset="0"/>
              </a:rPr>
              <a:t> and Morgan-Brett, 2017; Healey and Jenkins, 2009; Pfeiffer and </a:t>
            </a:r>
            <a:r>
              <a:rPr lang="en-GB" sz="1800" dirty="0" err="1">
                <a:effectLst/>
                <a:latin typeface="Arial" panose="020B0604020202020204" pitchFamily="34" charset="0"/>
                <a:ea typeface="Calibri" panose="020F0502020204030204" pitchFamily="34" charset="0"/>
              </a:rPr>
              <a:t>Rogalin</a:t>
            </a:r>
            <a:r>
              <a:rPr lang="en-GB" sz="1800" dirty="0">
                <a:effectLst/>
                <a:latin typeface="Arial" panose="020B0604020202020204" pitchFamily="34" charset="0"/>
                <a:ea typeface="Calibri" panose="020F0502020204030204" pitchFamily="34" charset="0"/>
              </a:rPr>
              <a:t>, 2012; </a:t>
            </a:r>
            <a:r>
              <a:rPr lang="en-GB" sz="1800" dirty="0" err="1">
                <a:effectLst/>
                <a:latin typeface="Arial" panose="020B0604020202020204" pitchFamily="34" charset="0"/>
                <a:ea typeface="Calibri" panose="020F0502020204030204" pitchFamily="34" charset="0"/>
              </a:rPr>
              <a:t>Zamorski</a:t>
            </a:r>
            <a:r>
              <a:rPr lang="en-GB" sz="1800" dirty="0">
                <a:effectLst/>
                <a:latin typeface="Arial" panose="020B0604020202020204" pitchFamily="34" charset="0"/>
                <a:ea typeface="Calibri" panose="020F0502020204030204" pitchFamily="34" charset="0"/>
              </a:rPr>
              <a:t>, 2002). </a:t>
            </a: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002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61AC8-F37D-983D-3221-7CE22674DD0D}"/>
              </a:ext>
            </a:extLst>
          </p:cNvPr>
          <p:cNvSpPr>
            <a:spLocks noGrp="1"/>
          </p:cNvSpPr>
          <p:nvPr>
            <p:ph type="title"/>
          </p:nvPr>
        </p:nvSpPr>
        <p:spPr>
          <a:xfrm>
            <a:off x="838200" y="463737"/>
            <a:ext cx="10515600" cy="1325563"/>
          </a:xfrm>
        </p:spPr>
        <p:txBody>
          <a:bodyPr>
            <a:normAutofit/>
          </a:bodyPr>
          <a:lstStyle/>
          <a:p>
            <a:r>
              <a:rPr lang="en-GB" sz="3200" dirty="0">
                <a:latin typeface="Amasis MT Pro Medium" panose="02040604050005020304" pitchFamily="18" charset="0"/>
              </a:rPr>
              <a:t>Relationship between student satisfaction and research intensity (2008-2021)</a:t>
            </a:r>
          </a:p>
        </p:txBody>
      </p:sp>
      <p:pic>
        <p:nvPicPr>
          <p:cNvPr id="6" name="Picture 5">
            <a:extLst>
              <a:ext uri="{FF2B5EF4-FFF2-40B4-BE49-F238E27FC236}">
                <a16:creationId xmlns:a16="http://schemas.microsoft.com/office/drawing/2014/main" id="{87B27748-6E55-BA11-9118-0BDE79A8C64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44588" y="1927412"/>
            <a:ext cx="6490694" cy="4750172"/>
          </a:xfrm>
          <a:prstGeom prst="rect">
            <a:avLst/>
          </a:prstGeom>
          <a:noFill/>
          <a:ln>
            <a:noFill/>
          </a:ln>
        </p:spPr>
      </p:pic>
    </p:spTree>
    <p:extLst>
      <p:ext uri="{BB962C8B-B14F-4D97-AF65-F5344CB8AC3E}">
        <p14:creationId xmlns:p14="http://schemas.microsoft.com/office/powerpoint/2010/main" val="4137716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61AC8-F37D-983D-3221-7CE22674DD0D}"/>
              </a:ext>
            </a:extLst>
          </p:cNvPr>
          <p:cNvSpPr>
            <a:spLocks noGrp="1"/>
          </p:cNvSpPr>
          <p:nvPr>
            <p:ph type="title"/>
          </p:nvPr>
        </p:nvSpPr>
        <p:spPr/>
        <p:txBody>
          <a:bodyPr>
            <a:normAutofit/>
          </a:bodyPr>
          <a:lstStyle/>
          <a:p>
            <a:r>
              <a:rPr lang="en-GB" sz="3200" dirty="0">
                <a:latin typeface="Amasis MT Pro Medium" panose="02040604050005020304" pitchFamily="18" charset="0"/>
              </a:rPr>
              <a:t>The use of social networks in higher education</a:t>
            </a:r>
          </a:p>
        </p:txBody>
      </p:sp>
      <p:sp>
        <p:nvSpPr>
          <p:cNvPr id="3" name="Content Placeholder 2">
            <a:extLst>
              <a:ext uri="{FF2B5EF4-FFF2-40B4-BE49-F238E27FC236}">
                <a16:creationId xmlns:a16="http://schemas.microsoft.com/office/drawing/2014/main" id="{35CC351D-3E3B-9192-C064-5B4C571B4BC7}"/>
              </a:ext>
            </a:extLst>
          </p:cNvPr>
          <p:cNvSpPr>
            <a:spLocks noGrp="1"/>
          </p:cNvSpPr>
          <p:nvPr>
            <p:ph idx="1"/>
          </p:nvPr>
        </p:nvSpPr>
        <p:spPr/>
        <p:txBody>
          <a:bodyPr>
            <a:normAutofit/>
          </a:bodyPr>
          <a:lstStyle/>
          <a:p>
            <a:r>
              <a:rPr lang="en-GB" sz="1800" dirty="0">
                <a:effectLst/>
                <a:latin typeface="Arial" panose="020B0604020202020204" pitchFamily="34" charset="0"/>
                <a:ea typeface="Calibri" panose="020F0502020204030204" pitchFamily="34" charset="0"/>
              </a:rPr>
              <a:t>The benefits of the use of social networks in academia have been demonstrated for both, students and academic (</a:t>
            </a:r>
            <a:r>
              <a:rPr lang="en-GB" sz="1800" dirty="0" err="1">
                <a:effectLst/>
                <a:latin typeface="Arial" panose="020B0604020202020204" pitchFamily="34" charset="0"/>
                <a:ea typeface="Calibri" panose="020F0502020204030204" pitchFamily="34" charset="0"/>
              </a:rPr>
              <a:t>Nandez</a:t>
            </a:r>
            <a:r>
              <a:rPr lang="en-GB" sz="1800" dirty="0">
                <a:effectLst/>
                <a:latin typeface="Arial" panose="020B0604020202020204" pitchFamily="34" charset="0"/>
                <a:ea typeface="Calibri" panose="020F0502020204030204" pitchFamily="34" charset="0"/>
              </a:rPr>
              <a:t> and Borrego , 2013; </a:t>
            </a:r>
            <a:r>
              <a:rPr lang="en-GB" sz="1800" dirty="0" err="1">
                <a:effectLst/>
                <a:latin typeface="Arial" panose="020B0604020202020204" pitchFamily="34" charset="0"/>
                <a:ea typeface="Calibri" panose="020F0502020204030204" pitchFamily="34" charset="0"/>
              </a:rPr>
              <a:t>Meishar</a:t>
            </a:r>
            <a:r>
              <a:rPr lang="en-GB" sz="1800" dirty="0">
                <a:effectLst/>
                <a:latin typeface="Arial" panose="020B0604020202020204" pitchFamily="34" charset="0"/>
                <a:ea typeface="Calibri" panose="020F0502020204030204" pitchFamily="34" charset="0"/>
              </a:rPr>
              <a:t>-Tal and Pietersen, 2019). </a:t>
            </a:r>
          </a:p>
          <a:p>
            <a:r>
              <a:rPr lang="en-GB" sz="1800" dirty="0">
                <a:latin typeface="Arial" panose="020B0604020202020204" pitchFamily="34" charset="0"/>
                <a:cs typeface="Arial" panose="020B0604020202020204" pitchFamily="34" charset="0"/>
              </a:rPr>
              <a:t>They have been used to increase engagement, self-learning, as large case discussions platforms, or to promote collaborative learning (</a:t>
            </a:r>
            <a:r>
              <a:rPr lang="en-GB" sz="1800" dirty="0">
                <a:effectLst/>
                <a:latin typeface="Arial" panose="020B0604020202020204" pitchFamily="34" charset="0"/>
                <a:ea typeface="Calibri" panose="020F0502020204030204" pitchFamily="34" charset="0"/>
              </a:rPr>
              <a:t>Al-</a:t>
            </a:r>
            <a:r>
              <a:rPr lang="en-GB" sz="1800" dirty="0" err="1">
                <a:effectLst/>
                <a:latin typeface="Arial" panose="020B0604020202020204" pitchFamily="34" charset="0"/>
                <a:ea typeface="Calibri" panose="020F0502020204030204" pitchFamily="34" charset="0"/>
              </a:rPr>
              <a:t>Balhrani</a:t>
            </a:r>
            <a:r>
              <a:rPr lang="en-GB" sz="1800" dirty="0">
                <a:effectLst/>
                <a:latin typeface="Arial" panose="020B0604020202020204" pitchFamily="34" charset="0"/>
                <a:ea typeface="Calibri" panose="020F0502020204030204" pitchFamily="34" charset="0"/>
              </a:rPr>
              <a:t> and Patel, 2015 and 2017; </a:t>
            </a:r>
            <a:r>
              <a:rPr lang="en-GB" sz="1800" dirty="0" err="1">
                <a:effectLst/>
                <a:latin typeface="Arial" panose="020B0604020202020204" pitchFamily="34" charset="0"/>
                <a:ea typeface="Calibri" panose="020F0502020204030204" pitchFamily="34" charset="0"/>
              </a:rPr>
              <a:t>Dabbagh</a:t>
            </a:r>
            <a:r>
              <a:rPr lang="en-GB" sz="1800" dirty="0">
                <a:effectLst/>
                <a:latin typeface="Arial" panose="020B0604020202020204" pitchFamily="34" charset="0"/>
                <a:ea typeface="Calibri" panose="020F0502020204030204" pitchFamily="34" charset="0"/>
              </a:rPr>
              <a:t> and </a:t>
            </a:r>
            <a:r>
              <a:rPr lang="en-GB" sz="1800" dirty="0" err="1">
                <a:effectLst/>
                <a:latin typeface="Arial" panose="020B0604020202020204" pitchFamily="34" charset="0"/>
                <a:ea typeface="Calibri" panose="020F0502020204030204" pitchFamily="34" charset="0"/>
              </a:rPr>
              <a:t>Kitsantas</a:t>
            </a:r>
            <a:r>
              <a:rPr lang="en-GB" sz="1800" dirty="0">
                <a:effectLst/>
                <a:latin typeface="Arial" panose="020B0604020202020204" pitchFamily="34" charset="0"/>
                <a:ea typeface="Calibri" panose="020F0502020204030204" pitchFamily="34" charset="0"/>
              </a:rPr>
              <a:t>, 2012; Deng &amp; Yuen, 2010; George, 2011; Guy, 2012; Junco et al., 2010; Jones and </a:t>
            </a:r>
            <a:r>
              <a:rPr lang="en-GB" sz="1800" dirty="0" err="1">
                <a:effectLst/>
                <a:latin typeface="Arial" panose="020B0604020202020204" pitchFamily="34" charset="0"/>
                <a:ea typeface="Calibri" panose="020F0502020204030204" pitchFamily="34" charset="0"/>
              </a:rPr>
              <a:t>Baltzersen</a:t>
            </a:r>
            <a:r>
              <a:rPr lang="en-GB" sz="1800" dirty="0">
                <a:effectLst/>
                <a:latin typeface="Arial" panose="020B0604020202020204" pitchFamily="34" charset="0"/>
                <a:ea typeface="Calibri" panose="020F0502020204030204" pitchFamily="34" charset="0"/>
              </a:rPr>
              <a:t>, 2017; Middleditch et al., 2022)</a:t>
            </a:r>
          </a:p>
          <a:p>
            <a:r>
              <a:rPr lang="en-GB" sz="1800" dirty="0">
                <a:latin typeface="Arial" panose="020B0604020202020204" pitchFamily="34" charset="0"/>
                <a:ea typeface="Times New Roman" panose="02020603050405020304" pitchFamily="18" charset="0"/>
              </a:rPr>
              <a:t>We study</a:t>
            </a:r>
            <a:r>
              <a:rPr lang="en-GB" sz="1800" dirty="0">
                <a:effectLst/>
                <a:latin typeface="Arial" panose="020B0604020202020204" pitchFamily="34" charset="0"/>
                <a:ea typeface="Times New Roman" panose="02020603050405020304" pitchFamily="18" charset="0"/>
              </a:rPr>
              <a:t> the use of Instagram to relate academic content to students' real lives. </a:t>
            </a:r>
          </a:p>
          <a:p>
            <a:pPr lvl="1"/>
            <a:r>
              <a:rPr lang="en-GB" sz="1800" dirty="0">
                <a:effectLst/>
                <a:latin typeface="Arial" panose="020B0604020202020204" pitchFamily="34" charset="0"/>
                <a:ea typeface="Times New Roman" panose="02020603050405020304" pitchFamily="18" charset="0"/>
              </a:rPr>
              <a:t>Our approach aims to connect research-led teaching activities, engagement enhancement, and real-world relevance through reels, posts, and case study repositories.</a:t>
            </a:r>
          </a:p>
          <a:p>
            <a:pPr lvl="1"/>
            <a:r>
              <a:rPr lang="en-GB" sz="1800" dirty="0">
                <a:effectLst/>
                <a:latin typeface="Arial" panose="020B0604020202020204" pitchFamily="34" charset="0"/>
                <a:ea typeface="Times New Roman" panose="02020603050405020304" pitchFamily="18" charset="0"/>
              </a:rPr>
              <a:t> This aligns with Generation Z's affinity for Instagram as a valuable educational tool. </a:t>
            </a: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5772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61AC8-F37D-983D-3221-7CE22674DD0D}"/>
              </a:ext>
            </a:extLst>
          </p:cNvPr>
          <p:cNvSpPr>
            <a:spLocks noGrp="1"/>
          </p:cNvSpPr>
          <p:nvPr>
            <p:ph type="title"/>
          </p:nvPr>
        </p:nvSpPr>
        <p:spPr/>
        <p:txBody>
          <a:bodyPr>
            <a:normAutofit fontScale="90000"/>
          </a:bodyPr>
          <a:lstStyle/>
          <a:p>
            <a:r>
              <a:rPr lang="en-GB" dirty="0">
                <a:latin typeface="Amasis MT Pro Medium" panose="02040604050005020304" pitchFamily="18" charset="0"/>
              </a:rPr>
              <a:t>How much Generation Z uses Instagram</a:t>
            </a:r>
          </a:p>
        </p:txBody>
      </p:sp>
      <p:graphicFrame>
        <p:nvGraphicFramePr>
          <p:cNvPr id="6" name="Chart 5">
            <a:extLst>
              <a:ext uri="{FF2B5EF4-FFF2-40B4-BE49-F238E27FC236}">
                <a16:creationId xmlns:a16="http://schemas.microsoft.com/office/drawing/2014/main" id="{1C8333E3-33BA-A01D-3224-476DD66E4E43}"/>
              </a:ext>
            </a:extLst>
          </p:cNvPr>
          <p:cNvGraphicFramePr/>
          <p:nvPr>
            <p:extLst>
              <p:ext uri="{D42A27DB-BD31-4B8C-83A1-F6EECF244321}">
                <p14:modId xmlns:p14="http://schemas.microsoft.com/office/powerpoint/2010/main" val="4275717955"/>
              </p:ext>
            </p:extLst>
          </p:nvPr>
        </p:nvGraphicFramePr>
        <p:xfrm>
          <a:off x="2307770" y="2076061"/>
          <a:ext cx="6746583" cy="44168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85853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61AC8-F37D-983D-3221-7CE22674DD0D}"/>
              </a:ext>
            </a:extLst>
          </p:cNvPr>
          <p:cNvSpPr>
            <a:spLocks noGrp="1"/>
          </p:cNvSpPr>
          <p:nvPr>
            <p:ph type="title"/>
          </p:nvPr>
        </p:nvSpPr>
        <p:spPr/>
        <p:txBody>
          <a:bodyPr>
            <a:normAutofit fontScale="90000"/>
          </a:bodyPr>
          <a:lstStyle/>
          <a:p>
            <a:r>
              <a:rPr lang="en-GB" dirty="0">
                <a:latin typeface="Amasis MT Pro Medium" panose="02040604050005020304" pitchFamily="18" charset="0"/>
              </a:rPr>
              <a:t>Introducing the Instagram Approach</a:t>
            </a:r>
            <a:br>
              <a:rPr lang="en-GB" dirty="0">
                <a:latin typeface="Amasis MT Pro Medium" panose="02040604050005020304" pitchFamily="18" charset="0"/>
              </a:rPr>
            </a:br>
            <a:r>
              <a:rPr lang="en-GB" dirty="0">
                <a:latin typeface="Amasis MT Pro Medium" panose="02040604050005020304" pitchFamily="18" charset="0"/>
              </a:rPr>
              <a:t>@dailylifeecon</a:t>
            </a:r>
          </a:p>
        </p:txBody>
      </p:sp>
      <p:sp>
        <p:nvSpPr>
          <p:cNvPr id="3" name="Content Placeholder 2">
            <a:extLst>
              <a:ext uri="{FF2B5EF4-FFF2-40B4-BE49-F238E27FC236}">
                <a16:creationId xmlns:a16="http://schemas.microsoft.com/office/drawing/2014/main" id="{35CC351D-3E3B-9192-C064-5B4C571B4BC7}"/>
              </a:ext>
            </a:extLst>
          </p:cNvPr>
          <p:cNvSpPr>
            <a:spLocks noGrp="1"/>
          </p:cNvSpPr>
          <p:nvPr>
            <p:ph idx="1"/>
          </p:nvPr>
        </p:nvSpPr>
        <p:spPr/>
        <p:txBody>
          <a:bodyPr>
            <a:normAutofit/>
          </a:bodyPr>
          <a:lstStyle/>
          <a:p>
            <a:pPr marL="324000" algn="just">
              <a:lnSpc>
                <a:spcPct val="100000"/>
              </a:lnSpc>
              <a:spcBef>
                <a:spcPts val="600"/>
              </a:spcBef>
              <a:spcAft>
                <a:spcPts val="600"/>
              </a:spcAft>
            </a:pPr>
            <a:r>
              <a:rPr lang="en-GB" sz="1800" dirty="0">
                <a:effectLst/>
                <a:latin typeface="Arial" panose="020B0604020202020204" pitchFamily="34" charset="0"/>
                <a:ea typeface="Times New Roman" panose="02020603050405020304" pitchFamily="18" charset="0"/>
              </a:rPr>
              <a:t>For the Academic year 2022-2023 we introduced an Instagram page (@dailylifeecon) as a complementary tool for students learning in the modules: </a:t>
            </a:r>
          </a:p>
          <a:p>
            <a:pPr marL="324000" lvl="1" indent="-36000" algn="just">
              <a:lnSpc>
                <a:spcPct val="100000"/>
              </a:lnSpc>
              <a:spcBef>
                <a:spcPts val="600"/>
              </a:spcBef>
              <a:spcAft>
                <a:spcPts val="600"/>
              </a:spcAft>
            </a:pPr>
            <a:r>
              <a:rPr lang="en-GB" sz="1800" dirty="0">
                <a:effectLst/>
                <a:latin typeface="Arial" panose="020B0604020202020204" pitchFamily="34" charset="0"/>
                <a:ea typeface="Times New Roman" panose="02020603050405020304" pitchFamily="18" charset="0"/>
              </a:rPr>
              <a:t>Principles of </a:t>
            </a:r>
            <a:r>
              <a:rPr lang="en-GB" sz="1800" dirty="0" err="1">
                <a:effectLst/>
                <a:latin typeface="Arial" panose="020B0604020202020204" pitchFamily="34" charset="0"/>
                <a:ea typeface="Times New Roman" panose="02020603050405020304" pitchFamily="18" charset="0"/>
              </a:rPr>
              <a:t>Microeocnomics</a:t>
            </a:r>
            <a:r>
              <a:rPr lang="en-GB" sz="1800" dirty="0">
                <a:effectLst/>
                <a:latin typeface="Arial" panose="020B0604020202020204" pitchFamily="34" charset="0"/>
                <a:ea typeface="Times New Roman" panose="02020603050405020304" pitchFamily="18" charset="0"/>
              </a:rPr>
              <a:t> 2 (1st year, University of Manchester); </a:t>
            </a:r>
          </a:p>
          <a:p>
            <a:pPr marL="324000" lvl="1" indent="-36000" algn="just">
              <a:lnSpc>
                <a:spcPct val="100000"/>
              </a:lnSpc>
              <a:spcBef>
                <a:spcPts val="600"/>
              </a:spcBef>
              <a:spcAft>
                <a:spcPts val="600"/>
              </a:spcAft>
            </a:pPr>
            <a:r>
              <a:rPr lang="en-GB" sz="1800" dirty="0">
                <a:effectLst/>
                <a:latin typeface="Arial" panose="020B0604020202020204" pitchFamily="34" charset="0"/>
                <a:ea typeface="Times New Roman" panose="02020603050405020304" pitchFamily="18" charset="0"/>
              </a:rPr>
              <a:t>Managerial Economics I (2</a:t>
            </a:r>
            <a:r>
              <a:rPr lang="en-GB" sz="1800" baseline="30000" dirty="0">
                <a:effectLst/>
                <a:latin typeface="Arial" panose="020B0604020202020204" pitchFamily="34" charset="0"/>
                <a:ea typeface="Times New Roman" panose="02020603050405020304" pitchFamily="18" charset="0"/>
              </a:rPr>
              <a:t>nd</a:t>
            </a:r>
            <a:r>
              <a:rPr lang="en-GB" sz="1800" dirty="0">
                <a:effectLst/>
                <a:latin typeface="Arial" panose="020B0604020202020204" pitchFamily="34" charset="0"/>
                <a:ea typeface="Times New Roman" panose="02020603050405020304" pitchFamily="18" charset="0"/>
              </a:rPr>
              <a:t> year University of Manchester);</a:t>
            </a:r>
          </a:p>
          <a:p>
            <a:pPr marL="324000" lvl="1" indent="-36000" algn="just">
              <a:lnSpc>
                <a:spcPct val="100000"/>
              </a:lnSpc>
              <a:spcBef>
                <a:spcPts val="600"/>
              </a:spcBef>
              <a:spcAft>
                <a:spcPts val="600"/>
              </a:spcAft>
            </a:pPr>
            <a:r>
              <a:rPr lang="en-GB" sz="1800" dirty="0">
                <a:effectLst/>
                <a:latin typeface="Arial" panose="020B0604020202020204" pitchFamily="34" charset="0"/>
                <a:ea typeface="Times New Roman" panose="02020603050405020304" pitchFamily="18" charset="0"/>
              </a:rPr>
              <a:t>Microeconomics 4 ( 2</a:t>
            </a:r>
            <a:r>
              <a:rPr lang="en-GB" sz="1800" baseline="30000" dirty="0">
                <a:effectLst/>
                <a:latin typeface="Arial" panose="020B0604020202020204" pitchFamily="34" charset="0"/>
                <a:ea typeface="Times New Roman" panose="02020603050405020304" pitchFamily="18" charset="0"/>
              </a:rPr>
              <a:t>nd</a:t>
            </a:r>
            <a:r>
              <a:rPr lang="en-GB" sz="1800" dirty="0">
                <a:effectLst/>
                <a:latin typeface="Arial" panose="020B0604020202020204" pitchFamily="34" charset="0"/>
                <a:ea typeface="Times New Roman" panose="02020603050405020304" pitchFamily="18" charset="0"/>
              </a:rPr>
              <a:t> (and some 3</a:t>
            </a:r>
            <a:r>
              <a:rPr lang="en-GB" sz="1800" baseline="30000" dirty="0">
                <a:effectLst/>
                <a:latin typeface="Arial" panose="020B0604020202020204" pitchFamily="34" charset="0"/>
                <a:ea typeface="Times New Roman" panose="02020603050405020304" pitchFamily="18" charset="0"/>
              </a:rPr>
              <a:t>rd</a:t>
            </a:r>
            <a:r>
              <a:rPr lang="en-GB" sz="1800" dirty="0">
                <a:effectLst/>
                <a:latin typeface="Arial" panose="020B0604020202020204" pitchFamily="34" charset="0"/>
                <a:ea typeface="Times New Roman" panose="02020603050405020304" pitchFamily="18" charset="0"/>
              </a:rPr>
              <a:t> )year University of Manchester); </a:t>
            </a:r>
            <a:endParaRPr lang="en-GB" sz="1800" dirty="0">
              <a:latin typeface="Arial" panose="020B0604020202020204" pitchFamily="34" charset="0"/>
              <a:ea typeface="Times New Roman" panose="02020603050405020304" pitchFamily="18" charset="0"/>
            </a:endParaRPr>
          </a:p>
          <a:p>
            <a:pPr marL="324000" lvl="1" indent="-36000" algn="just">
              <a:lnSpc>
                <a:spcPct val="100000"/>
              </a:lnSpc>
              <a:spcBef>
                <a:spcPts val="600"/>
              </a:spcBef>
              <a:spcAft>
                <a:spcPts val="600"/>
              </a:spcAft>
            </a:pPr>
            <a:r>
              <a:rPr lang="en-GB" sz="1800" dirty="0">
                <a:effectLst/>
                <a:latin typeface="Arial" panose="020B0604020202020204" pitchFamily="34" charset="0"/>
                <a:ea typeface="Times New Roman" panose="02020603050405020304" pitchFamily="18" charset="0"/>
              </a:rPr>
              <a:t> Monetary Macroeconomics ( 3</a:t>
            </a:r>
            <a:r>
              <a:rPr lang="en-GB" sz="1800" baseline="30000" dirty="0">
                <a:effectLst/>
                <a:latin typeface="Arial" panose="020B0604020202020204" pitchFamily="34" charset="0"/>
                <a:ea typeface="Times New Roman" panose="02020603050405020304" pitchFamily="18" charset="0"/>
              </a:rPr>
              <a:t>rd</a:t>
            </a:r>
            <a:r>
              <a:rPr lang="en-GB" sz="1800" dirty="0">
                <a:effectLst/>
                <a:latin typeface="Arial" panose="020B0604020202020204" pitchFamily="34" charset="0"/>
                <a:ea typeface="Times New Roman" panose="02020603050405020304" pitchFamily="18" charset="0"/>
              </a:rPr>
              <a:t> Year, Lancaster University). </a:t>
            </a:r>
          </a:p>
          <a:p>
            <a:pPr marL="324000" algn="just">
              <a:lnSpc>
                <a:spcPct val="100000"/>
              </a:lnSpc>
              <a:spcBef>
                <a:spcPts val="600"/>
              </a:spcBef>
              <a:spcAft>
                <a:spcPts val="600"/>
              </a:spcAft>
            </a:pPr>
            <a:r>
              <a:rPr lang="en-GB" sz="1800" dirty="0">
                <a:effectLst/>
                <a:latin typeface="Arial" panose="020B0604020202020204" pitchFamily="34" charset="0"/>
                <a:ea typeface="Times New Roman" panose="02020603050405020304" pitchFamily="18" charset="0"/>
              </a:rPr>
              <a:t>The three modules were taught in the economics programmes of their respective university, however students from different degrees could take some of these modules as optional.</a:t>
            </a: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6088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47B6BBF-09F2-4A29-AE4E-3771E2924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461AC8-F37D-983D-3221-7CE22674DD0D}"/>
              </a:ext>
            </a:extLst>
          </p:cNvPr>
          <p:cNvSpPr>
            <a:spLocks noGrp="1"/>
          </p:cNvSpPr>
          <p:nvPr>
            <p:ph type="title"/>
          </p:nvPr>
        </p:nvSpPr>
        <p:spPr>
          <a:xfrm>
            <a:off x="635000" y="634029"/>
            <a:ext cx="10921640" cy="1314698"/>
          </a:xfrm>
        </p:spPr>
        <p:txBody>
          <a:bodyPr anchor="ctr">
            <a:normAutofit/>
          </a:bodyPr>
          <a:lstStyle/>
          <a:p>
            <a:pPr algn="ctr"/>
            <a:r>
              <a:rPr lang="en-GB" sz="7200">
                <a:latin typeface="Amasis MT Pro Medium" panose="02040604050005020304" pitchFamily="18" charset="0"/>
              </a:rPr>
              <a:t>Engagement</a:t>
            </a:r>
          </a:p>
        </p:txBody>
      </p:sp>
      <p:sp>
        <p:nvSpPr>
          <p:cNvPr id="14"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rgbClr val="21B2B8"/>
          </a:solidFill>
          <a:ln w="34925">
            <a:solidFill>
              <a:srgbClr val="21B2B8"/>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hart 5">
            <a:extLst>
              <a:ext uri="{FF2B5EF4-FFF2-40B4-BE49-F238E27FC236}">
                <a16:creationId xmlns:a16="http://schemas.microsoft.com/office/drawing/2014/main" id="{34CB18BE-10D7-530F-3655-50B888C6E1D1}"/>
              </a:ext>
            </a:extLst>
          </p:cNvPr>
          <p:cNvGraphicFramePr/>
          <p:nvPr>
            <p:extLst>
              <p:ext uri="{D42A27DB-BD31-4B8C-83A1-F6EECF244321}">
                <p14:modId xmlns:p14="http://schemas.microsoft.com/office/powerpoint/2010/main" val="2772124991"/>
              </p:ext>
            </p:extLst>
          </p:nvPr>
        </p:nvGraphicFramePr>
        <p:xfrm>
          <a:off x="632647" y="2850219"/>
          <a:ext cx="5165269" cy="338869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C7B5F243-AA4B-BA34-B6C7-10387BF5512E}"/>
              </a:ext>
            </a:extLst>
          </p:cNvPr>
          <p:cNvGraphicFramePr/>
          <p:nvPr>
            <p:extLst>
              <p:ext uri="{D42A27DB-BD31-4B8C-83A1-F6EECF244321}">
                <p14:modId xmlns:p14="http://schemas.microsoft.com/office/powerpoint/2010/main" val="2682838925"/>
              </p:ext>
            </p:extLst>
          </p:nvPr>
        </p:nvGraphicFramePr>
        <p:xfrm>
          <a:off x="6275297" y="2850219"/>
          <a:ext cx="5434621" cy="31590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51624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61AC8-F37D-983D-3221-7CE22674DD0D}"/>
              </a:ext>
            </a:extLst>
          </p:cNvPr>
          <p:cNvSpPr>
            <a:spLocks noGrp="1"/>
          </p:cNvSpPr>
          <p:nvPr>
            <p:ph type="title"/>
          </p:nvPr>
        </p:nvSpPr>
        <p:spPr/>
        <p:txBody>
          <a:bodyPr>
            <a:normAutofit fontScale="90000"/>
          </a:bodyPr>
          <a:lstStyle/>
          <a:p>
            <a:r>
              <a:rPr lang="en-GB" dirty="0">
                <a:latin typeface="Amasis MT Pro Medium" panose="02040604050005020304" pitchFamily="18" charset="0"/>
              </a:rPr>
              <a:t>Case Study 1: Content linked to case studies</a:t>
            </a:r>
          </a:p>
        </p:txBody>
      </p:sp>
      <p:sp>
        <p:nvSpPr>
          <p:cNvPr id="3" name="Content Placeholder 2">
            <a:extLst>
              <a:ext uri="{FF2B5EF4-FFF2-40B4-BE49-F238E27FC236}">
                <a16:creationId xmlns:a16="http://schemas.microsoft.com/office/drawing/2014/main" id="{35CC351D-3E3B-9192-C064-5B4C571B4BC7}"/>
              </a:ext>
            </a:extLst>
          </p:cNvPr>
          <p:cNvSpPr>
            <a:spLocks noGrp="1"/>
          </p:cNvSpPr>
          <p:nvPr>
            <p:ph idx="1"/>
          </p:nvPr>
        </p:nvSpPr>
        <p:spPr/>
        <p:txBody>
          <a:bodyPr>
            <a:normAutofit/>
          </a:bodyPr>
          <a:lstStyle/>
          <a:p>
            <a:pPr algn="just">
              <a:lnSpc>
                <a:spcPct val="150000"/>
              </a:lnSpc>
              <a:spcBef>
                <a:spcPts val="1200"/>
              </a:spcBef>
              <a:spcAft>
                <a:spcPts val="1500"/>
              </a:spcAft>
            </a:pPr>
            <a:endParaRPr lang="en-GB" sz="1800" dirty="0">
              <a:effectLst/>
              <a:latin typeface="Times New Roman" panose="02020603050405020304" pitchFamily="18" charset="0"/>
              <a:ea typeface="Times New Roman" panose="02020603050405020304" pitchFamily="18" charset="0"/>
            </a:endParaRPr>
          </a:p>
          <a:p>
            <a:pPr marL="0" indent="0">
              <a:buNone/>
            </a:pPr>
            <a:endParaRPr lang="en-GB" sz="1800" dirty="0">
              <a:latin typeface="Arial" panose="020B0604020202020204" pitchFamily="34" charset="0"/>
              <a:cs typeface="Arial" panose="020B0604020202020204" pitchFamily="34" charset="0"/>
            </a:endParaRPr>
          </a:p>
        </p:txBody>
      </p:sp>
      <p:pic>
        <p:nvPicPr>
          <p:cNvPr id="4" name="Picture 3" descr="A person walking on a sidewalk&#10;&#10;Description automatically generated">
            <a:extLst>
              <a:ext uri="{FF2B5EF4-FFF2-40B4-BE49-F238E27FC236}">
                <a16:creationId xmlns:a16="http://schemas.microsoft.com/office/drawing/2014/main" id="{D613A3C5-47D6-E150-11A7-A59DF2219F6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37950" y="1902141"/>
            <a:ext cx="2242820" cy="2582545"/>
          </a:xfrm>
          <a:prstGeom prst="rect">
            <a:avLst/>
          </a:prstGeom>
          <a:noFill/>
          <a:ln>
            <a:noFill/>
          </a:ln>
        </p:spPr>
      </p:pic>
      <p:pic>
        <p:nvPicPr>
          <p:cNvPr id="5" name="Picture 4" descr="Two men shaking hands outside a tent&#10;&#10;Description automatically generated">
            <a:extLst>
              <a:ext uri="{FF2B5EF4-FFF2-40B4-BE49-F238E27FC236}">
                <a16:creationId xmlns:a16="http://schemas.microsoft.com/office/drawing/2014/main" id="{CF0BE2B2-57CC-6CB8-2CA5-091134FAEFA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69497" y="2134618"/>
            <a:ext cx="2743200" cy="2111375"/>
          </a:xfrm>
          <a:prstGeom prst="rect">
            <a:avLst/>
          </a:prstGeom>
          <a:noFill/>
          <a:ln>
            <a:noFill/>
          </a:ln>
        </p:spPr>
      </p:pic>
      <p:sp>
        <p:nvSpPr>
          <p:cNvPr id="6" name="TextBox 5">
            <a:extLst>
              <a:ext uri="{FF2B5EF4-FFF2-40B4-BE49-F238E27FC236}">
                <a16:creationId xmlns:a16="http://schemas.microsoft.com/office/drawing/2014/main" id="{B949D4F8-5A85-EEEB-C6C8-2FFC99604439}"/>
              </a:ext>
            </a:extLst>
          </p:cNvPr>
          <p:cNvSpPr txBox="1"/>
          <p:nvPr/>
        </p:nvSpPr>
        <p:spPr>
          <a:xfrm>
            <a:off x="321579" y="4723382"/>
            <a:ext cx="11870421" cy="2308324"/>
          </a:xfrm>
          <a:prstGeom prst="rect">
            <a:avLst/>
          </a:prstGeom>
          <a:noFill/>
        </p:spPr>
        <p:txBody>
          <a:bodyPr wrap="square" rtlCol="0">
            <a:spAutoFit/>
          </a:bodyPr>
          <a:lstStyle/>
          <a:p>
            <a:r>
              <a:rPr lang="en-GB" sz="1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en-GB" sz="12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Did you know that the Edgeworth Box is a powerful tool used to showcase how exchange between two individuals can boost one person's well-being without hurting the other? This leads to a win-win situation, enhancing overall social welfare from a given set of resources!</a:t>
            </a:r>
            <a:br>
              <a:rPr lang="en-GB" sz="12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br>
              <a:rPr lang="en-GB" sz="12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en-GB" sz="12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It's all about that Pareto improvement – making everyone better off without making anyone worse off!</a:t>
            </a:r>
            <a:br>
              <a:rPr lang="en-GB" sz="12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br>
              <a:rPr lang="en-GB" sz="12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en-GB" sz="12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During our summer break at a campsite in Spain, we can illustrate the basics of the Edgeworth Box, shedding light on the fascinating world of general equilibrium theory!</a:t>
            </a:r>
            <a:br>
              <a:rPr lang="en-GB" sz="12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br>
              <a:rPr lang="en-GB" sz="12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en-GB" sz="12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Let's dive into the world of economics while soaking up the sun and learning something new! Are you ready to unravel the mysteries of the Edgeworth Box with us?</a:t>
            </a:r>
            <a:br>
              <a:rPr lang="en-GB" sz="12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br>
              <a:rPr lang="en-GB" sz="12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en-GB" sz="12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For economists or those curious minds who will like to know more, you can access a full case study in the case studies bank (link available in bio)”</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013381384"/>
      </p:ext>
    </p:extLst>
  </p:cSld>
  <p:clrMapOvr>
    <a:masterClrMapping/>
  </p:clrMapOvr>
</p:sld>
</file>

<file path=ppt/theme/theme1.xml><?xml version="1.0" encoding="utf-8"?>
<a:theme xmlns:a="http://schemas.openxmlformats.org/drawingml/2006/main" name="SketchyVTI">
  <a:themeElements>
    <a:clrScheme name="AnalogousFromRegularSeedRightStep">
      <a:dk1>
        <a:srgbClr val="000000"/>
      </a:dk1>
      <a:lt1>
        <a:srgbClr val="FFFFFF"/>
      </a:lt1>
      <a:dk2>
        <a:srgbClr val="2F1B30"/>
      </a:dk2>
      <a:lt2>
        <a:srgbClr val="F3F0F0"/>
      </a:lt2>
      <a:accent1>
        <a:srgbClr val="21B2B8"/>
      </a:accent1>
      <a:accent2>
        <a:srgbClr val="177ED5"/>
      </a:accent2>
      <a:accent3>
        <a:srgbClr val="2941E7"/>
      </a:accent3>
      <a:accent4>
        <a:srgbClr val="5925D7"/>
      </a:accent4>
      <a:accent5>
        <a:srgbClr val="AF29E7"/>
      </a:accent5>
      <a:accent6>
        <a:srgbClr val="D517BD"/>
      </a:accent6>
      <a:hlink>
        <a:srgbClr val="BF443F"/>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0</TotalTime>
  <Words>1297</Words>
  <Application>Microsoft Office PowerPoint</Application>
  <PresentationFormat>Widescreen</PresentationFormat>
  <Paragraphs>138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Amasis MT Pro Medium</vt:lpstr>
      <vt:lpstr>Arial</vt:lpstr>
      <vt:lpstr>Calibri</vt:lpstr>
      <vt:lpstr>Modern Love</vt:lpstr>
      <vt:lpstr>The Hand</vt:lpstr>
      <vt:lpstr>Times New Roman</vt:lpstr>
      <vt:lpstr>SketchyVTI</vt:lpstr>
      <vt:lpstr>The use of social networks to improve engagement and implement a research-led curriculum</vt:lpstr>
      <vt:lpstr>What will we talk about today?</vt:lpstr>
      <vt:lpstr>A shift to blended learning</vt:lpstr>
      <vt:lpstr>Relationship between student satisfaction and research intensity (2008-2021)</vt:lpstr>
      <vt:lpstr>The use of social networks in higher education</vt:lpstr>
      <vt:lpstr>How much Generation Z uses Instagram</vt:lpstr>
      <vt:lpstr>Introducing the Instagram Approach @dailylifeecon</vt:lpstr>
      <vt:lpstr>Engagement</vt:lpstr>
      <vt:lpstr>Case Study 1: Content linked to case studies</vt:lpstr>
      <vt:lpstr>Case Study 2: Content linked to academic papers or articles</vt:lpstr>
      <vt:lpstr>Impact on students and performance</vt:lpstr>
      <vt:lpstr>Instagram engagement and final marks</vt:lpstr>
      <vt:lpstr>Students Feedback</vt:lpstr>
      <vt:lpstr>Some insights</vt:lpstr>
    </vt:vector>
  </TitlesOfParts>
  <Company>University of Manchester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social networks to improve engagement and implement a research-led curriculum</dc:title>
  <dc:creator>Sofia Izquierdo sanchez</dc:creator>
  <cp:lastModifiedBy>Sofia Izquierdo sanchez</cp:lastModifiedBy>
  <cp:revision>7</cp:revision>
  <dcterms:created xsi:type="dcterms:W3CDTF">2023-08-31T14:20:24Z</dcterms:created>
  <dcterms:modified xsi:type="dcterms:W3CDTF">2023-09-04T12:30:56Z</dcterms:modified>
</cp:coreProperties>
</file>