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p83894si\Dropbox\Research%20projects%20(co-author)\Education\Data\use%20of%20social%20network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p83894si\Dropbox\Research%20projects%20(co-author)\Education\instagram%20followers%20and%20interaction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p83894si\Dropbox\Research%20projects%20(co-author)\Education\instagram%20followers%20and%20interactions.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All</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YouTube</c:v>
                </c:pt>
                <c:pt idx="1">
                  <c:v>Instagram</c:v>
                </c:pt>
                <c:pt idx="2">
                  <c:v>TikTok</c:v>
                </c:pt>
                <c:pt idx="3">
                  <c:v>Snapchat</c:v>
                </c:pt>
                <c:pt idx="4">
                  <c:v>Facebook</c:v>
                </c:pt>
                <c:pt idx="5">
                  <c:v>Twitter</c:v>
                </c:pt>
              </c:strCache>
            </c:strRef>
          </c:cat>
          <c:val>
            <c:numRef>
              <c:f>Sheet1!$B$2:$G$2</c:f>
              <c:numCache>
                <c:formatCode>General</c:formatCode>
                <c:ptCount val="6"/>
                <c:pt idx="0">
                  <c:v>88</c:v>
                </c:pt>
                <c:pt idx="1">
                  <c:v>76</c:v>
                </c:pt>
                <c:pt idx="2">
                  <c:v>68</c:v>
                </c:pt>
                <c:pt idx="3">
                  <c:v>67</c:v>
                </c:pt>
                <c:pt idx="4">
                  <c:v>49</c:v>
                </c:pt>
                <c:pt idx="5">
                  <c:v>47</c:v>
                </c:pt>
              </c:numCache>
            </c:numRef>
          </c:val>
          <c:extLst>
            <c:ext xmlns:c16="http://schemas.microsoft.com/office/drawing/2014/chart" uri="{C3380CC4-5D6E-409C-BE32-E72D297353CC}">
              <c16:uniqueId val="{00000000-A458-4B3A-9481-2B79EF5FB32C}"/>
            </c:ext>
          </c:extLst>
        </c:ser>
        <c:ser>
          <c:idx val="1"/>
          <c:order val="1"/>
          <c:tx>
            <c:strRef>
              <c:f>Sheet1!$A$3</c:f>
              <c:strCache>
                <c:ptCount val="1"/>
                <c:pt idx="0">
                  <c:v>Males</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YouTube</c:v>
                </c:pt>
                <c:pt idx="1">
                  <c:v>Instagram</c:v>
                </c:pt>
                <c:pt idx="2">
                  <c:v>TikTok</c:v>
                </c:pt>
                <c:pt idx="3">
                  <c:v>Snapchat</c:v>
                </c:pt>
                <c:pt idx="4">
                  <c:v>Facebook</c:v>
                </c:pt>
                <c:pt idx="5">
                  <c:v>Twitter</c:v>
                </c:pt>
              </c:strCache>
            </c:strRef>
          </c:cat>
          <c:val>
            <c:numRef>
              <c:f>Sheet1!$B$3:$G$3</c:f>
              <c:numCache>
                <c:formatCode>General</c:formatCode>
                <c:ptCount val="6"/>
                <c:pt idx="0">
                  <c:v>93</c:v>
                </c:pt>
                <c:pt idx="1">
                  <c:v>74</c:v>
                </c:pt>
                <c:pt idx="2">
                  <c:v>62</c:v>
                </c:pt>
                <c:pt idx="3">
                  <c:v>65</c:v>
                </c:pt>
                <c:pt idx="4">
                  <c:v>45</c:v>
                </c:pt>
                <c:pt idx="5">
                  <c:v>54</c:v>
                </c:pt>
              </c:numCache>
            </c:numRef>
          </c:val>
          <c:extLst>
            <c:ext xmlns:c16="http://schemas.microsoft.com/office/drawing/2014/chart" uri="{C3380CC4-5D6E-409C-BE32-E72D297353CC}">
              <c16:uniqueId val="{00000001-A458-4B3A-9481-2B79EF5FB32C}"/>
            </c:ext>
          </c:extLst>
        </c:ser>
        <c:ser>
          <c:idx val="2"/>
          <c:order val="2"/>
          <c:tx>
            <c:strRef>
              <c:f>Sheet1!$A$4</c:f>
              <c:strCache>
                <c:ptCount val="1"/>
                <c:pt idx="0">
                  <c:v>Females</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YouTube</c:v>
                </c:pt>
                <c:pt idx="1">
                  <c:v>Instagram</c:v>
                </c:pt>
                <c:pt idx="2">
                  <c:v>TikTok</c:v>
                </c:pt>
                <c:pt idx="3">
                  <c:v>Snapchat</c:v>
                </c:pt>
                <c:pt idx="4">
                  <c:v>Facebook</c:v>
                </c:pt>
                <c:pt idx="5">
                  <c:v>Twitter</c:v>
                </c:pt>
              </c:strCache>
            </c:strRef>
          </c:cat>
          <c:val>
            <c:numRef>
              <c:f>Sheet1!$B$4:$G$4</c:f>
              <c:numCache>
                <c:formatCode>General</c:formatCode>
                <c:ptCount val="6"/>
                <c:pt idx="0">
                  <c:v>84</c:v>
                </c:pt>
                <c:pt idx="1">
                  <c:v>80</c:v>
                </c:pt>
                <c:pt idx="2">
                  <c:v>75</c:v>
                </c:pt>
                <c:pt idx="3">
                  <c:v>70</c:v>
                </c:pt>
                <c:pt idx="4">
                  <c:v>54</c:v>
                </c:pt>
                <c:pt idx="5">
                  <c:v>40</c:v>
                </c:pt>
              </c:numCache>
            </c:numRef>
          </c:val>
          <c:extLst>
            <c:ext xmlns:c16="http://schemas.microsoft.com/office/drawing/2014/chart" uri="{C3380CC4-5D6E-409C-BE32-E72D297353CC}">
              <c16:uniqueId val="{00000002-A458-4B3A-9481-2B79EF5FB32C}"/>
            </c:ext>
          </c:extLst>
        </c:ser>
        <c:dLbls>
          <c:dLblPos val="outEnd"/>
          <c:showLegendKey val="0"/>
          <c:showVal val="1"/>
          <c:showCatName val="0"/>
          <c:showSerName val="0"/>
          <c:showPercent val="0"/>
          <c:showBubbleSize val="0"/>
        </c:dLbls>
        <c:gapWidth val="219"/>
        <c:overlap val="-27"/>
        <c:axId val="715879696"/>
        <c:axId val="715880056"/>
      </c:barChart>
      <c:catAx>
        <c:axId val="71587969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GB"/>
                  <a:t>Social Network</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15880056"/>
        <c:crosses val="autoZero"/>
        <c:auto val="1"/>
        <c:lblAlgn val="ctr"/>
        <c:lblOffset val="100"/>
        <c:noMultiLvlLbl val="0"/>
      </c:catAx>
      <c:valAx>
        <c:axId val="7158800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GB"/>
                  <a:t>usage share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158796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Engagement!$E$1</c:f>
              <c:strCache>
                <c:ptCount val="1"/>
                <c:pt idx="0">
                  <c:v>Followers</c:v>
                </c:pt>
              </c:strCache>
            </c:strRef>
          </c:tx>
          <c:spPr>
            <a:ln w="28575" cap="rnd">
              <a:solidFill>
                <a:schemeClr val="accent1"/>
              </a:solidFill>
              <a:round/>
            </a:ln>
            <a:effectLst/>
          </c:spPr>
          <c:marker>
            <c:symbol val="none"/>
          </c:marker>
          <c:cat>
            <c:numRef>
              <c:f>Engagement!$B$2:$B$24</c:f>
              <c:numCache>
                <c:formatCode>General</c:formatCode>
                <c:ptCount val="23"/>
                <c:pt idx="0">
                  <c:v>12</c:v>
                </c:pt>
                <c:pt idx="1">
                  <c:v>13</c:v>
                </c:pt>
                <c:pt idx="2">
                  <c:v>14</c:v>
                </c:pt>
                <c:pt idx="3">
                  <c:v>15</c:v>
                </c:pt>
                <c:pt idx="4">
                  <c:v>16</c:v>
                </c:pt>
                <c:pt idx="5">
                  <c:v>17</c:v>
                </c:pt>
                <c:pt idx="6">
                  <c:v>18</c:v>
                </c:pt>
                <c:pt idx="7">
                  <c:v>19</c:v>
                </c:pt>
                <c:pt idx="8">
                  <c:v>20</c:v>
                </c:pt>
                <c:pt idx="9">
                  <c:v>21</c:v>
                </c:pt>
                <c:pt idx="10">
                  <c:v>22</c:v>
                </c:pt>
                <c:pt idx="11">
                  <c:v>23</c:v>
                </c:pt>
                <c:pt idx="12">
                  <c:v>24</c:v>
                </c:pt>
                <c:pt idx="13">
                  <c:v>25</c:v>
                </c:pt>
                <c:pt idx="14">
                  <c:v>26</c:v>
                </c:pt>
                <c:pt idx="15">
                  <c:v>27</c:v>
                </c:pt>
                <c:pt idx="16">
                  <c:v>28</c:v>
                </c:pt>
                <c:pt idx="17">
                  <c:v>29</c:v>
                </c:pt>
                <c:pt idx="18">
                  <c:v>30</c:v>
                </c:pt>
                <c:pt idx="19">
                  <c:v>31</c:v>
                </c:pt>
                <c:pt idx="20">
                  <c:v>32</c:v>
                </c:pt>
                <c:pt idx="21">
                  <c:v>33</c:v>
                </c:pt>
                <c:pt idx="22">
                  <c:v>34</c:v>
                </c:pt>
              </c:numCache>
            </c:numRef>
          </c:cat>
          <c:val>
            <c:numRef>
              <c:f>Engagement!$E$2:$E$24</c:f>
              <c:numCache>
                <c:formatCode>General</c:formatCode>
                <c:ptCount val="23"/>
                <c:pt idx="0">
                  <c:v>88</c:v>
                </c:pt>
                <c:pt idx="1">
                  <c:v>64</c:v>
                </c:pt>
                <c:pt idx="2">
                  <c:v>76</c:v>
                </c:pt>
                <c:pt idx="3">
                  <c:v>83</c:v>
                </c:pt>
                <c:pt idx="4">
                  <c:v>90</c:v>
                </c:pt>
                <c:pt idx="5">
                  <c:v>83</c:v>
                </c:pt>
                <c:pt idx="6">
                  <c:v>78</c:v>
                </c:pt>
                <c:pt idx="7">
                  <c:v>68</c:v>
                </c:pt>
                <c:pt idx="8">
                  <c:v>77</c:v>
                </c:pt>
                <c:pt idx="9">
                  <c:v>63</c:v>
                </c:pt>
                <c:pt idx="10">
                  <c:v>73</c:v>
                </c:pt>
                <c:pt idx="11">
                  <c:v>90</c:v>
                </c:pt>
                <c:pt idx="12">
                  <c:v>106</c:v>
                </c:pt>
                <c:pt idx="13">
                  <c:v>8</c:v>
                </c:pt>
                <c:pt idx="14">
                  <c:v>98</c:v>
                </c:pt>
                <c:pt idx="15">
                  <c:v>20</c:v>
                </c:pt>
                <c:pt idx="16">
                  <c:v>128</c:v>
                </c:pt>
                <c:pt idx="17">
                  <c:v>76</c:v>
                </c:pt>
                <c:pt idx="18">
                  <c:v>92</c:v>
                </c:pt>
                <c:pt idx="19">
                  <c:v>85</c:v>
                </c:pt>
                <c:pt idx="20">
                  <c:v>13</c:v>
                </c:pt>
                <c:pt idx="21">
                  <c:v>113</c:v>
                </c:pt>
                <c:pt idx="22">
                  <c:v>114</c:v>
                </c:pt>
              </c:numCache>
            </c:numRef>
          </c:val>
          <c:smooth val="0"/>
          <c:extLst>
            <c:ext xmlns:c16="http://schemas.microsoft.com/office/drawing/2014/chart" uri="{C3380CC4-5D6E-409C-BE32-E72D297353CC}">
              <c16:uniqueId val="{00000000-F2D9-4820-9F97-91962546AF9E}"/>
            </c:ext>
          </c:extLst>
        </c:ser>
        <c:ser>
          <c:idx val="1"/>
          <c:order val="1"/>
          <c:tx>
            <c:strRef>
              <c:f>Engagement!$F$1</c:f>
              <c:strCache>
                <c:ptCount val="1"/>
                <c:pt idx="0">
                  <c:v>Non-Followers</c:v>
                </c:pt>
              </c:strCache>
            </c:strRef>
          </c:tx>
          <c:spPr>
            <a:ln w="28575" cap="rnd">
              <a:solidFill>
                <a:schemeClr val="accent2"/>
              </a:solidFill>
              <a:round/>
            </a:ln>
            <a:effectLst/>
          </c:spPr>
          <c:marker>
            <c:symbol val="none"/>
          </c:marker>
          <c:cat>
            <c:numRef>
              <c:f>Engagement!$B$2:$B$24</c:f>
              <c:numCache>
                <c:formatCode>General</c:formatCode>
                <c:ptCount val="23"/>
                <c:pt idx="0">
                  <c:v>12</c:v>
                </c:pt>
                <c:pt idx="1">
                  <c:v>13</c:v>
                </c:pt>
                <c:pt idx="2">
                  <c:v>14</c:v>
                </c:pt>
                <c:pt idx="3">
                  <c:v>15</c:v>
                </c:pt>
                <c:pt idx="4">
                  <c:v>16</c:v>
                </c:pt>
                <c:pt idx="5">
                  <c:v>17</c:v>
                </c:pt>
                <c:pt idx="6">
                  <c:v>18</c:v>
                </c:pt>
                <c:pt idx="7">
                  <c:v>19</c:v>
                </c:pt>
                <c:pt idx="8">
                  <c:v>20</c:v>
                </c:pt>
                <c:pt idx="9">
                  <c:v>21</c:v>
                </c:pt>
                <c:pt idx="10">
                  <c:v>22</c:v>
                </c:pt>
                <c:pt idx="11">
                  <c:v>23</c:v>
                </c:pt>
                <c:pt idx="12">
                  <c:v>24</c:v>
                </c:pt>
                <c:pt idx="13">
                  <c:v>25</c:v>
                </c:pt>
                <c:pt idx="14">
                  <c:v>26</c:v>
                </c:pt>
                <c:pt idx="15">
                  <c:v>27</c:v>
                </c:pt>
                <c:pt idx="16">
                  <c:v>28</c:v>
                </c:pt>
                <c:pt idx="17">
                  <c:v>29</c:v>
                </c:pt>
                <c:pt idx="18">
                  <c:v>30</c:v>
                </c:pt>
                <c:pt idx="19">
                  <c:v>31</c:v>
                </c:pt>
                <c:pt idx="20">
                  <c:v>32</c:v>
                </c:pt>
                <c:pt idx="21">
                  <c:v>33</c:v>
                </c:pt>
                <c:pt idx="22">
                  <c:v>34</c:v>
                </c:pt>
              </c:numCache>
            </c:numRef>
          </c:cat>
          <c:val>
            <c:numRef>
              <c:f>Engagement!$F$2:$F$24</c:f>
              <c:numCache>
                <c:formatCode>General</c:formatCode>
                <c:ptCount val="23"/>
                <c:pt idx="0">
                  <c:v>7</c:v>
                </c:pt>
                <c:pt idx="1">
                  <c:v>331</c:v>
                </c:pt>
                <c:pt idx="2">
                  <c:v>92</c:v>
                </c:pt>
                <c:pt idx="3">
                  <c:v>133</c:v>
                </c:pt>
                <c:pt idx="4">
                  <c:v>208</c:v>
                </c:pt>
                <c:pt idx="5">
                  <c:v>867</c:v>
                </c:pt>
                <c:pt idx="6">
                  <c:v>52</c:v>
                </c:pt>
                <c:pt idx="7">
                  <c:v>182</c:v>
                </c:pt>
                <c:pt idx="8">
                  <c:v>142</c:v>
                </c:pt>
                <c:pt idx="9">
                  <c:v>28</c:v>
                </c:pt>
                <c:pt idx="10">
                  <c:v>342</c:v>
                </c:pt>
                <c:pt idx="11">
                  <c:v>526</c:v>
                </c:pt>
                <c:pt idx="12">
                  <c:v>161</c:v>
                </c:pt>
                <c:pt idx="13">
                  <c:v>947</c:v>
                </c:pt>
                <c:pt idx="14">
                  <c:v>436</c:v>
                </c:pt>
                <c:pt idx="15">
                  <c:v>21</c:v>
                </c:pt>
                <c:pt idx="16">
                  <c:v>1478</c:v>
                </c:pt>
                <c:pt idx="17">
                  <c:v>10</c:v>
                </c:pt>
                <c:pt idx="18">
                  <c:v>84</c:v>
                </c:pt>
                <c:pt idx="19">
                  <c:v>11</c:v>
                </c:pt>
                <c:pt idx="20">
                  <c:v>530</c:v>
                </c:pt>
                <c:pt idx="21">
                  <c:v>92</c:v>
                </c:pt>
                <c:pt idx="22">
                  <c:v>14</c:v>
                </c:pt>
              </c:numCache>
            </c:numRef>
          </c:val>
          <c:smooth val="0"/>
          <c:extLst>
            <c:ext xmlns:c16="http://schemas.microsoft.com/office/drawing/2014/chart" uri="{C3380CC4-5D6E-409C-BE32-E72D297353CC}">
              <c16:uniqueId val="{00000001-F2D9-4820-9F97-91962546AF9E}"/>
            </c:ext>
          </c:extLst>
        </c:ser>
        <c:ser>
          <c:idx val="2"/>
          <c:order val="2"/>
          <c:tx>
            <c:strRef>
              <c:f>Engagement!$G$1</c:f>
              <c:strCache>
                <c:ptCount val="1"/>
                <c:pt idx="0">
                  <c:v>Impressions</c:v>
                </c:pt>
              </c:strCache>
            </c:strRef>
          </c:tx>
          <c:spPr>
            <a:ln w="28575" cap="rnd">
              <a:solidFill>
                <a:schemeClr val="accent3"/>
              </a:solidFill>
              <a:round/>
            </a:ln>
            <a:effectLst/>
          </c:spPr>
          <c:marker>
            <c:symbol val="none"/>
          </c:marker>
          <c:cat>
            <c:numRef>
              <c:f>Engagement!$B$2:$B$24</c:f>
              <c:numCache>
                <c:formatCode>General</c:formatCode>
                <c:ptCount val="23"/>
                <c:pt idx="0">
                  <c:v>12</c:v>
                </c:pt>
                <c:pt idx="1">
                  <c:v>13</c:v>
                </c:pt>
                <c:pt idx="2">
                  <c:v>14</c:v>
                </c:pt>
                <c:pt idx="3">
                  <c:v>15</c:v>
                </c:pt>
                <c:pt idx="4">
                  <c:v>16</c:v>
                </c:pt>
                <c:pt idx="5">
                  <c:v>17</c:v>
                </c:pt>
                <c:pt idx="6">
                  <c:v>18</c:v>
                </c:pt>
                <c:pt idx="7">
                  <c:v>19</c:v>
                </c:pt>
                <c:pt idx="8">
                  <c:v>20</c:v>
                </c:pt>
                <c:pt idx="9">
                  <c:v>21</c:v>
                </c:pt>
                <c:pt idx="10">
                  <c:v>22</c:v>
                </c:pt>
                <c:pt idx="11">
                  <c:v>23</c:v>
                </c:pt>
                <c:pt idx="12">
                  <c:v>24</c:v>
                </c:pt>
                <c:pt idx="13">
                  <c:v>25</c:v>
                </c:pt>
                <c:pt idx="14">
                  <c:v>26</c:v>
                </c:pt>
                <c:pt idx="15">
                  <c:v>27</c:v>
                </c:pt>
                <c:pt idx="16">
                  <c:v>28</c:v>
                </c:pt>
                <c:pt idx="17">
                  <c:v>29</c:v>
                </c:pt>
                <c:pt idx="18">
                  <c:v>30</c:v>
                </c:pt>
                <c:pt idx="19">
                  <c:v>31</c:v>
                </c:pt>
                <c:pt idx="20">
                  <c:v>32</c:v>
                </c:pt>
                <c:pt idx="21">
                  <c:v>33</c:v>
                </c:pt>
                <c:pt idx="22">
                  <c:v>34</c:v>
                </c:pt>
              </c:numCache>
            </c:numRef>
          </c:cat>
          <c:val>
            <c:numRef>
              <c:f>Engagement!$G$2:$G$24</c:f>
              <c:numCache>
                <c:formatCode>General</c:formatCode>
                <c:ptCount val="23"/>
                <c:pt idx="0">
                  <c:v>260</c:v>
                </c:pt>
                <c:pt idx="1">
                  <c:v>696</c:v>
                </c:pt>
                <c:pt idx="2">
                  <c:v>262</c:v>
                </c:pt>
                <c:pt idx="3">
                  <c:v>264</c:v>
                </c:pt>
                <c:pt idx="4">
                  <c:v>436</c:v>
                </c:pt>
                <c:pt idx="5" formatCode="#,##0">
                  <c:v>1282</c:v>
                </c:pt>
                <c:pt idx="6">
                  <c:v>177</c:v>
                </c:pt>
                <c:pt idx="7">
                  <c:v>384</c:v>
                </c:pt>
                <c:pt idx="8">
                  <c:v>245</c:v>
                </c:pt>
                <c:pt idx="9">
                  <c:v>227</c:v>
                </c:pt>
                <c:pt idx="10">
                  <c:v>634</c:v>
                </c:pt>
                <c:pt idx="11">
                  <c:v>974</c:v>
                </c:pt>
                <c:pt idx="12">
                  <c:v>565</c:v>
                </c:pt>
                <c:pt idx="13">
                  <c:v>1095</c:v>
                </c:pt>
                <c:pt idx="14">
                  <c:v>706</c:v>
                </c:pt>
                <c:pt idx="15">
                  <c:v>184</c:v>
                </c:pt>
                <c:pt idx="16">
                  <c:v>1950</c:v>
                </c:pt>
                <c:pt idx="17">
                  <c:v>203</c:v>
                </c:pt>
                <c:pt idx="18">
                  <c:v>271</c:v>
                </c:pt>
                <c:pt idx="19">
                  <c:v>160</c:v>
                </c:pt>
                <c:pt idx="20">
                  <c:v>1144</c:v>
                </c:pt>
                <c:pt idx="21">
                  <c:v>430</c:v>
                </c:pt>
                <c:pt idx="22">
                  <c:v>375</c:v>
                </c:pt>
              </c:numCache>
            </c:numRef>
          </c:val>
          <c:smooth val="0"/>
          <c:extLst>
            <c:ext xmlns:c16="http://schemas.microsoft.com/office/drawing/2014/chart" uri="{C3380CC4-5D6E-409C-BE32-E72D297353CC}">
              <c16:uniqueId val="{00000002-F2D9-4820-9F97-91962546AF9E}"/>
            </c:ext>
          </c:extLst>
        </c:ser>
        <c:dLbls>
          <c:showLegendKey val="0"/>
          <c:showVal val="0"/>
          <c:showCatName val="0"/>
          <c:showSerName val="0"/>
          <c:showPercent val="0"/>
          <c:showBubbleSize val="0"/>
        </c:dLbls>
        <c:smooth val="0"/>
        <c:axId val="361434704"/>
        <c:axId val="361435064"/>
      </c:lineChart>
      <c:catAx>
        <c:axId val="36143470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GB"/>
                  <a:t>week of the year</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361435064"/>
        <c:crosses val="autoZero"/>
        <c:auto val="1"/>
        <c:lblAlgn val="ctr"/>
        <c:lblOffset val="100"/>
        <c:noMultiLvlLbl val="0"/>
      </c:catAx>
      <c:valAx>
        <c:axId val="3614350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GB"/>
                  <a:t>number of people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3614347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'interactions graph'!$M$1</c:f>
              <c:strCache>
                <c:ptCount val="1"/>
                <c:pt idx="0">
                  <c:v>Engagement</c:v>
                </c:pt>
              </c:strCache>
            </c:strRef>
          </c:tx>
          <c:spPr>
            <a:ln w="28575" cap="rnd">
              <a:solidFill>
                <a:schemeClr val="accent1"/>
              </a:solidFill>
              <a:round/>
            </a:ln>
            <a:effectLst/>
          </c:spPr>
          <c:marker>
            <c:symbol val="none"/>
          </c:marker>
          <c:cat>
            <c:numRef>
              <c:f>'interactions graph'!$A$2:$A$42</c:f>
              <c:numCache>
                <c:formatCode>General</c:formatCode>
                <c:ptCount val="41"/>
                <c:pt idx="0">
                  <c:v>2</c:v>
                </c:pt>
                <c:pt idx="1">
                  <c:v>3</c:v>
                </c:pt>
                <c:pt idx="2">
                  <c:v>4</c:v>
                </c:pt>
                <c:pt idx="3">
                  <c:v>5</c:v>
                </c:pt>
                <c:pt idx="4">
                  <c:v>6</c:v>
                </c:pt>
                <c:pt idx="5">
                  <c:v>7</c:v>
                </c:pt>
                <c:pt idx="6">
                  <c:v>8</c:v>
                </c:pt>
                <c:pt idx="7">
                  <c:v>9</c:v>
                </c:pt>
                <c:pt idx="8">
                  <c:v>10</c:v>
                </c:pt>
                <c:pt idx="9">
                  <c:v>11</c:v>
                </c:pt>
                <c:pt idx="10">
                  <c:v>12</c:v>
                </c:pt>
                <c:pt idx="11">
                  <c:v>13</c:v>
                </c:pt>
                <c:pt idx="12">
                  <c:v>14</c:v>
                </c:pt>
                <c:pt idx="13">
                  <c:v>15</c:v>
                </c:pt>
                <c:pt idx="14">
                  <c:v>16</c:v>
                </c:pt>
                <c:pt idx="15">
                  <c:v>17</c:v>
                </c:pt>
                <c:pt idx="16">
                  <c:v>18</c:v>
                </c:pt>
                <c:pt idx="17">
                  <c:v>19</c:v>
                </c:pt>
                <c:pt idx="18">
                  <c:v>20</c:v>
                </c:pt>
                <c:pt idx="19">
                  <c:v>21</c:v>
                </c:pt>
                <c:pt idx="20">
                  <c:v>22</c:v>
                </c:pt>
                <c:pt idx="21">
                  <c:v>23</c:v>
                </c:pt>
                <c:pt idx="22">
                  <c:v>24</c:v>
                </c:pt>
                <c:pt idx="23">
                  <c:v>25</c:v>
                </c:pt>
                <c:pt idx="24">
                  <c:v>26</c:v>
                </c:pt>
                <c:pt idx="25">
                  <c:v>27</c:v>
                </c:pt>
                <c:pt idx="26">
                  <c:v>28</c:v>
                </c:pt>
                <c:pt idx="27">
                  <c:v>29</c:v>
                </c:pt>
                <c:pt idx="28">
                  <c:v>30</c:v>
                </c:pt>
                <c:pt idx="29">
                  <c:v>31</c:v>
                </c:pt>
                <c:pt idx="30">
                  <c:v>32</c:v>
                </c:pt>
                <c:pt idx="31">
                  <c:v>33</c:v>
                </c:pt>
                <c:pt idx="32">
                  <c:v>34</c:v>
                </c:pt>
                <c:pt idx="33">
                  <c:v>35</c:v>
                </c:pt>
                <c:pt idx="34">
                  <c:v>36</c:v>
                </c:pt>
                <c:pt idx="35">
                  <c:v>37</c:v>
                </c:pt>
                <c:pt idx="36">
                  <c:v>38</c:v>
                </c:pt>
                <c:pt idx="37">
                  <c:v>39</c:v>
                </c:pt>
                <c:pt idx="38">
                  <c:v>40</c:v>
                </c:pt>
                <c:pt idx="39">
                  <c:v>41</c:v>
                </c:pt>
                <c:pt idx="40">
                  <c:v>42</c:v>
                </c:pt>
              </c:numCache>
            </c:numRef>
          </c:cat>
          <c:val>
            <c:numRef>
              <c:f>'interactions graph'!$M$2:$M$42</c:f>
              <c:numCache>
                <c:formatCode>General</c:formatCode>
                <c:ptCount val="41"/>
                <c:pt idx="0">
                  <c:v>493</c:v>
                </c:pt>
                <c:pt idx="1">
                  <c:v>1068</c:v>
                </c:pt>
                <c:pt idx="2">
                  <c:v>105</c:v>
                </c:pt>
                <c:pt idx="3">
                  <c:v>9</c:v>
                </c:pt>
                <c:pt idx="4">
                  <c:v>1676</c:v>
                </c:pt>
                <c:pt idx="5">
                  <c:v>136</c:v>
                </c:pt>
                <c:pt idx="6">
                  <c:v>6</c:v>
                </c:pt>
                <c:pt idx="7">
                  <c:v>144</c:v>
                </c:pt>
                <c:pt idx="8">
                  <c:v>104</c:v>
                </c:pt>
                <c:pt idx="9">
                  <c:v>857</c:v>
                </c:pt>
                <c:pt idx="10">
                  <c:v>2196</c:v>
                </c:pt>
                <c:pt idx="11">
                  <c:v>184</c:v>
                </c:pt>
                <c:pt idx="12">
                  <c:v>3585</c:v>
                </c:pt>
                <c:pt idx="13">
                  <c:v>1055</c:v>
                </c:pt>
                <c:pt idx="14">
                  <c:v>5811</c:v>
                </c:pt>
                <c:pt idx="15">
                  <c:v>125</c:v>
                </c:pt>
                <c:pt idx="16">
                  <c:v>128</c:v>
                </c:pt>
                <c:pt idx="17">
                  <c:v>2288</c:v>
                </c:pt>
                <c:pt idx="18">
                  <c:v>95</c:v>
                </c:pt>
                <c:pt idx="19">
                  <c:v>380</c:v>
                </c:pt>
                <c:pt idx="20">
                  <c:v>100</c:v>
                </c:pt>
                <c:pt idx="21">
                  <c:v>890</c:v>
                </c:pt>
                <c:pt idx="22">
                  <c:v>206</c:v>
                </c:pt>
                <c:pt idx="23">
                  <c:v>474</c:v>
                </c:pt>
                <c:pt idx="24">
                  <c:v>116</c:v>
                </c:pt>
                <c:pt idx="25">
                  <c:v>290</c:v>
                </c:pt>
                <c:pt idx="26">
                  <c:v>1060</c:v>
                </c:pt>
                <c:pt idx="27">
                  <c:v>478</c:v>
                </c:pt>
                <c:pt idx="28">
                  <c:v>164</c:v>
                </c:pt>
                <c:pt idx="29">
                  <c:v>257</c:v>
                </c:pt>
                <c:pt idx="30">
                  <c:v>409</c:v>
                </c:pt>
                <c:pt idx="31">
                  <c:v>890</c:v>
                </c:pt>
                <c:pt idx="32">
                  <c:v>101</c:v>
                </c:pt>
                <c:pt idx="33">
                  <c:v>137</c:v>
                </c:pt>
                <c:pt idx="34">
                  <c:v>2557</c:v>
                </c:pt>
                <c:pt idx="35">
                  <c:v>1306</c:v>
                </c:pt>
                <c:pt idx="36">
                  <c:v>3260</c:v>
                </c:pt>
                <c:pt idx="37">
                  <c:v>1102</c:v>
                </c:pt>
                <c:pt idx="38">
                  <c:v>1163</c:v>
                </c:pt>
                <c:pt idx="39">
                  <c:v>267</c:v>
                </c:pt>
                <c:pt idx="40">
                  <c:v>241</c:v>
                </c:pt>
              </c:numCache>
            </c:numRef>
          </c:val>
          <c:smooth val="0"/>
          <c:extLst>
            <c:ext xmlns:c16="http://schemas.microsoft.com/office/drawing/2014/chart" uri="{C3380CC4-5D6E-409C-BE32-E72D297353CC}">
              <c16:uniqueId val="{00000000-1C67-4385-A8A2-BCDB37D68D23}"/>
            </c:ext>
          </c:extLst>
        </c:ser>
        <c:dLbls>
          <c:showLegendKey val="0"/>
          <c:showVal val="0"/>
          <c:showCatName val="0"/>
          <c:showSerName val="0"/>
          <c:showPercent val="0"/>
          <c:showBubbleSize val="0"/>
        </c:dLbls>
        <c:smooth val="0"/>
        <c:axId val="588743104"/>
        <c:axId val="588745984"/>
      </c:lineChart>
      <c:catAx>
        <c:axId val="58874310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GB"/>
                  <a:t>Sequence of content posted</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88745984"/>
        <c:crosses val="autoZero"/>
        <c:auto val="1"/>
        <c:lblAlgn val="ctr"/>
        <c:lblOffset val="100"/>
        <c:noMultiLvlLbl val="0"/>
      </c:catAx>
      <c:valAx>
        <c:axId val="58874598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GB"/>
                  <a:t>Number of people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88743104"/>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9/4/2023</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894914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9/4/2023</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522932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9/4/2023</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860697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9/4/2023</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348117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9/4/2023</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024954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9/4/2023</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87232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9/4/2023</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683242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9/4/2023</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029931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9/4/2023</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197498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9/4/2023</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2755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9/4/2023</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7490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9/4/2023</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1206837413"/>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48132E-2242-F00F-BF6D-72E8C959BAAC}"/>
              </a:ext>
            </a:extLst>
          </p:cNvPr>
          <p:cNvSpPr>
            <a:spLocks noGrp="1"/>
          </p:cNvSpPr>
          <p:nvPr>
            <p:ph type="ctrTitle"/>
          </p:nvPr>
        </p:nvSpPr>
        <p:spPr>
          <a:xfrm>
            <a:off x="4043493" y="665653"/>
            <a:ext cx="8086987" cy="3566160"/>
          </a:xfrm>
        </p:spPr>
        <p:txBody>
          <a:bodyPr anchor="b">
            <a:normAutofit/>
          </a:bodyPr>
          <a:lstStyle/>
          <a:p>
            <a:pPr algn="ctr">
              <a:lnSpc>
                <a:spcPct val="90000"/>
              </a:lnSpc>
            </a:pPr>
            <a:r>
              <a:rPr lang="en-GB" sz="3800" dirty="0">
                <a:latin typeface="Amasis MT Pro Medium" panose="02040604050005020304" pitchFamily="18" charset="0"/>
              </a:rPr>
              <a:t>The use of social networks to improve engagement and implement a research-led curriculum</a:t>
            </a:r>
          </a:p>
        </p:txBody>
      </p:sp>
      <p:sp>
        <p:nvSpPr>
          <p:cNvPr id="6" name="Rectangle 6">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21B2B8"/>
          </a:solidFill>
          <a:ln w="38100" cap="rnd">
            <a:solidFill>
              <a:srgbClr val="21B2B8"/>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3">
            <a:extLst>
              <a:ext uri="{FF2B5EF4-FFF2-40B4-BE49-F238E27FC236}">
                <a16:creationId xmlns:a16="http://schemas.microsoft.com/office/drawing/2014/main" id="{531B3F1C-0D63-708C-E390-D4DE37590873}"/>
              </a:ext>
            </a:extLst>
          </p:cNvPr>
          <p:cNvPicPr>
            <a:picLocks noChangeAspect="1"/>
          </p:cNvPicPr>
          <p:nvPr/>
        </p:nvPicPr>
        <p:blipFill rotWithShape="1">
          <a:blip r:embed="rId2"/>
          <a:srcRect l="20760" r="31192" b="-1"/>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graphicFrame>
        <p:nvGraphicFramePr>
          <p:cNvPr id="8" name="Table 9">
            <a:extLst>
              <a:ext uri="{FF2B5EF4-FFF2-40B4-BE49-F238E27FC236}">
                <a16:creationId xmlns:a16="http://schemas.microsoft.com/office/drawing/2014/main" id="{DD824F9B-FC79-A9A1-84BE-0C78ADACAE43}"/>
              </a:ext>
            </a:extLst>
          </p:cNvPr>
          <p:cNvGraphicFramePr>
            <a:graphicFrameLocks noGrp="1"/>
          </p:cNvGraphicFramePr>
          <p:nvPr>
            <p:extLst>
              <p:ext uri="{D42A27DB-BD31-4B8C-83A1-F6EECF244321}">
                <p14:modId xmlns:p14="http://schemas.microsoft.com/office/powerpoint/2010/main" val="1526556812"/>
              </p:ext>
            </p:extLst>
          </p:nvPr>
        </p:nvGraphicFramePr>
        <p:xfrm>
          <a:off x="6092347" y="4732949"/>
          <a:ext cx="4661939" cy="914400"/>
        </p:xfrm>
        <a:graphic>
          <a:graphicData uri="http://schemas.openxmlformats.org/drawingml/2006/table">
            <a:tbl>
              <a:tblPr firstRow="1" bandRow="1">
                <a:tableStyleId>{5C22544A-7EE6-4342-B048-85BDC9FD1C3A}</a:tableStyleId>
              </a:tblPr>
              <a:tblGrid>
                <a:gridCol w="1636712">
                  <a:extLst>
                    <a:ext uri="{9D8B030D-6E8A-4147-A177-3AD203B41FA5}">
                      <a16:colId xmlns:a16="http://schemas.microsoft.com/office/drawing/2014/main" val="2964545156"/>
                    </a:ext>
                  </a:extLst>
                </a:gridCol>
                <a:gridCol w="3025227">
                  <a:extLst>
                    <a:ext uri="{9D8B030D-6E8A-4147-A177-3AD203B41FA5}">
                      <a16:colId xmlns:a16="http://schemas.microsoft.com/office/drawing/2014/main" val="2365253897"/>
                    </a:ext>
                  </a:extLst>
                </a:gridCol>
              </a:tblGrid>
              <a:tr h="370840">
                <a:tc>
                  <a:txBody>
                    <a:bodyPr/>
                    <a:lstStyle/>
                    <a:p>
                      <a:pPr algn="ctr"/>
                      <a:r>
                        <a:rPr lang="en-GB" dirty="0" err="1">
                          <a:solidFill>
                            <a:schemeClr val="tx1"/>
                          </a:solidFill>
                        </a:rPr>
                        <a:t>Dr.</a:t>
                      </a:r>
                      <a:r>
                        <a:rPr lang="en-GB" dirty="0">
                          <a:solidFill>
                            <a:schemeClr val="tx1"/>
                          </a:solidFill>
                        </a:rPr>
                        <a:t> Sofia Izquierdo Sanchez</a:t>
                      </a:r>
                    </a:p>
                    <a:p>
                      <a:pPr algn="ctr"/>
                      <a:r>
                        <a:rPr lang="en-GB" dirty="0">
                          <a:solidFill>
                            <a:schemeClr val="tx1"/>
                          </a:solidFill>
                        </a:rPr>
                        <a:t>Department of Economics</a:t>
                      </a:r>
                    </a:p>
                    <a:p>
                      <a:pPr algn="ctr"/>
                      <a:r>
                        <a:rPr lang="en-GB" dirty="0">
                          <a:solidFill>
                            <a:schemeClr val="tx1"/>
                          </a:solidFill>
                        </a:rPr>
                        <a:t>University of Manchester</a:t>
                      </a:r>
                    </a:p>
                  </a:txBody>
                  <a:tcPr>
                    <a:noFill/>
                  </a:tcPr>
                </a:tc>
                <a:tc>
                  <a:txBody>
                    <a:bodyPr/>
                    <a:lstStyle/>
                    <a:p>
                      <a:pPr algn="ctr"/>
                      <a:r>
                        <a:rPr lang="en-GB" dirty="0" err="1">
                          <a:solidFill>
                            <a:schemeClr val="tx1"/>
                          </a:solidFill>
                        </a:rPr>
                        <a:t>Dr.</a:t>
                      </a:r>
                      <a:r>
                        <a:rPr lang="en-GB" dirty="0">
                          <a:solidFill>
                            <a:schemeClr val="tx1"/>
                          </a:solidFill>
                        </a:rPr>
                        <a:t> William J. Tayler</a:t>
                      </a:r>
                    </a:p>
                    <a:p>
                      <a:pPr algn="ctr"/>
                      <a:r>
                        <a:rPr lang="en-GB" dirty="0">
                          <a:solidFill>
                            <a:schemeClr val="tx1"/>
                          </a:solidFill>
                        </a:rPr>
                        <a:t>Department of Economics</a:t>
                      </a:r>
                    </a:p>
                    <a:p>
                      <a:pPr algn="ctr"/>
                      <a:r>
                        <a:rPr lang="en-GB" dirty="0">
                          <a:solidFill>
                            <a:schemeClr val="tx1"/>
                          </a:solidFill>
                        </a:rPr>
                        <a:t>Lancaster University</a:t>
                      </a:r>
                    </a:p>
                  </a:txBody>
                  <a:tcPr>
                    <a:noFill/>
                  </a:tcPr>
                </a:tc>
                <a:extLst>
                  <a:ext uri="{0D108BD9-81ED-4DB2-BD59-A6C34878D82A}">
                    <a16:rowId xmlns:a16="http://schemas.microsoft.com/office/drawing/2014/main" val="1104838491"/>
                  </a:ext>
                </a:extLst>
              </a:tr>
            </a:tbl>
          </a:graphicData>
        </a:graphic>
      </p:graphicFrame>
      <p:sp>
        <p:nvSpPr>
          <p:cNvPr id="10" name="TextBox 9">
            <a:extLst>
              <a:ext uri="{FF2B5EF4-FFF2-40B4-BE49-F238E27FC236}">
                <a16:creationId xmlns:a16="http://schemas.microsoft.com/office/drawing/2014/main" id="{8A4AB194-9399-E903-F78F-A1196F1D31AB}"/>
              </a:ext>
            </a:extLst>
          </p:cNvPr>
          <p:cNvSpPr txBox="1"/>
          <p:nvPr/>
        </p:nvSpPr>
        <p:spPr>
          <a:xfrm>
            <a:off x="5553512" y="5821960"/>
            <a:ext cx="5066950" cy="369332"/>
          </a:xfrm>
          <a:prstGeom prst="rect">
            <a:avLst/>
          </a:prstGeom>
          <a:noFill/>
        </p:spPr>
        <p:txBody>
          <a:bodyPr wrap="square" rtlCol="0">
            <a:spAutoFit/>
          </a:bodyPr>
          <a:lstStyle/>
          <a:p>
            <a:pPr algn="ctr"/>
            <a:r>
              <a:rPr lang="en-GB" dirty="0"/>
              <a:t>DEE 4-5 September 2023, Heriot-Watt University</a:t>
            </a:r>
          </a:p>
        </p:txBody>
      </p:sp>
    </p:spTree>
    <p:extLst>
      <p:ext uri="{BB962C8B-B14F-4D97-AF65-F5344CB8AC3E}">
        <p14:creationId xmlns:p14="http://schemas.microsoft.com/office/powerpoint/2010/main" val="1544540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61AC8-F37D-983D-3221-7CE22674DD0D}"/>
              </a:ext>
            </a:extLst>
          </p:cNvPr>
          <p:cNvSpPr>
            <a:spLocks noGrp="1"/>
          </p:cNvSpPr>
          <p:nvPr>
            <p:ph type="title"/>
          </p:nvPr>
        </p:nvSpPr>
        <p:spPr/>
        <p:txBody>
          <a:bodyPr>
            <a:normAutofit fontScale="90000"/>
          </a:bodyPr>
          <a:lstStyle/>
          <a:p>
            <a:r>
              <a:rPr lang="en-GB" dirty="0">
                <a:latin typeface="Amasis MT Pro Medium" panose="02040604050005020304" pitchFamily="18" charset="0"/>
              </a:rPr>
              <a:t>Case Study 2: Content linked to academic papers or articles</a:t>
            </a:r>
          </a:p>
        </p:txBody>
      </p:sp>
      <p:sp>
        <p:nvSpPr>
          <p:cNvPr id="3" name="Content Placeholder 2">
            <a:extLst>
              <a:ext uri="{FF2B5EF4-FFF2-40B4-BE49-F238E27FC236}">
                <a16:creationId xmlns:a16="http://schemas.microsoft.com/office/drawing/2014/main" id="{35CC351D-3E3B-9192-C064-5B4C571B4BC7}"/>
              </a:ext>
            </a:extLst>
          </p:cNvPr>
          <p:cNvSpPr>
            <a:spLocks noGrp="1"/>
          </p:cNvSpPr>
          <p:nvPr>
            <p:ph idx="1"/>
          </p:nvPr>
        </p:nvSpPr>
        <p:spPr/>
        <p:txBody>
          <a:bodyPr>
            <a:normAutofit/>
          </a:bodyPr>
          <a:lstStyle/>
          <a:p>
            <a:pPr algn="just">
              <a:lnSpc>
                <a:spcPct val="150000"/>
              </a:lnSpc>
              <a:spcBef>
                <a:spcPts val="1200"/>
              </a:spcBef>
              <a:spcAft>
                <a:spcPts val="1500"/>
              </a:spcAft>
            </a:pPr>
            <a:endParaRPr lang="en-GB" sz="1800" dirty="0">
              <a:effectLst/>
              <a:latin typeface="Times New Roman" panose="02020603050405020304" pitchFamily="18" charset="0"/>
              <a:ea typeface="Times New Roman" panose="02020603050405020304" pitchFamily="18" charset="0"/>
            </a:endParaRPr>
          </a:p>
          <a:p>
            <a:pPr marL="0" indent="0">
              <a:buNone/>
            </a:pPr>
            <a:endParaRPr lang="en-GB" sz="18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B949D4F8-5A85-EEEB-C6C8-2FFC99604439}"/>
              </a:ext>
            </a:extLst>
          </p:cNvPr>
          <p:cNvSpPr txBox="1"/>
          <p:nvPr/>
        </p:nvSpPr>
        <p:spPr>
          <a:xfrm>
            <a:off x="236290" y="5269745"/>
            <a:ext cx="11870421" cy="1588255"/>
          </a:xfrm>
          <a:prstGeom prst="rect">
            <a:avLst/>
          </a:prstGeom>
          <a:noFill/>
        </p:spPr>
        <p:txBody>
          <a:bodyPr wrap="square" rtlCol="0">
            <a:spAutoFit/>
          </a:bodyPr>
          <a:lstStyle/>
          <a:p>
            <a:pPr>
              <a:lnSpc>
                <a:spcPct val="107000"/>
              </a:lnSpc>
              <a:spcAft>
                <a:spcPts val="800"/>
              </a:spcAft>
            </a:pPr>
            <a:r>
              <a:rPr lang="en-GB" sz="1200" i="1" kern="100" dirty="0">
                <a:effectLst/>
                <a:latin typeface="Arial" panose="020B0604020202020204" pitchFamily="34" charset="0"/>
                <a:ea typeface="Calibri" panose="020F0502020204030204" pitchFamily="34" charset="0"/>
                <a:cs typeface="Arial" panose="020B0604020202020204" pitchFamily="34" charset="0"/>
              </a:rPr>
              <a:t>“A young renter living pay check to pay check, a father with a new mortgage, and an outright homeowner with investments enter into a bar…do you want to know how the increase in interest rates are affecting them?</a:t>
            </a:r>
            <a:endParaRPr lang="en-GB" sz="12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200" i="1" kern="100" dirty="0">
                <a:effectLst/>
                <a:latin typeface="Arial" panose="020B0604020202020204" pitchFamily="34" charset="0"/>
                <a:ea typeface="Calibri" panose="020F0502020204030204" pitchFamily="34" charset="0"/>
                <a:cs typeface="Arial" panose="020B0604020202020204" pitchFamily="34" charset="0"/>
              </a:rPr>
              <a:t>A reel based on “How the Bank of England’s interest rate hikes are filtering through your finances” by William Tayler (Lecturer at Lancaster University) at The Conversation </a:t>
            </a:r>
            <a:endParaRPr lang="en-GB" sz="12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200" i="1" kern="100" dirty="0">
                <a:effectLst/>
                <a:latin typeface="Arial" panose="020B0604020202020204" pitchFamily="34" charset="0"/>
                <a:ea typeface="Calibri" panose="020F0502020204030204" pitchFamily="34" charset="0"/>
                <a:cs typeface="Arial" panose="020B0604020202020204" pitchFamily="34" charset="0"/>
              </a:rPr>
              <a:t>On the 22nd of September, the Bank of England will decide whether to increase again the interest rates…but that’s a conversation (or a reel) for another day”</a:t>
            </a:r>
            <a:endParaRPr lang="en-GB" sz="1200" kern="100" dirty="0">
              <a:effectLst/>
              <a:latin typeface="Arial" panose="020B0604020202020204" pitchFamily="34" charset="0"/>
              <a:ea typeface="Calibri" panose="020F0502020204030204" pitchFamily="34" charset="0"/>
              <a:cs typeface="Arial" panose="020B0604020202020204" pitchFamily="34" charset="0"/>
            </a:endParaRPr>
          </a:p>
          <a:p>
            <a:pPr marL="457200">
              <a:lnSpc>
                <a:spcPct val="150000"/>
              </a:lnSpc>
              <a:spcBef>
                <a:spcPts val="1200"/>
              </a:spcBef>
              <a:spcAft>
                <a:spcPts val="1200"/>
              </a:spcAft>
            </a:pPr>
            <a:endParaRPr lang="en-GB" sz="1200" dirty="0">
              <a:effectLst/>
              <a:latin typeface="Times New Roman" panose="02020603050405020304" pitchFamily="18" charset="0"/>
              <a:ea typeface="Times New Roman" panose="02020603050405020304" pitchFamily="18" charset="0"/>
            </a:endParaRPr>
          </a:p>
        </p:txBody>
      </p:sp>
      <p:pic>
        <p:nvPicPr>
          <p:cNvPr id="7" name="Picture 6" descr="A collage of two people&#10;&#10;Description automatically generated">
            <a:extLst>
              <a:ext uri="{FF2B5EF4-FFF2-40B4-BE49-F238E27FC236}">
                <a16:creationId xmlns:a16="http://schemas.microsoft.com/office/drawing/2014/main" id="{AE7EDFBD-E77D-3A2C-9A38-9B4DF66C2C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0245" y="2140585"/>
            <a:ext cx="5731510" cy="2576830"/>
          </a:xfrm>
          <a:prstGeom prst="rect">
            <a:avLst/>
          </a:prstGeom>
        </p:spPr>
      </p:pic>
    </p:spTree>
    <p:extLst>
      <p:ext uri="{BB962C8B-B14F-4D97-AF65-F5344CB8AC3E}">
        <p14:creationId xmlns:p14="http://schemas.microsoft.com/office/powerpoint/2010/main" val="4158218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61AC8-F37D-983D-3221-7CE22674DD0D}"/>
              </a:ext>
            </a:extLst>
          </p:cNvPr>
          <p:cNvSpPr>
            <a:spLocks noGrp="1"/>
          </p:cNvSpPr>
          <p:nvPr>
            <p:ph type="title"/>
          </p:nvPr>
        </p:nvSpPr>
        <p:spPr/>
        <p:txBody>
          <a:bodyPr>
            <a:normAutofit/>
          </a:bodyPr>
          <a:lstStyle/>
          <a:p>
            <a:r>
              <a:rPr lang="en-GB" dirty="0">
                <a:latin typeface="Amasis MT Pro Medium" panose="02040604050005020304" pitchFamily="18" charset="0"/>
              </a:rPr>
              <a:t>Impact on students and performance</a:t>
            </a:r>
          </a:p>
        </p:txBody>
      </p:sp>
      <p:sp>
        <p:nvSpPr>
          <p:cNvPr id="3" name="Content Placeholder 2">
            <a:extLst>
              <a:ext uri="{FF2B5EF4-FFF2-40B4-BE49-F238E27FC236}">
                <a16:creationId xmlns:a16="http://schemas.microsoft.com/office/drawing/2014/main" id="{35CC351D-3E3B-9192-C064-5B4C571B4BC7}"/>
              </a:ext>
            </a:extLst>
          </p:cNvPr>
          <p:cNvSpPr>
            <a:spLocks noGrp="1"/>
          </p:cNvSpPr>
          <p:nvPr>
            <p:ph idx="1"/>
          </p:nvPr>
        </p:nvSpPr>
        <p:spPr/>
        <p:txBody>
          <a:bodyPr>
            <a:normAutofit/>
          </a:bodyPr>
          <a:lstStyle/>
          <a:p>
            <a:pPr algn="just">
              <a:lnSpc>
                <a:spcPct val="150000"/>
              </a:lnSpc>
              <a:spcBef>
                <a:spcPts val="600"/>
              </a:spcBef>
              <a:spcAft>
                <a:spcPts val="600"/>
              </a:spcAft>
            </a:pPr>
            <a:r>
              <a:rPr lang="en-GB" sz="1800" dirty="0">
                <a:effectLst/>
                <a:latin typeface="Arial" panose="020B0604020202020204" pitchFamily="34" charset="0"/>
                <a:ea typeface="Times New Roman" panose="02020603050405020304" pitchFamily="18" charset="0"/>
              </a:rPr>
              <a:t>We collected data on followers and their interactions per post</a:t>
            </a:r>
            <a:r>
              <a:rPr lang="en-GB" sz="1800" dirty="0">
                <a:latin typeface="Arial" panose="020B0604020202020204" pitchFamily="34" charset="0"/>
                <a:ea typeface="Times New Roman" panose="02020603050405020304" pitchFamily="18" charset="0"/>
              </a:rPr>
              <a:t> and studied</a:t>
            </a:r>
            <a:r>
              <a:rPr lang="en-GB" sz="1800" dirty="0">
                <a:effectLst/>
                <a:latin typeface="Arial" panose="020B0604020202020204" pitchFamily="34" charset="0"/>
                <a:ea typeface="Times New Roman" panose="02020603050405020304" pitchFamily="18" charset="0"/>
              </a:rPr>
              <a:t> whether engagement with the Instagram account influenced the student’s final mark. </a:t>
            </a:r>
            <a:endParaRPr lang="en-GB" sz="1800" dirty="0">
              <a:latin typeface="Arial" panose="020B0604020202020204" pitchFamily="34" charset="0"/>
              <a:ea typeface="Times New Roman" panose="02020603050405020304" pitchFamily="18" charset="0"/>
            </a:endParaRPr>
          </a:p>
          <a:p>
            <a:pPr algn="just">
              <a:lnSpc>
                <a:spcPct val="150000"/>
              </a:lnSpc>
              <a:spcBef>
                <a:spcPts val="600"/>
              </a:spcBef>
              <a:spcAft>
                <a:spcPts val="600"/>
              </a:spcAft>
            </a:pPr>
            <a:r>
              <a:rPr lang="en-GB" sz="1800" dirty="0">
                <a:effectLst/>
                <a:latin typeface="Arial" panose="020B0604020202020204" pitchFamily="34" charset="0"/>
                <a:ea typeface="Times New Roman" panose="02020603050405020304" pitchFamily="18" charset="0"/>
              </a:rPr>
              <a:t>On average 12% of the students were following the account, however, the students could interact independently of being a follower. We find that being a follower doesn’t translate into actively engaging with the content. 34% of the students engaged with the account on a regular basis. </a:t>
            </a:r>
            <a:endParaRPr lang="en-GB" sz="1800" dirty="0">
              <a:latin typeface="Times New Roman" panose="02020603050405020304" pitchFamily="18" charset="0"/>
              <a:ea typeface="Times New Roman" panose="02020603050405020304" pitchFamily="18" charset="0"/>
            </a:endParaRPr>
          </a:p>
          <a:p>
            <a:pPr algn="just">
              <a:lnSpc>
                <a:spcPct val="150000"/>
              </a:lnSpc>
              <a:spcBef>
                <a:spcPts val="600"/>
              </a:spcBef>
              <a:spcAft>
                <a:spcPts val="600"/>
              </a:spcAft>
            </a:pPr>
            <a:r>
              <a:rPr lang="en-GB" sz="1800" dirty="0">
                <a:effectLst/>
                <a:latin typeface="Arial" panose="020B0604020202020204" pitchFamily="34" charset="0"/>
                <a:ea typeface="Calibri" panose="020F0502020204030204" pitchFamily="34" charset="0"/>
              </a:rPr>
              <a:t>We use an OLS regression to analyse the effect that either being a follower or interacting with the account have on the student’s final mark. We then study whether being a follower or actively engaged with the account has an effect on the probability of failing or getting a mark above 60.</a:t>
            </a: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5097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3" name="Rectangle 12">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461AC8-F37D-983D-3221-7CE22674DD0D}"/>
              </a:ext>
            </a:extLst>
          </p:cNvPr>
          <p:cNvSpPr>
            <a:spLocks noGrp="1"/>
          </p:cNvSpPr>
          <p:nvPr>
            <p:ph type="title"/>
          </p:nvPr>
        </p:nvSpPr>
        <p:spPr>
          <a:xfrm>
            <a:off x="465098" y="661975"/>
            <a:ext cx="3477192" cy="3573516"/>
          </a:xfrm>
        </p:spPr>
        <p:txBody>
          <a:bodyPr vert="horz" lIns="91440" tIns="45720" rIns="91440" bIns="45720" rtlCol="0" anchor="b">
            <a:normAutofit/>
          </a:bodyPr>
          <a:lstStyle/>
          <a:p>
            <a:pPr>
              <a:lnSpc>
                <a:spcPct val="90000"/>
              </a:lnSpc>
            </a:pPr>
            <a:r>
              <a:rPr lang="en-US" sz="3200" dirty="0">
                <a:latin typeface="Amasis MT Pro Medium" panose="02040604050005020304" pitchFamily="18" charset="0"/>
              </a:rPr>
              <a:t>Instagram engagement and final marks</a:t>
            </a:r>
          </a:p>
        </p:txBody>
      </p:sp>
      <p:sp>
        <p:nvSpPr>
          <p:cNvPr id="15"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27432"/>
          </a:xfrm>
          <a:custGeom>
            <a:avLst/>
            <a:gdLst>
              <a:gd name="connsiteX0" fmla="*/ 0 w 3255095"/>
              <a:gd name="connsiteY0" fmla="*/ 0 h 27432"/>
              <a:gd name="connsiteX1" fmla="*/ 618468 w 3255095"/>
              <a:gd name="connsiteY1" fmla="*/ 0 h 27432"/>
              <a:gd name="connsiteX2" fmla="*/ 1269487 w 3255095"/>
              <a:gd name="connsiteY2" fmla="*/ 0 h 27432"/>
              <a:gd name="connsiteX3" fmla="*/ 1953057 w 3255095"/>
              <a:gd name="connsiteY3" fmla="*/ 0 h 27432"/>
              <a:gd name="connsiteX4" fmla="*/ 2636627 w 3255095"/>
              <a:gd name="connsiteY4" fmla="*/ 0 h 27432"/>
              <a:gd name="connsiteX5" fmla="*/ 3255095 w 3255095"/>
              <a:gd name="connsiteY5" fmla="*/ 0 h 27432"/>
              <a:gd name="connsiteX6" fmla="*/ 3255095 w 3255095"/>
              <a:gd name="connsiteY6" fmla="*/ 27432 h 27432"/>
              <a:gd name="connsiteX7" fmla="*/ 2538974 w 3255095"/>
              <a:gd name="connsiteY7" fmla="*/ 27432 h 27432"/>
              <a:gd name="connsiteX8" fmla="*/ 1822853 w 3255095"/>
              <a:gd name="connsiteY8" fmla="*/ 27432 h 27432"/>
              <a:gd name="connsiteX9" fmla="*/ 1171834 w 3255095"/>
              <a:gd name="connsiteY9" fmla="*/ 27432 h 27432"/>
              <a:gd name="connsiteX10" fmla="*/ 0 w 3255095"/>
              <a:gd name="connsiteY10" fmla="*/ 27432 h 27432"/>
              <a:gd name="connsiteX11" fmla="*/ 0 w 3255095"/>
              <a:gd name="connsiteY11"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27432"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3929" y="7395"/>
                  <a:pt x="3255140" y="21864"/>
                  <a:pt x="3255095" y="27432"/>
                </a:cubicBezTo>
                <a:cubicBezTo>
                  <a:pt x="3088545" y="32347"/>
                  <a:pt x="2687475" y="16563"/>
                  <a:pt x="2538974" y="27432"/>
                </a:cubicBezTo>
                <a:cubicBezTo>
                  <a:pt x="2390473" y="38301"/>
                  <a:pt x="2137381" y="185"/>
                  <a:pt x="1822853" y="27432"/>
                </a:cubicBezTo>
                <a:cubicBezTo>
                  <a:pt x="1508325" y="54679"/>
                  <a:pt x="1466437" y="29529"/>
                  <a:pt x="1171834" y="27432"/>
                </a:cubicBezTo>
                <a:cubicBezTo>
                  <a:pt x="877231" y="25335"/>
                  <a:pt x="561097" y="46787"/>
                  <a:pt x="0" y="27432"/>
                </a:cubicBezTo>
                <a:cubicBezTo>
                  <a:pt x="-503" y="20663"/>
                  <a:pt x="1168" y="5855"/>
                  <a:pt x="0" y="0"/>
                </a:cubicBezTo>
                <a:close/>
              </a:path>
              <a:path w="3255095" h="27432"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5288" y="12649"/>
                  <a:pt x="3254107" y="17989"/>
                  <a:pt x="3255095" y="27432"/>
                </a:cubicBezTo>
                <a:cubicBezTo>
                  <a:pt x="3120743" y="25834"/>
                  <a:pt x="2759628" y="51606"/>
                  <a:pt x="2604076" y="27432"/>
                </a:cubicBezTo>
                <a:cubicBezTo>
                  <a:pt x="2448524" y="3258"/>
                  <a:pt x="2184336" y="28743"/>
                  <a:pt x="1887955" y="27432"/>
                </a:cubicBezTo>
                <a:cubicBezTo>
                  <a:pt x="1591574" y="26121"/>
                  <a:pt x="1548845" y="16014"/>
                  <a:pt x="1334589" y="27432"/>
                </a:cubicBezTo>
                <a:cubicBezTo>
                  <a:pt x="1120333" y="38850"/>
                  <a:pt x="996014" y="18806"/>
                  <a:pt x="683570" y="27432"/>
                </a:cubicBezTo>
                <a:cubicBezTo>
                  <a:pt x="371126" y="36058"/>
                  <a:pt x="198687" y="25311"/>
                  <a:pt x="0" y="27432"/>
                </a:cubicBezTo>
                <a:cubicBezTo>
                  <a:pt x="1300" y="19678"/>
                  <a:pt x="-86" y="12044"/>
                  <a:pt x="0" y="0"/>
                </a:cubicBezTo>
                <a:close/>
              </a:path>
            </a:pathLst>
          </a:custGeom>
          <a:solidFill>
            <a:srgbClr val="21B2B8"/>
          </a:solidFill>
          <a:ln w="38100" cap="rnd">
            <a:solidFill>
              <a:srgbClr val="21B2B8"/>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a:extLst>
              <a:ext uri="{FF2B5EF4-FFF2-40B4-BE49-F238E27FC236}">
                <a16:creationId xmlns:a16="http://schemas.microsoft.com/office/drawing/2014/main" id="{0CCA2E80-A659-F4A4-F43D-F362B0DFF403}"/>
              </a:ext>
            </a:extLst>
          </p:cNvPr>
          <p:cNvGraphicFramePr>
            <a:graphicFrameLocks noGrp="1"/>
          </p:cNvGraphicFramePr>
          <p:nvPr>
            <p:extLst>
              <p:ext uri="{D42A27DB-BD31-4B8C-83A1-F6EECF244321}">
                <p14:modId xmlns:p14="http://schemas.microsoft.com/office/powerpoint/2010/main" val="4046065272"/>
              </p:ext>
            </p:extLst>
          </p:nvPr>
        </p:nvGraphicFramePr>
        <p:xfrm>
          <a:off x="4320988" y="661976"/>
          <a:ext cx="7547927" cy="5193375"/>
        </p:xfrm>
        <a:graphic>
          <a:graphicData uri="http://schemas.openxmlformats.org/drawingml/2006/table">
            <a:tbl>
              <a:tblPr>
                <a:solidFill>
                  <a:srgbClr val="F7F7F7"/>
                </a:solidFill>
                <a:tableStyleId>{5C22544A-7EE6-4342-B048-85BDC9FD1C3A}</a:tableStyleId>
              </a:tblPr>
              <a:tblGrid>
                <a:gridCol w="2424057">
                  <a:extLst>
                    <a:ext uri="{9D8B030D-6E8A-4147-A177-3AD203B41FA5}">
                      <a16:colId xmlns:a16="http://schemas.microsoft.com/office/drawing/2014/main" val="3273113687"/>
                    </a:ext>
                  </a:extLst>
                </a:gridCol>
                <a:gridCol w="1305422">
                  <a:extLst>
                    <a:ext uri="{9D8B030D-6E8A-4147-A177-3AD203B41FA5}">
                      <a16:colId xmlns:a16="http://schemas.microsoft.com/office/drawing/2014/main" val="2300948944"/>
                    </a:ext>
                  </a:extLst>
                </a:gridCol>
                <a:gridCol w="1681464">
                  <a:extLst>
                    <a:ext uri="{9D8B030D-6E8A-4147-A177-3AD203B41FA5}">
                      <a16:colId xmlns:a16="http://schemas.microsoft.com/office/drawing/2014/main" val="3874254352"/>
                    </a:ext>
                  </a:extLst>
                </a:gridCol>
                <a:gridCol w="2136984">
                  <a:extLst>
                    <a:ext uri="{9D8B030D-6E8A-4147-A177-3AD203B41FA5}">
                      <a16:colId xmlns:a16="http://schemas.microsoft.com/office/drawing/2014/main" val="4050664601"/>
                    </a:ext>
                  </a:extLst>
                </a:gridCol>
              </a:tblGrid>
              <a:tr h="346225">
                <a:tc>
                  <a:txBody>
                    <a:bodyPr/>
                    <a:lstStyle/>
                    <a:p>
                      <a:pPr>
                        <a:lnSpc>
                          <a:spcPct val="107000"/>
                        </a:lnSpc>
                        <a:spcAft>
                          <a:spcPts val="800"/>
                        </a:spcAft>
                      </a:pPr>
                      <a:r>
                        <a:rPr lang="en-GB" sz="1400" cap="none" spc="0" dirty="0">
                          <a:solidFill>
                            <a:schemeClr val="tx1"/>
                          </a:solidFill>
                          <a:effectLst/>
                          <a:latin typeface="Arial" panose="020B0604020202020204" pitchFamily="34" charset="0"/>
                          <a:cs typeface="Arial" panose="020B0604020202020204" pitchFamily="34" charset="0"/>
                        </a:rPr>
                        <a:t> </a:t>
                      </a:r>
                      <a:endParaRPr lang="en-GB" sz="1400" cap="none" spc="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ap="flat" cmpd="sng" algn="ctr">
                      <a:solidFill>
                        <a:schemeClr val="tx1">
                          <a:lumMod val="50000"/>
                          <a:lumOff val="50000"/>
                        </a:schemeClr>
                      </a:solid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(1)</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ap="flat" cmpd="sng" algn="ctr">
                      <a:solidFill>
                        <a:schemeClr val="tx1">
                          <a:lumMod val="50000"/>
                          <a:lumOff val="50000"/>
                        </a:schemeClr>
                      </a:solid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(2)</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ap="flat" cmpd="sng" algn="ctr">
                      <a:solidFill>
                        <a:schemeClr val="tx1">
                          <a:lumMod val="50000"/>
                          <a:lumOff val="50000"/>
                        </a:schemeClr>
                      </a:solid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(3)</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ap="flat" cmpd="sng" algn="ctr">
                      <a:solidFill>
                        <a:schemeClr val="tx1">
                          <a:lumMod val="50000"/>
                          <a:lumOff val="50000"/>
                        </a:schemeClr>
                      </a:solidFill>
                      <a:prstDash val="solid"/>
                    </a:lnT>
                    <a:lnB w="12700" cmpd="sng">
                      <a:noFill/>
                      <a:prstDash val="solid"/>
                    </a:lnB>
                    <a:solidFill>
                      <a:srgbClr val="F7F7F7"/>
                    </a:solidFill>
                  </a:tcPr>
                </a:tc>
                <a:extLst>
                  <a:ext uri="{0D108BD9-81ED-4DB2-BD59-A6C34878D82A}">
                    <a16:rowId xmlns:a16="http://schemas.microsoft.com/office/drawing/2014/main" val="1076082882"/>
                  </a:ext>
                </a:extLst>
              </a:tr>
              <a:tr h="346225">
                <a:tc>
                  <a:txBody>
                    <a:bodyPr/>
                    <a:lstStyle/>
                    <a:p>
                      <a:pP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VARIABLES</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Final mark</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Probability fail</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Probability above 60 </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extLst>
                  <a:ext uri="{0D108BD9-81ED-4DB2-BD59-A6C34878D82A}">
                    <a16:rowId xmlns:a16="http://schemas.microsoft.com/office/drawing/2014/main" val="1415818756"/>
                  </a:ext>
                </a:extLst>
              </a:tr>
              <a:tr h="346225">
                <a:tc>
                  <a:txBody>
                    <a:bodyPr/>
                    <a:lstStyle/>
                    <a:p>
                      <a:pPr>
                        <a:lnSpc>
                          <a:spcPct val="107000"/>
                        </a:lnSpc>
                        <a:spcAft>
                          <a:spcPts val="800"/>
                        </a:spcAft>
                      </a:pPr>
                      <a:r>
                        <a:rPr lang="en-GB" sz="1400" cap="none" spc="0" dirty="0">
                          <a:solidFill>
                            <a:schemeClr val="tx1"/>
                          </a:solidFill>
                          <a:effectLst/>
                          <a:latin typeface="Arial" panose="020B0604020202020204" pitchFamily="34" charset="0"/>
                          <a:cs typeface="Arial" panose="020B0604020202020204" pitchFamily="34" charset="0"/>
                        </a:rPr>
                        <a:t>Follower </a:t>
                      </a:r>
                      <a:endParaRPr lang="en-GB" sz="1400" cap="none" spc="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3.284***</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-0.525</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0.246</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extLst>
                  <a:ext uri="{0D108BD9-81ED-4DB2-BD59-A6C34878D82A}">
                    <a16:rowId xmlns:a16="http://schemas.microsoft.com/office/drawing/2014/main" val="150493877"/>
                  </a:ext>
                </a:extLst>
              </a:tr>
              <a:tr h="346225">
                <a:tc>
                  <a:txBody>
                    <a:bodyPr/>
                    <a:lstStyle/>
                    <a:p>
                      <a:pP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 </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(1.197)</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(0.429)</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(0.156)</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extLst>
                  <a:ext uri="{0D108BD9-81ED-4DB2-BD59-A6C34878D82A}">
                    <a16:rowId xmlns:a16="http://schemas.microsoft.com/office/drawing/2014/main" val="2562414370"/>
                  </a:ext>
                </a:extLst>
              </a:tr>
              <a:tr h="346225">
                <a:tc>
                  <a:txBody>
                    <a:bodyPr/>
                    <a:lstStyle/>
                    <a:p>
                      <a:pP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Number of interactions</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0.224***</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dirty="0">
                          <a:solidFill>
                            <a:schemeClr val="tx1"/>
                          </a:solidFill>
                          <a:effectLst/>
                          <a:latin typeface="Arial" panose="020B0604020202020204" pitchFamily="34" charset="0"/>
                          <a:cs typeface="Arial" panose="020B0604020202020204" pitchFamily="34" charset="0"/>
                        </a:rPr>
                        <a:t>-3.522***</a:t>
                      </a:r>
                      <a:endParaRPr lang="en-GB" sz="1400" cap="none" spc="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0.0372*</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extLst>
                  <a:ext uri="{0D108BD9-81ED-4DB2-BD59-A6C34878D82A}">
                    <a16:rowId xmlns:a16="http://schemas.microsoft.com/office/drawing/2014/main" val="2245940062"/>
                  </a:ext>
                </a:extLst>
              </a:tr>
              <a:tr h="346225">
                <a:tc>
                  <a:txBody>
                    <a:bodyPr/>
                    <a:lstStyle/>
                    <a:p>
                      <a:pP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 </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(0.0668)</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(0.136)</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(0.0208)</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extLst>
                  <a:ext uri="{0D108BD9-81ED-4DB2-BD59-A6C34878D82A}">
                    <a16:rowId xmlns:a16="http://schemas.microsoft.com/office/drawing/2014/main" val="1565343641"/>
                  </a:ext>
                </a:extLst>
              </a:tr>
              <a:tr h="346225">
                <a:tc>
                  <a:txBody>
                    <a:bodyPr/>
                    <a:lstStyle/>
                    <a:p>
                      <a:pP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Constant</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65.83***</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1.487***</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-0.778***</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extLst>
                  <a:ext uri="{0D108BD9-81ED-4DB2-BD59-A6C34878D82A}">
                    <a16:rowId xmlns:a16="http://schemas.microsoft.com/office/drawing/2014/main" val="4102204447"/>
                  </a:ext>
                </a:extLst>
              </a:tr>
              <a:tr h="346225">
                <a:tc>
                  <a:txBody>
                    <a:bodyPr/>
                    <a:lstStyle/>
                    <a:p>
                      <a:pP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 </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(0.628)</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(0.0923)</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(0.0662)</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extLst>
                  <a:ext uri="{0D108BD9-81ED-4DB2-BD59-A6C34878D82A}">
                    <a16:rowId xmlns:a16="http://schemas.microsoft.com/office/drawing/2014/main" val="69551508"/>
                  </a:ext>
                </a:extLst>
              </a:tr>
              <a:tr h="346225">
                <a:tc>
                  <a:txBody>
                    <a:bodyPr/>
                    <a:lstStyle/>
                    <a:p>
                      <a:pP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Subject fixed effects</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YES</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YES</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YES</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extLst>
                  <a:ext uri="{0D108BD9-81ED-4DB2-BD59-A6C34878D82A}">
                    <a16:rowId xmlns:a16="http://schemas.microsoft.com/office/drawing/2014/main" val="3193752332"/>
                  </a:ext>
                </a:extLst>
              </a:tr>
              <a:tr h="346225">
                <a:tc>
                  <a:txBody>
                    <a:bodyPr/>
                    <a:lstStyle/>
                    <a:p>
                      <a:pP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University fixed effects</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YES</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YES</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YES</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extLst>
                  <a:ext uri="{0D108BD9-81ED-4DB2-BD59-A6C34878D82A}">
                    <a16:rowId xmlns:a16="http://schemas.microsoft.com/office/drawing/2014/main" val="2031518941"/>
                  </a:ext>
                </a:extLst>
              </a:tr>
              <a:tr h="346225">
                <a:tc>
                  <a:txBody>
                    <a:bodyPr/>
                    <a:lstStyle/>
                    <a:p>
                      <a:pP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 </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(2.031)</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(0.274)</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(0.179)</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extLst>
                  <a:ext uri="{0D108BD9-81ED-4DB2-BD59-A6C34878D82A}">
                    <a16:rowId xmlns:a16="http://schemas.microsoft.com/office/drawing/2014/main" val="2170283967"/>
                  </a:ext>
                </a:extLst>
              </a:tr>
              <a:tr h="346225">
                <a:tc>
                  <a:txBody>
                    <a:bodyPr/>
                    <a:lstStyle/>
                    <a:p>
                      <a:pP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Constant</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65.92***</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 </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 </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extLst>
                  <a:ext uri="{0D108BD9-81ED-4DB2-BD59-A6C34878D82A}">
                    <a16:rowId xmlns:a16="http://schemas.microsoft.com/office/drawing/2014/main" val="3814155150"/>
                  </a:ext>
                </a:extLst>
              </a:tr>
              <a:tr h="346225">
                <a:tc>
                  <a:txBody>
                    <a:bodyPr/>
                    <a:lstStyle/>
                    <a:p>
                      <a:pP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 </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(0.629)</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 </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 </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extLst>
                  <a:ext uri="{0D108BD9-81ED-4DB2-BD59-A6C34878D82A}">
                    <a16:rowId xmlns:a16="http://schemas.microsoft.com/office/drawing/2014/main" val="2355323769"/>
                  </a:ext>
                </a:extLst>
              </a:tr>
              <a:tr h="346225">
                <a:tc>
                  <a:txBody>
                    <a:bodyPr/>
                    <a:lstStyle/>
                    <a:p>
                      <a:pP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Robust s.e</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YES</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YES</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YES</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extLst>
                  <a:ext uri="{0D108BD9-81ED-4DB2-BD59-A6C34878D82A}">
                    <a16:rowId xmlns:a16="http://schemas.microsoft.com/office/drawing/2014/main" val="157326009"/>
                  </a:ext>
                </a:extLst>
              </a:tr>
              <a:tr h="346225">
                <a:tc>
                  <a:txBody>
                    <a:bodyPr/>
                    <a:lstStyle/>
                    <a:p>
                      <a:pP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Observations</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978</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a:solidFill>
                            <a:schemeClr val="tx1"/>
                          </a:solidFill>
                          <a:effectLst/>
                          <a:latin typeface="Arial" panose="020B0604020202020204" pitchFamily="34" charset="0"/>
                          <a:cs typeface="Arial" panose="020B0604020202020204" pitchFamily="34" charset="0"/>
                        </a:rPr>
                        <a:t>978</a:t>
                      </a:r>
                      <a:endParaRPr lang="en-GB" sz="14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tc>
                  <a:txBody>
                    <a:bodyPr/>
                    <a:lstStyle/>
                    <a:p>
                      <a:pPr algn="ctr">
                        <a:lnSpc>
                          <a:spcPct val="107000"/>
                        </a:lnSpc>
                        <a:spcAft>
                          <a:spcPts val="800"/>
                        </a:spcAft>
                      </a:pPr>
                      <a:r>
                        <a:rPr lang="en-GB" sz="1400" cap="none" spc="0" dirty="0">
                          <a:solidFill>
                            <a:schemeClr val="tx1"/>
                          </a:solidFill>
                          <a:effectLst/>
                          <a:latin typeface="Arial" panose="020B0604020202020204" pitchFamily="34" charset="0"/>
                          <a:cs typeface="Arial" panose="020B0604020202020204" pitchFamily="34" charset="0"/>
                        </a:rPr>
                        <a:t>978</a:t>
                      </a:r>
                      <a:endParaRPr lang="en-GB" sz="1400" cap="none" spc="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1647" marR="41647" marT="0" marB="79962">
                    <a:lnL w="12700" cmpd="sng">
                      <a:noFill/>
                      <a:prstDash val="solid"/>
                    </a:lnL>
                    <a:lnR w="12700" cmpd="sng">
                      <a:noFill/>
                      <a:prstDash val="solid"/>
                    </a:lnR>
                    <a:lnT w="12700" cmpd="sng">
                      <a:noFill/>
                      <a:prstDash val="solid"/>
                    </a:lnT>
                    <a:lnB w="12700" cmpd="sng">
                      <a:noFill/>
                      <a:prstDash val="solid"/>
                    </a:lnB>
                    <a:solidFill>
                      <a:srgbClr val="F7F7F7"/>
                    </a:solidFill>
                  </a:tcPr>
                </a:tc>
                <a:extLst>
                  <a:ext uri="{0D108BD9-81ED-4DB2-BD59-A6C34878D82A}">
                    <a16:rowId xmlns:a16="http://schemas.microsoft.com/office/drawing/2014/main" val="1760948492"/>
                  </a:ext>
                </a:extLst>
              </a:tr>
            </a:tbl>
          </a:graphicData>
        </a:graphic>
      </p:graphicFrame>
      <p:sp>
        <p:nvSpPr>
          <p:cNvPr id="7" name="TextBox 6">
            <a:extLst>
              <a:ext uri="{FF2B5EF4-FFF2-40B4-BE49-F238E27FC236}">
                <a16:creationId xmlns:a16="http://schemas.microsoft.com/office/drawing/2014/main" id="{AED8E670-5648-8110-E1CE-B3612F9B2CFD}"/>
              </a:ext>
            </a:extLst>
          </p:cNvPr>
          <p:cNvSpPr txBox="1"/>
          <p:nvPr/>
        </p:nvSpPr>
        <p:spPr>
          <a:xfrm>
            <a:off x="4654296" y="6123069"/>
            <a:ext cx="7214618" cy="830997"/>
          </a:xfrm>
          <a:prstGeom prst="rect">
            <a:avLst/>
          </a:prstGeom>
          <a:noFill/>
        </p:spPr>
        <p:txBody>
          <a:bodyPr wrap="square" rtlCol="0">
            <a:spAutoFit/>
          </a:bodyPr>
          <a:lstStyle/>
          <a:p>
            <a:r>
              <a:rPr lang="en-GB" sz="1000" dirty="0">
                <a:effectLst/>
                <a:latin typeface="Arial" panose="020B0604020202020204" pitchFamily="34" charset="0"/>
                <a:ea typeface="Times New Roman" panose="02020603050405020304" pitchFamily="18" charset="0"/>
                <a:cs typeface="Arial" panose="020B0604020202020204" pitchFamily="34" charset="0"/>
              </a:rPr>
              <a:t>Note: </a:t>
            </a:r>
            <a:r>
              <a:rPr lang="en-GB" sz="1000" dirty="0">
                <a:effectLst/>
                <a:latin typeface="Arial" panose="020B0604020202020204" pitchFamily="34" charset="0"/>
                <a:ea typeface="Calibri" panose="020F0502020204030204" pitchFamily="34" charset="0"/>
                <a:cs typeface="Arial" panose="020B0604020202020204" pitchFamily="34" charset="0"/>
              </a:rPr>
              <a:t>Standard errors in parentheses *** p&lt;0.01, ** p&lt;0.05, * p&lt;0.1. The dependent variable in </a:t>
            </a:r>
            <a:r>
              <a:rPr lang="en-GB" sz="1000" dirty="0">
                <a:effectLst/>
                <a:latin typeface="Arial" panose="020B0604020202020204" pitchFamily="34" charset="0"/>
                <a:ea typeface="Times New Roman" panose="02020603050405020304" pitchFamily="18" charset="0"/>
                <a:cs typeface="Arial" panose="020B0604020202020204" pitchFamily="34" charset="0"/>
              </a:rPr>
              <a:t> Column 1 is the final mark of student </a:t>
            </a:r>
            <a:r>
              <a:rPr lang="en-GB" sz="1000" dirty="0" err="1">
                <a:effectLst/>
                <a:latin typeface="Arial" panose="020B0604020202020204" pitchFamily="34" charset="0"/>
                <a:ea typeface="Times New Roman" panose="02020603050405020304" pitchFamily="18" charset="0"/>
                <a:cs typeface="Arial" panose="020B0604020202020204" pitchFamily="34" charset="0"/>
              </a:rPr>
              <a:t>i</a:t>
            </a:r>
            <a:r>
              <a:rPr lang="en-GB" sz="1000" dirty="0">
                <a:effectLst/>
                <a:latin typeface="Arial" panose="020B0604020202020204" pitchFamily="34" charset="0"/>
                <a:ea typeface="Times New Roman" panose="02020603050405020304" pitchFamily="18" charset="0"/>
                <a:cs typeface="Arial" panose="020B0604020202020204" pitchFamily="34" charset="0"/>
              </a:rPr>
              <a:t> in subject j. The dependent variables in column 2 and 3 is a categorical variable which takes value 1 if the final mark of a student is less than 40 or higher than 60, respectively; and 0 otherwise. </a:t>
            </a:r>
            <a:endParaRPr lang="en-GB" sz="1000" dirty="0">
              <a:effectLst/>
              <a:latin typeface="Arial" panose="020B060402020202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838197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22" name="Rectangle 21">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461AC8-F37D-983D-3221-7CE22674DD0D}"/>
              </a:ext>
            </a:extLst>
          </p:cNvPr>
          <p:cNvSpPr>
            <a:spLocks noGrp="1"/>
          </p:cNvSpPr>
          <p:nvPr>
            <p:ph type="title"/>
          </p:nvPr>
        </p:nvSpPr>
        <p:spPr>
          <a:xfrm>
            <a:off x="638882" y="639193"/>
            <a:ext cx="3571810" cy="3573516"/>
          </a:xfrm>
        </p:spPr>
        <p:txBody>
          <a:bodyPr vert="horz" lIns="91440" tIns="45720" rIns="91440" bIns="45720" rtlCol="0" anchor="b">
            <a:normAutofit/>
          </a:bodyPr>
          <a:lstStyle/>
          <a:p>
            <a:r>
              <a:rPr lang="en-US" sz="3200" dirty="0">
                <a:latin typeface="Amasis MT Pro Medium" panose="02040604050005020304" pitchFamily="18" charset="0"/>
              </a:rPr>
              <a:t>Students Feedback</a:t>
            </a:r>
          </a:p>
        </p:txBody>
      </p:sp>
      <p:sp>
        <p:nvSpPr>
          <p:cNvPr id="24"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27432"/>
          </a:xfrm>
          <a:custGeom>
            <a:avLst/>
            <a:gdLst>
              <a:gd name="connsiteX0" fmla="*/ 0 w 3255095"/>
              <a:gd name="connsiteY0" fmla="*/ 0 h 27432"/>
              <a:gd name="connsiteX1" fmla="*/ 618468 w 3255095"/>
              <a:gd name="connsiteY1" fmla="*/ 0 h 27432"/>
              <a:gd name="connsiteX2" fmla="*/ 1269487 w 3255095"/>
              <a:gd name="connsiteY2" fmla="*/ 0 h 27432"/>
              <a:gd name="connsiteX3" fmla="*/ 1953057 w 3255095"/>
              <a:gd name="connsiteY3" fmla="*/ 0 h 27432"/>
              <a:gd name="connsiteX4" fmla="*/ 2636627 w 3255095"/>
              <a:gd name="connsiteY4" fmla="*/ 0 h 27432"/>
              <a:gd name="connsiteX5" fmla="*/ 3255095 w 3255095"/>
              <a:gd name="connsiteY5" fmla="*/ 0 h 27432"/>
              <a:gd name="connsiteX6" fmla="*/ 3255095 w 3255095"/>
              <a:gd name="connsiteY6" fmla="*/ 27432 h 27432"/>
              <a:gd name="connsiteX7" fmla="*/ 2538974 w 3255095"/>
              <a:gd name="connsiteY7" fmla="*/ 27432 h 27432"/>
              <a:gd name="connsiteX8" fmla="*/ 1822853 w 3255095"/>
              <a:gd name="connsiteY8" fmla="*/ 27432 h 27432"/>
              <a:gd name="connsiteX9" fmla="*/ 1171834 w 3255095"/>
              <a:gd name="connsiteY9" fmla="*/ 27432 h 27432"/>
              <a:gd name="connsiteX10" fmla="*/ 0 w 3255095"/>
              <a:gd name="connsiteY10" fmla="*/ 27432 h 27432"/>
              <a:gd name="connsiteX11" fmla="*/ 0 w 3255095"/>
              <a:gd name="connsiteY11"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27432"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3929" y="7395"/>
                  <a:pt x="3255140" y="21864"/>
                  <a:pt x="3255095" y="27432"/>
                </a:cubicBezTo>
                <a:cubicBezTo>
                  <a:pt x="3088545" y="32347"/>
                  <a:pt x="2687475" y="16563"/>
                  <a:pt x="2538974" y="27432"/>
                </a:cubicBezTo>
                <a:cubicBezTo>
                  <a:pt x="2390473" y="38301"/>
                  <a:pt x="2137381" y="185"/>
                  <a:pt x="1822853" y="27432"/>
                </a:cubicBezTo>
                <a:cubicBezTo>
                  <a:pt x="1508325" y="54679"/>
                  <a:pt x="1466437" y="29529"/>
                  <a:pt x="1171834" y="27432"/>
                </a:cubicBezTo>
                <a:cubicBezTo>
                  <a:pt x="877231" y="25335"/>
                  <a:pt x="561097" y="46787"/>
                  <a:pt x="0" y="27432"/>
                </a:cubicBezTo>
                <a:cubicBezTo>
                  <a:pt x="-503" y="20663"/>
                  <a:pt x="1168" y="5855"/>
                  <a:pt x="0" y="0"/>
                </a:cubicBezTo>
                <a:close/>
              </a:path>
              <a:path w="3255095" h="27432"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5288" y="12649"/>
                  <a:pt x="3254107" y="17989"/>
                  <a:pt x="3255095" y="27432"/>
                </a:cubicBezTo>
                <a:cubicBezTo>
                  <a:pt x="3120743" y="25834"/>
                  <a:pt x="2759628" y="51606"/>
                  <a:pt x="2604076" y="27432"/>
                </a:cubicBezTo>
                <a:cubicBezTo>
                  <a:pt x="2448524" y="3258"/>
                  <a:pt x="2184336" y="28743"/>
                  <a:pt x="1887955" y="27432"/>
                </a:cubicBezTo>
                <a:cubicBezTo>
                  <a:pt x="1591574" y="26121"/>
                  <a:pt x="1548845" y="16014"/>
                  <a:pt x="1334589" y="27432"/>
                </a:cubicBezTo>
                <a:cubicBezTo>
                  <a:pt x="1120333" y="38850"/>
                  <a:pt x="996014" y="18806"/>
                  <a:pt x="683570" y="27432"/>
                </a:cubicBezTo>
                <a:cubicBezTo>
                  <a:pt x="371126" y="36058"/>
                  <a:pt x="198687" y="25311"/>
                  <a:pt x="0" y="27432"/>
                </a:cubicBezTo>
                <a:cubicBezTo>
                  <a:pt x="1300" y="19678"/>
                  <a:pt x="-86" y="12044"/>
                  <a:pt x="0" y="0"/>
                </a:cubicBezTo>
                <a:close/>
              </a:path>
            </a:pathLst>
          </a:custGeom>
          <a:solidFill>
            <a:srgbClr val="21B2B8"/>
          </a:solidFill>
          <a:ln w="38100" cap="rnd">
            <a:solidFill>
              <a:srgbClr val="21B2B8"/>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a:extLst>
              <a:ext uri="{FF2B5EF4-FFF2-40B4-BE49-F238E27FC236}">
                <a16:creationId xmlns:a16="http://schemas.microsoft.com/office/drawing/2014/main" id="{F736AD14-2C6E-56BE-6022-54AEAA040515}"/>
              </a:ext>
            </a:extLst>
          </p:cNvPr>
          <p:cNvGraphicFramePr>
            <a:graphicFrameLocks noGrp="1"/>
          </p:cNvGraphicFramePr>
          <p:nvPr>
            <p:extLst>
              <p:ext uri="{D42A27DB-BD31-4B8C-83A1-F6EECF244321}">
                <p14:modId xmlns:p14="http://schemas.microsoft.com/office/powerpoint/2010/main" val="235591899"/>
              </p:ext>
            </p:extLst>
          </p:nvPr>
        </p:nvGraphicFramePr>
        <p:xfrm>
          <a:off x="4210692" y="639194"/>
          <a:ext cx="7658221" cy="5175475"/>
        </p:xfrm>
        <a:graphic>
          <a:graphicData uri="http://schemas.openxmlformats.org/drawingml/2006/table">
            <a:tbl>
              <a:tblPr firstRow="1" firstCol="1" bandRow="1">
                <a:noFill/>
                <a:tableStyleId>{5C22544A-7EE6-4342-B048-85BDC9FD1C3A}</a:tableStyleId>
              </a:tblPr>
              <a:tblGrid>
                <a:gridCol w="4469893">
                  <a:extLst>
                    <a:ext uri="{9D8B030D-6E8A-4147-A177-3AD203B41FA5}">
                      <a16:colId xmlns:a16="http://schemas.microsoft.com/office/drawing/2014/main" val="1556938986"/>
                    </a:ext>
                  </a:extLst>
                </a:gridCol>
                <a:gridCol w="3188328">
                  <a:extLst>
                    <a:ext uri="{9D8B030D-6E8A-4147-A177-3AD203B41FA5}">
                      <a16:colId xmlns:a16="http://schemas.microsoft.com/office/drawing/2014/main" val="1312131479"/>
                    </a:ext>
                  </a:extLst>
                </a:gridCol>
              </a:tblGrid>
              <a:tr h="586792">
                <a:tc>
                  <a:txBody>
                    <a:bodyPr/>
                    <a:lstStyle/>
                    <a:p>
                      <a:pPr algn="ctr">
                        <a:lnSpc>
                          <a:spcPct val="107000"/>
                        </a:lnSpc>
                        <a:spcBef>
                          <a:spcPts val="1200"/>
                        </a:spcBef>
                        <a:spcAft>
                          <a:spcPts val="800"/>
                        </a:spcAft>
                      </a:pPr>
                      <a:r>
                        <a:rPr lang="en-GB" sz="2000" b="0" cap="none" spc="0">
                          <a:solidFill>
                            <a:schemeClr val="tx1"/>
                          </a:solidFill>
                          <a:effectLst/>
                          <a:latin typeface="Arial" panose="020B0604020202020204" pitchFamily="34" charset="0"/>
                          <a:cs typeface="Arial" panose="020B0604020202020204" pitchFamily="34" charset="0"/>
                        </a:rPr>
                        <a:t>Opinion</a:t>
                      </a:r>
                      <a:endParaRPr lang="en-GB" sz="2000" b="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99157" marR="99157" marT="92547" marB="92547">
                    <a:lnL w="12700" cmpd="sng">
                      <a:noFill/>
                    </a:lnL>
                    <a:lnR w="12700" cmpd="sng">
                      <a:noFill/>
                    </a:lnR>
                    <a:lnT w="28575" cap="flat" cmpd="sng" algn="ctr">
                      <a:solidFill>
                        <a:schemeClr val="tx1"/>
                      </a:solidFill>
                      <a:prstDash val="solid"/>
                    </a:lnT>
                    <a:lnB w="38100" cmpd="sng">
                      <a:noFill/>
                    </a:lnB>
                    <a:noFill/>
                  </a:tcPr>
                </a:tc>
                <a:tc>
                  <a:txBody>
                    <a:bodyPr/>
                    <a:lstStyle/>
                    <a:p>
                      <a:pPr algn="ctr">
                        <a:lnSpc>
                          <a:spcPct val="107000"/>
                        </a:lnSpc>
                        <a:spcBef>
                          <a:spcPts val="1200"/>
                        </a:spcBef>
                        <a:spcAft>
                          <a:spcPts val="800"/>
                        </a:spcAft>
                      </a:pPr>
                      <a:r>
                        <a:rPr lang="en-GB" sz="2000" b="0" cap="none" spc="0" dirty="0">
                          <a:solidFill>
                            <a:schemeClr val="tx1"/>
                          </a:solidFill>
                          <a:effectLst/>
                          <a:latin typeface="Arial" panose="020B0604020202020204" pitchFamily="34" charset="0"/>
                          <a:cs typeface="Arial" panose="020B0604020202020204" pitchFamily="34" charset="0"/>
                        </a:rPr>
                        <a:t>Percentage of students</a:t>
                      </a:r>
                      <a:endParaRPr lang="en-GB" sz="2000" b="0" cap="none" spc="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99157" marR="99157" marT="92547" marB="92547">
                    <a:lnL w="12700" cmpd="sng">
                      <a:noFill/>
                    </a:lnL>
                    <a:lnR w="12700" cmpd="sng">
                      <a:noFill/>
                    </a:lnR>
                    <a:lnT w="28575" cap="flat" cmpd="sng" algn="ctr">
                      <a:solidFill>
                        <a:schemeClr val="tx1"/>
                      </a:solidFill>
                      <a:prstDash val="solid"/>
                    </a:lnT>
                    <a:lnB w="38100" cmpd="sng">
                      <a:noFill/>
                    </a:lnB>
                    <a:noFill/>
                  </a:tcPr>
                </a:tc>
                <a:extLst>
                  <a:ext uri="{0D108BD9-81ED-4DB2-BD59-A6C34878D82A}">
                    <a16:rowId xmlns:a16="http://schemas.microsoft.com/office/drawing/2014/main" val="1121474263"/>
                  </a:ext>
                </a:extLst>
              </a:tr>
              <a:tr h="942769">
                <a:tc>
                  <a:txBody>
                    <a:bodyPr/>
                    <a:lstStyle/>
                    <a:p>
                      <a:pPr algn="ctr">
                        <a:lnSpc>
                          <a:spcPct val="107000"/>
                        </a:lnSpc>
                        <a:spcBef>
                          <a:spcPts val="1200"/>
                        </a:spcBef>
                        <a:spcAft>
                          <a:spcPts val="800"/>
                        </a:spcAft>
                      </a:pPr>
                      <a:r>
                        <a:rPr lang="en-GB" sz="2000" b="1" cap="none" spc="0" dirty="0">
                          <a:solidFill>
                            <a:schemeClr val="tx1"/>
                          </a:solidFill>
                          <a:effectLst/>
                          <a:latin typeface="Arial" panose="020B0604020202020204" pitchFamily="34" charset="0"/>
                          <a:cs typeface="Arial" panose="020B0604020202020204" pitchFamily="34" charset="0"/>
                        </a:rPr>
                        <a:t>Understanding complex concepts</a:t>
                      </a:r>
                      <a:endParaRPr lang="en-GB" sz="2000" b="1" cap="none" spc="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99157" marR="99157" marT="92547" marB="92547">
                    <a:lnL w="28575" cap="flat" cmpd="sng" algn="ctr">
                      <a:noFill/>
                      <a:prstDash val="solid"/>
                    </a:lnL>
                    <a:lnR w="12700" cmpd="sng">
                      <a:noFill/>
                      <a:prstDash val="solid"/>
                    </a:lnR>
                    <a:lnT w="38100" cmpd="sng">
                      <a:noFill/>
                    </a:lnT>
                    <a:lnB w="12700" cap="flat" cmpd="sng" algn="ctr">
                      <a:noFill/>
                      <a:prstDash val="solid"/>
                    </a:lnB>
                    <a:noFill/>
                  </a:tcPr>
                </a:tc>
                <a:tc>
                  <a:txBody>
                    <a:bodyPr/>
                    <a:lstStyle/>
                    <a:p>
                      <a:pPr algn="ctr">
                        <a:lnSpc>
                          <a:spcPct val="107000"/>
                        </a:lnSpc>
                        <a:spcBef>
                          <a:spcPts val="1200"/>
                        </a:spcBef>
                        <a:spcAft>
                          <a:spcPts val="800"/>
                        </a:spcAft>
                      </a:pPr>
                      <a:r>
                        <a:rPr lang="en-GB" sz="2000" cap="none" spc="0">
                          <a:solidFill>
                            <a:schemeClr val="tx1"/>
                          </a:solidFill>
                          <a:effectLst/>
                          <a:latin typeface="Arial" panose="020B0604020202020204" pitchFamily="34" charset="0"/>
                          <a:cs typeface="Arial" panose="020B0604020202020204" pitchFamily="34" charset="0"/>
                        </a:rPr>
                        <a:t>62%</a:t>
                      </a:r>
                      <a:endParaRPr lang="en-GB" sz="20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99157" marR="99157" marT="92547" marB="92547">
                    <a:lnL w="12700" cmpd="sng">
                      <a:noFill/>
                      <a:prstDash val="solid"/>
                    </a:lnL>
                    <a:lnR w="28575" cap="flat" cmpd="sng" algn="ctr">
                      <a:noFill/>
                      <a:prstDash val="solid"/>
                    </a:lnR>
                    <a:lnT w="38100" cmpd="sng">
                      <a:noFill/>
                    </a:lnT>
                    <a:lnB w="12700" cap="flat" cmpd="sng" algn="ctr">
                      <a:noFill/>
                      <a:prstDash val="solid"/>
                    </a:lnB>
                    <a:noFill/>
                  </a:tcPr>
                </a:tc>
                <a:extLst>
                  <a:ext uri="{0D108BD9-81ED-4DB2-BD59-A6C34878D82A}">
                    <a16:rowId xmlns:a16="http://schemas.microsoft.com/office/drawing/2014/main" val="680600633"/>
                  </a:ext>
                </a:extLst>
              </a:tr>
              <a:tr h="942769">
                <a:tc>
                  <a:txBody>
                    <a:bodyPr/>
                    <a:lstStyle/>
                    <a:p>
                      <a:pPr algn="ctr">
                        <a:lnSpc>
                          <a:spcPct val="107000"/>
                        </a:lnSpc>
                        <a:spcBef>
                          <a:spcPts val="1200"/>
                        </a:spcBef>
                        <a:spcAft>
                          <a:spcPts val="800"/>
                        </a:spcAft>
                      </a:pPr>
                      <a:r>
                        <a:rPr lang="en-GB" sz="2000" b="1" cap="none" spc="0">
                          <a:solidFill>
                            <a:schemeClr val="tx1"/>
                          </a:solidFill>
                          <a:effectLst/>
                          <a:latin typeface="Arial" panose="020B0604020202020204" pitchFamily="34" charset="0"/>
                          <a:cs typeface="Arial" panose="020B0604020202020204" pitchFamily="34" charset="0"/>
                        </a:rPr>
                        <a:t>Making concepts relevant to real-life</a:t>
                      </a:r>
                      <a:endParaRPr lang="en-GB" sz="2000" b="1"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99157" marR="99157" marT="92547" marB="92547">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ctr">
                        <a:lnSpc>
                          <a:spcPct val="107000"/>
                        </a:lnSpc>
                        <a:spcBef>
                          <a:spcPts val="1200"/>
                        </a:spcBef>
                        <a:spcAft>
                          <a:spcPts val="800"/>
                        </a:spcAft>
                      </a:pPr>
                      <a:r>
                        <a:rPr lang="en-GB" sz="1700" cap="none" spc="0">
                          <a:solidFill>
                            <a:schemeClr val="tx1"/>
                          </a:solidFill>
                          <a:effectLst/>
                          <a:latin typeface="Arial" panose="020B0604020202020204" pitchFamily="34" charset="0"/>
                          <a:cs typeface="Arial" panose="020B0604020202020204" pitchFamily="34" charset="0"/>
                        </a:rPr>
                        <a:t>69%</a:t>
                      </a:r>
                      <a:endParaRPr lang="en-GB" sz="17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99157" marR="99157" marT="92547" marB="92547">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3220765672"/>
                  </a:ext>
                </a:extLst>
              </a:tr>
              <a:tr h="586792">
                <a:tc>
                  <a:txBody>
                    <a:bodyPr/>
                    <a:lstStyle/>
                    <a:p>
                      <a:pPr algn="ctr">
                        <a:lnSpc>
                          <a:spcPct val="107000"/>
                        </a:lnSpc>
                        <a:spcBef>
                          <a:spcPts val="1200"/>
                        </a:spcBef>
                        <a:spcAft>
                          <a:spcPts val="800"/>
                        </a:spcAft>
                      </a:pPr>
                      <a:r>
                        <a:rPr lang="en-GB" sz="2000" b="1" cap="none" spc="0">
                          <a:solidFill>
                            <a:schemeClr val="tx1"/>
                          </a:solidFill>
                          <a:effectLst/>
                          <a:latin typeface="Arial" panose="020B0604020202020204" pitchFamily="34" charset="0"/>
                          <a:cs typeface="Arial" panose="020B0604020202020204" pitchFamily="34" charset="0"/>
                        </a:rPr>
                        <a:t>Approachability or engagement</a:t>
                      </a:r>
                      <a:endParaRPr lang="en-GB" sz="2000" b="1"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99157" marR="99157" marT="92547" marB="92547">
                    <a:lnL w="28575" cap="flat" cmpd="sng" algn="ctr">
                      <a:noFill/>
                      <a:prstDash val="solid"/>
                    </a:lnL>
                    <a:lnR w="12700" cmpd="sng">
                      <a:noFill/>
                      <a:prstDash val="solid"/>
                    </a:lnR>
                    <a:lnT w="12700" cmpd="sng">
                      <a:noFill/>
                      <a:prstDash val="solid"/>
                    </a:lnT>
                    <a:lnB w="12700" cap="flat" cmpd="sng" algn="ctr">
                      <a:noFill/>
                      <a:prstDash val="solid"/>
                    </a:lnB>
                    <a:noFill/>
                  </a:tcPr>
                </a:tc>
                <a:tc>
                  <a:txBody>
                    <a:bodyPr/>
                    <a:lstStyle/>
                    <a:p>
                      <a:pPr algn="ctr">
                        <a:lnSpc>
                          <a:spcPct val="107000"/>
                        </a:lnSpc>
                        <a:spcBef>
                          <a:spcPts val="1200"/>
                        </a:spcBef>
                        <a:spcAft>
                          <a:spcPts val="800"/>
                        </a:spcAft>
                      </a:pPr>
                      <a:r>
                        <a:rPr lang="en-GB" sz="2000" cap="none" spc="0">
                          <a:solidFill>
                            <a:schemeClr val="tx1"/>
                          </a:solidFill>
                          <a:effectLst/>
                          <a:latin typeface="Arial" panose="020B0604020202020204" pitchFamily="34" charset="0"/>
                          <a:cs typeface="Arial" panose="020B0604020202020204" pitchFamily="34" charset="0"/>
                        </a:rPr>
                        <a:t>69%</a:t>
                      </a:r>
                      <a:endParaRPr lang="en-GB" sz="20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99157" marR="99157" marT="92547" marB="92547">
                    <a:lnL w="12700" cmpd="sng">
                      <a:noFill/>
                      <a:prstDash val="solid"/>
                    </a:lnL>
                    <a:lnR w="28575" cap="flat" cmpd="sng" algn="ctr">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4037526610"/>
                  </a:ext>
                </a:extLst>
              </a:tr>
              <a:tr h="586792">
                <a:tc>
                  <a:txBody>
                    <a:bodyPr/>
                    <a:lstStyle/>
                    <a:p>
                      <a:pPr algn="ctr">
                        <a:lnSpc>
                          <a:spcPct val="107000"/>
                        </a:lnSpc>
                        <a:spcBef>
                          <a:spcPts val="1200"/>
                        </a:spcBef>
                        <a:spcAft>
                          <a:spcPts val="800"/>
                        </a:spcAft>
                      </a:pPr>
                      <a:r>
                        <a:rPr lang="en-GB" sz="2000" b="1" cap="none" spc="0">
                          <a:solidFill>
                            <a:schemeClr val="tx1"/>
                          </a:solidFill>
                          <a:effectLst/>
                          <a:latin typeface="Arial" panose="020B0604020202020204" pitchFamily="34" charset="0"/>
                          <a:cs typeface="Arial" panose="020B0604020202020204" pitchFamily="34" charset="0"/>
                        </a:rPr>
                        <a:t>Creative or refreshing</a:t>
                      </a:r>
                      <a:endParaRPr lang="en-GB" sz="2000" b="1"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99157" marR="99157" marT="92547" marB="92547">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ctr">
                        <a:lnSpc>
                          <a:spcPct val="107000"/>
                        </a:lnSpc>
                        <a:spcBef>
                          <a:spcPts val="1200"/>
                        </a:spcBef>
                        <a:spcAft>
                          <a:spcPts val="800"/>
                        </a:spcAft>
                      </a:pPr>
                      <a:r>
                        <a:rPr lang="en-GB" sz="1700" cap="none" spc="0">
                          <a:solidFill>
                            <a:schemeClr val="tx1"/>
                          </a:solidFill>
                          <a:effectLst/>
                          <a:latin typeface="Arial" panose="020B0604020202020204" pitchFamily="34" charset="0"/>
                          <a:cs typeface="Arial" panose="020B0604020202020204" pitchFamily="34" charset="0"/>
                        </a:rPr>
                        <a:t>77%</a:t>
                      </a:r>
                      <a:endParaRPr lang="en-GB" sz="17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99157" marR="99157" marT="92547" marB="92547">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2552622159"/>
                  </a:ext>
                </a:extLst>
              </a:tr>
              <a:tr h="942769">
                <a:tc>
                  <a:txBody>
                    <a:bodyPr/>
                    <a:lstStyle/>
                    <a:p>
                      <a:pPr algn="ctr">
                        <a:lnSpc>
                          <a:spcPct val="107000"/>
                        </a:lnSpc>
                        <a:spcBef>
                          <a:spcPts val="1200"/>
                        </a:spcBef>
                        <a:spcAft>
                          <a:spcPts val="800"/>
                        </a:spcAft>
                      </a:pPr>
                      <a:r>
                        <a:rPr lang="en-GB" sz="2000" b="1" cap="none" spc="0">
                          <a:solidFill>
                            <a:schemeClr val="tx1"/>
                          </a:solidFill>
                          <a:effectLst/>
                          <a:latin typeface="Arial" panose="020B0604020202020204" pitchFamily="34" charset="0"/>
                          <a:cs typeface="Arial" panose="020B0604020202020204" pitchFamily="34" charset="0"/>
                        </a:rPr>
                        <a:t>I will share the content with friends</a:t>
                      </a:r>
                      <a:endParaRPr lang="en-GB" sz="2000" b="1"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99157" marR="99157" marT="92547" marB="92547">
                    <a:lnL w="28575" cap="flat" cmpd="sng" algn="ctr">
                      <a:noFill/>
                      <a:prstDash val="solid"/>
                    </a:lnL>
                    <a:lnR w="12700" cmpd="sng">
                      <a:noFill/>
                      <a:prstDash val="solid"/>
                    </a:lnR>
                    <a:lnT w="12700" cmpd="sng">
                      <a:noFill/>
                      <a:prstDash val="solid"/>
                    </a:lnT>
                    <a:lnB w="12700" cap="flat" cmpd="sng" algn="ctr">
                      <a:noFill/>
                      <a:prstDash val="solid"/>
                    </a:lnB>
                    <a:noFill/>
                  </a:tcPr>
                </a:tc>
                <a:tc>
                  <a:txBody>
                    <a:bodyPr/>
                    <a:lstStyle/>
                    <a:p>
                      <a:pPr algn="ctr">
                        <a:lnSpc>
                          <a:spcPct val="107000"/>
                        </a:lnSpc>
                        <a:spcBef>
                          <a:spcPts val="1200"/>
                        </a:spcBef>
                        <a:spcAft>
                          <a:spcPts val="800"/>
                        </a:spcAft>
                      </a:pPr>
                      <a:r>
                        <a:rPr lang="en-GB" sz="2000" cap="none" spc="0">
                          <a:solidFill>
                            <a:schemeClr val="tx1"/>
                          </a:solidFill>
                          <a:effectLst/>
                          <a:latin typeface="Arial" panose="020B0604020202020204" pitchFamily="34" charset="0"/>
                          <a:cs typeface="Arial" panose="020B0604020202020204" pitchFamily="34" charset="0"/>
                        </a:rPr>
                        <a:t>54%</a:t>
                      </a:r>
                      <a:endParaRPr lang="en-GB" sz="2000"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99157" marR="99157" marT="92547" marB="92547">
                    <a:lnL w="12700" cmpd="sng">
                      <a:noFill/>
                      <a:prstDash val="solid"/>
                    </a:lnL>
                    <a:lnR w="28575" cap="flat" cmpd="sng" algn="ctr">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2353537653"/>
                  </a:ext>
                </a:extLst>
              </a:tr>
              <a:tr h="586792">
                <a:tc>
                  <a:txBody>
                    <a:bodyPr/>
                    <a:lstStyle/>
                    <a:p>
                      <a:pPr algn="ctr">
                        <a:lnSpc>
                          <a:spcPct val="107000"/>
                        </a:lnSpc>
                        <a:spcBef>
                          <a:spcPts val="1200"/>
                        </a:spcBef>
                        <a:spcAft>
                          <a:spcPts val="800"/>
                        </a:spcAft>
                      </a:pPr>
                      <a:r>
                        <a:rPr lang="en-GB" sz="2000" b="1" cap="none" spc="0">
                          <a:solidFill>
                            <a:schemeClr val="tx1"/>
                          </a:solidFill>
                          <a:effectLst/>
                          <a:latin typeface="Arial" panose="020B0604020202020204" pitchFamily="34" charset="0"/>
                          <a:cs typeface="Arial" panose="020B0604020202020204" pitchFamily="34" charset="0"/>
                        </a:rPr>
                        <a:t>Good opportunity for feedback</a:t>
                      </a:r>
                      <a:endParaRPr lang="en-GB" sz="2000" b="1" cap="none" spc="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99157" marR="99157" marT="92547" marB="92547">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ctr">
                        <a:lnSpc>
                          <a:spcPct val="107000"/>
                        </a:lnSpc>
                        <a:spcBef>
                          <a:spcPts val="1200"/>
                        </a:spcBef>
                        <a:spcAft>
                          <a:spcPts val="800"/>
                        </a:spcAft>
                      </a:pPr>
                      <a:r>
                        <a:rPr lang="en-GB" sz="1700" cap="none" spc="0" dirty="0">
                          <a:solidFill>
                            <a:schemeClr val="tx1"/>
                          </a:solidFill>
                          <a:effectLst/>
                          <a:latin typeface="Arial" panose="020B0604020202020204" pitchFamily="34" charset="0"/>
                          <a:cs typeface="Arial" panose="020B0604020202020204" pitchFamily="34" charset="0"/>
                        </a:rPr>
                        <a:t>46%</a:t>
                      </a:r>
                      <a:endParaRPr lang="en-GB" sz="1700" cap="none" spc="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99157" marR="99157" marT="92547" marB="92547">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2954792033"/>
                  </a:ext>
                </a:extLst>
              </a:tr>
            </a:tbl>
          </a:graphicData>
        </a:graphic>
      </p:graphicFrame>
    </p:spTree>
    <p:extLst>
      <p:ext uri="{BB962C8B-B14F-4D97-AF65-F5344CB8AC3E}">
        <p14:creationId xmlns:p14="http://schemas.microsoft.com/office/powerpoint/2010/main" val="1259982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61AC8-F37D-983D-3221-7CE22674DD0D}"/>
              </a:ext>
            </a:extLst>
          </p:cNvPr>
          <p:cNvSpPr>
            <a:spLocks noGrp="1"/>
          </p:cNvSpPr>
          <p:nvPr>
            <p:ph type="title"/>
          </p:nvPr>
        </p:nvSpPr>
        <p:spPr/>
        <p:txBody>
          <a:bodyPr>
            <a:normAutofit/>
          </a:bodyPr>
          <a:lstStyle/>
          <a:p>
            <a:r>
              <a:rPr lang="en-GB" dirty="0">
                <a:latin typeface="Amasis MT Pro Medium" panose="02040604050005020304" pitchFamily="18" charset="0"/>
              </a:rPr>
              <a:t>Some insights</a:t>
            </a:r>
          </a:p>
        </p:txBody>
      </p:sp>
      <p:sp>
        <p:nvSpPr>
          <p:cNvPr id="3" name="Content Placeholder 2">
            <a:extLst>
              <a:ext uri="{FF2B5EF4-FFF2-40B4-BE49-F238E27FC236}">
                <a16:creationId xmlns:a16="http://schemas.microsoft.com/office/drawing/2014/main" id="{35CC351D-3E3B-9192-C064-5B4C571B4BC7}"/>
              </a:ext>
            </a:extLst>
          </p:cNvPr>
          <p:cNvSpPr>
            <a:spLocks noGrp="1"/>
          </p:cNvSpPr>
          <p:nvPr>
            <p:ph idx="1"/>
          </p:nvPr>
        </p:nvSpPr>
        <p:spPr/>
        <p:txBody>
          <a:bodyPr>
            <a:normAutofit/>
          </a:bodyPr>
          <a:lstStyle/>
          <a:p>
            <a:pPr algn="l">
              <a:buFont typeface="Arial" panose="020B0604020202020204" pitchFamily="34" charset="0"/>
              <a:buChar char="•"/>
            </a:pPr>
            <a:r>
              <a:rPr lang="en-GB" sz="2400" b="0" i="0" dirty="0">
                <a:effectLst/>
                <a:latin typeface="Arial" panose="020B0604020202020204" pitchFamily="34" charset="0"/>
                <a:cs typeface="Arial" panose="020B0604020202020204" pitchFamily="34" charset="0"/>
              </a:rPr>
              <a:t>Integration of social networks for research-led teaching.</a:t>
            </a:r>
          </a:p>
          <a:p>
            <a:pPr algn="l">
              <a:buFont typeface="Arial" panose="020B0604020202020204" pitchFamily="34" charset="0"/>
              <a:buChar char="•"/>
            </a:pPr>
            <a:r>
              <a:rPr lang="en-GB" sz="2400" b="0" i="0" dirty="0">
                <a:effectLst/>
                <a:latin typeface="Arial" panose="020B0604020202020204" pitchFamily="34" charset="0"/>
                <a:cs typeface="Arial" panose="020B0604020202020204" pitchFamily="34" charset="0"/>
              </a:rPr>
              <a:t>Instagram as a tool for engagement and real-life connections.</a:t>
            </a:r>
          </a:p>
          <a:p>
            <a:pPr algn="l">
              <a:buFont typeface="Arial" panose="020B0604020202020204" pitchFamily="34" charset="0"/>
              <a:buChar char="•"/>
            </a:pPr>
            <a:r>
              <a:rPr lang="en-GB" sz="2400" b="0" i="0" dirty="0">
                <a:effectLst/>
                <a:latin typeface="Arial" panose="020B0604020202020204" pitchFamily="34" charset="0"/>
                <a:cs typeface="Arial" panose="020B0604020202020204" pitchFamily="34" charset="0"/>
              </a:rPr>
              <a:t>Positive correlation between engagement and final marks.</a:t>
            </a:r>
          </a:p>
          <a:p>
            <a:pPr algn="l">
              <a:buFont typeface="Arial" panose="020B0604020202020204" pitchFamily="34" charset="0"/>
              <a:buChar char="•"/>
            </a:pPr>
            <a:r>
              <a:rPr lang="en-GB" sz="2400" b="0" i="0" dirty="0">
                <a:effectLst/>
                <a:latin typeface="Arial" panose="020B0604020202020204" pitchFamily="34" charset="0"/>
                <a:cs typeface="Arial" panose="020B0604020202020204" pitchFamily="34" charset="0"/>
              </a:rPr>
              <a:t>Feedback highlighting improved comprehension and engagement.</a:t>
            </a:r>
          </a:p>
          <a:p>
            <a:pPr algn="l">
              <a:buFont typeface="Arial" panose="020B0604020202020204" pitchFamily="34" charset="0"/>
              <a:buChar char="•"/>
            </a:pPr>
            <a:r>
              <a:rPr lang="en-GB" sz="2400" dirty="0">
                <a:effectLst/>
                <a:latin typeface="Arial" panose="020B0604020202020204" pitchFamily="34" charset="0"/>
                <a:ea typeface="Times New Roman" panose="02020603050405020304" pitchFamily="18" charset="0"/>
              </a:rPr>
              <a:t>The presented study addressed this challenge by creatively leveraging Instagram to bridge the gap between research and student engagement.</a:t>
            </a:r>
          </a:p>
          <a:p>
            <a:pPr algn="l">
              <a:buFont typeface="Arial" panose="020B0604020202020204" pitchFamily="34" charset="0"/>
              <a:buChar char="•"/>
            </a:pPr>
            <a:r>
              <a:rPr lang="en-GB" sz="2400" dirty="0">
                <a:latin typeface="Arial" panose="020B0604020202020204" pitchFamily="34" charset="0"/>
                <a:ea typeface="Times New Roman" panose="02020603050405020304" pitchFamily="18" charset="0"/>
              </a:rPr>
              <a:t>Outreaching economics</a:t>
            </a:r>
            <a:endParaRPr lang="en-GB"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74774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61AC8-F37D-983D-3221-7CE22674DD0D}"/>
              </a:ext>
            </a:extLst>
          </p:cNvPr>
          <p:cNvSpPr>
            <a:spLocks noGrp="1"/>
          </p:cNvSpPr>
          <p:nvPr>
            <p:ph type="title"/>
          </p:nvPr>
        </p:nvSpPr>
        <p:spPr>
          <a:xfrm>
            <a:off x="838200" y="365125"/>
            <a:ext cx="10515600" cy="1338169"/>
          </a:xfrm>
        </p:spPr>
        <p:txBody>
          <a:bodyPr>
            <a:normAutofit/>
          </a:bodyPr>
          <a:lstStyle/>
          <a:p>
            <a:r>
              <a:rPr lang="en-GB" sz="3200" dirty="0">
                <a:latin typeface="Amasis MT Pro Medium" panose="02040604050005020304" pitchFamily="18" charset="0"/>
              </a:rPr>
              <a:t>What will we talk about today?</a:t>
            </a:r>
          </a:p>
        </p:txBody>
      </p:sp>
      <p:sp>
        <p:nvSpPr>
          <p:cNvPr id="3" name="Content Placeholder 2">
            <a:extLst>
              <a:ext uri="{FF2B5EF4-FFF2-40B4-BE49-F238E27FC236}">
                <a16:creationId xmlns:a16="http://schemas.microsoft.com/office/drawing/2014/main" id="{35CC351D-3E3B-9192-C064-5B4C571B4BC7}"/>
              </a:ext>
            </a:extLst>
          </p:cNvPr>
          <p:cNvSpPr>
            <a:spLocks noGrp="1"/>
          </p:cNvSpPr>
          <p:nvPr>
            <p:ph idx="1"/>
          </p:nvPr>
        </p:nvSpPr>
        <p:spPr/>
        <p:txBody>
          <a:bodyPr>
            <a:normAutofit fontScale="92500" lnSpcReduction="10000"/>
          </a:bodyPr>
          <a:lstStyle/>
          <a:p>
            <a:pPr>
              <a:lnSpc>
                <a:spcPct val="120000"/>
              </a:lnSpc>
              <a:spcBef>
                <a:spcPts val="600"/>
              </a:spcBef>
              <a:spcAft>
                <a:spcPts val="600"/>
              </a:spcAft>
            </a:pPr>
            <a:r>
              <a:rPr lang="en-GB" sz="1800" dirty="0">
                <a:latin typeface="Arial" panose="020B0604020202020204" pitchFamily="34" charset="0"/>
                <a:ea typeface="Calibri" panose="020F0502020204030204" pitchFamily="34" charset="0"/>
                <a:cs typeface="Times New Roman" panose="02020603050405020304" pitchFamily="18" charset="0"/>
              </a:rPr>
              <a:t>T</a:t>
            </a:r>
            <a:r>
              <a:rPr lang="en-GB" sz="1800" dirty="0">
                <a:effectLst/>
                <a:latin typeface="Arial" panose="020B0604020202020204" pitchFamily="34" charset="0"/>
                <a:ea typeface="Calibri" panose="020F0502020204030204" pitchFamily="34" charset="0"/>
                <a:cs typeface="Times New Roman" panose="02020603050405020304" pitchFamily="18" charset="0"/>
              </a:rPr>
              <a:t>he use of social networks as a way of </a:t>
            </a:r>
          </a:p>
          <a:p>
            <a:pPr lvl="1">
              <a:lnSpc>
                <a:spcPct val="120000"/>
              </a:lnSpc>
              <a:spcBef>
                <a:spcPts val="600"/>
              </a:spcBef>
              <a:spcAft>
                <a:spcPts val="6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Introducing research-led teaching activities;</a:t>
            </a:r>
          </a:p>
          <a:p>
            <a:pPr lvl="1">
              <a:lnSpc>
                <a:spcPct val="120000"/>
              </a:lnSpc>
              <a:spcBef>
                <a:spcPts val="600"/>
              </a:spcBef>
              <a:spcAft>
                <a:spcPts val="6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Increasing engagement </a:t>
            </a:r>
          </a:p>
          <a:p>
            <a:pPr lvl="1">
              <a:lnSpc>
                <a:spcPct val="120000"/>
              </a:lnSpc>
              <a:spcBef>
                <a:spcPts val="600"/>
              </a:spcBef>
              <a:spcAft>
                <a:spcPts val="600"/>
              </a:spcAft>
            </a:pPr>
            <a:r>
              <a:rPr lang="en-GB" sz="1800" dirty="0">
                <a:latin typeface="Arial" panose="020B0604020202020204" pitchFamily="34" charset="0"/>
                <a:ea typeface="Calibri" panose="020F0502020204030204" pitchFamily="34" charset="0"/>
                <a:cs typeface="Times New Roman" panose="02020603050405020304" pitchFamily="18" charset="0"/>
              </a:rPr>
              <a:t>R</a:t>
            </a:r>
            <a:r>
              <a:rPr lang="en-GB" sz="1800" dirty="0">
                <a:effectLst/>
                <a:latin typeface="Arial" panose="020B0604020202020204" pitchFamily="34" charset="0"/>
                <a:ea typeface="Calibri" panose="020F0502020204030204" pitchFamily="34" charset="0"/>
                <a:cs typeface="Times New Roman" panose="02020603050405020304" pitchFamily="18" charset="0"/>
              </a:rPr>
              <a:t>elating teaching to students’ real lives. </a:t>
            </a:r>
          </a:p>
          <a:p>
            <a:pPr marL="285750" lvl="1" indent="-285750">
              <a:lnSpc>
                <a:spcPct val="120000"/>
              </a:lnSpc>
              <a:spcBef>
                <a:spcPts val="600"/>
              </a:spcBef>
              <a:spcAft>
                <a:spcPts val="600"/>
              </a:spcAft>
            </a:pPr>
            <a:r>
              <a:rPr lang="en-GB" sz="1800" dirty="0">
                <a:latin typeface="Arial" panose="020B0604020202020204" pitchFamily="34" charset="0"/>
                <a:ea typeface="Calibri" panose="020F0502020204030204" pitchFamily="34" charset="0"/>
                <a:cs typeface="Times New Roman" panose="02020603050405020304" pitchFamily="18" charset="0"/>
              </a:rPr>
              <a:t>W</a:t>
            </a:r>
            <a:r>
              <a:rPr lang="en-GB" sz="1800" dirty="0">
                <a:effectLst/>
                <a:latin typeface="Arial" panose="020B0604020202020204" pitchFamily="34" charset="0"/>
                <a:ea typeface="Calibri" panose="020F0502020204030204" pitchFamily="34" charset="0"/>
                <a:cs typeface="Times New Roman" panose="02020603050405020304" pitchFamily="18" charset="0"/>
              </a:rPr>
              <a:t>e introduced an Instagram page (@dailylifeecon) to complement the learning experience of students in various economics modules at the University of Manchester and Lancaster University.</a:t>
            </a:r>
          </a:p>
          <a:p>
            <a:pPr marL="285750" lvl="1" indent="-285750">
              <a:lnSpc>
                <a:spcPct val="120000"/>
              </a:lnSpc>
              <a:spcBef>
                <a:spcPts val="600"/>
              </a:spcBef>
              <a:spcAft>
                <a:spcPts val="6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Using posts, reels (short videos up to 90 seconds), and stories (posts available for 24 hours), we engaged the students ahead of the lecture trying to attract their attention and motivate them to increase engagement.</a:t>
            </a:r>
          </a:p>
          <a:p>
            <a:pPr marL="285750" lvl="1" indent="-285750">
              <a:lnSpc>
                <a:spcPct val="120000"/>
              </a:lnSpc>
              <a:spcBef>
                <a:spcPts val="600"/>
              </a:spcBef>
              <a:spcAft>
                <a:spcPts val="600"/>
              </a:spcAft>
            </a:pPr>
            <a:r>
              <a:rPr lang="en-GB" sz="1800" dirty="0">
                <a:latin typeface="Arial" panose="020B0604020202020204" pitchFamily="34" charset="0"/>
                <a:ea typeface="Calibri" panose="020F0502020204030204" pitchFamily="34" charset="0"/>
                <a:cs typeface="Times New Roman" panose="02020603050405020304" pitchFamily="18" charset="0"/>
              </a:rPr>
              <a:t>W</a:t>
            </a:r>
            <a:r>
              <a:rPr lang="en-GB" sz="1800" dirty="0">
                <a:effectLst/>
                <a:latin typeface="Arial" panose="020B0604020202020204" pitchFamily="34" charset="0"/>
                <a:ea typeface="Calibri" panose="020F0502020204030204" pitchFamily="34" charset="0"/>
                <a:cs typeface="Times New Roman" panose="02020603050405020304" pitchFamily="18" charset="0"/>
              </a:rPr>
              <a:t>e linked the content to case studies and/or academic papers promoting an active research-led curriculum, and, complementary to academic teaching, we outreach economics to the general public.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7909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61AC8-F37D-983D-3221-7CE22674DD0D}"/>
              </a:ext>
            </a:extLst>
          </p:cNvPr>
          <p:cNvSpPr>
            <a:spLocks noGrp="1"/>
          </p:cNvSpPr>
          <p:nvPr>
            <p:ph type="title"/>
          </p:nvPr>
        </p:nvSpPr>
        <p:spPr/>
        <p:txBody>
          <a:bodyPr>
            <a:normAutofit/>
          </a:bodyPr>
          <a:lstStyle/>
          <a:p>
            <a:r>
              <a:rPr lang="en-GB" sz="3200" dirty="0">
                <a:latin typeface="Amasis MT Pro Medium" panose="02040604050005020304" pitchFamily="18" charset="0"/>
              </a:rPr>
              <a:t>A shift to blended learning</a:t>
            </a:r>
          </a:p>
        </p:txBody>
      </p:sp>
      <p:sp>
        <p:nvSpPr>
          <p:cNvPr id="3" name="Content Placeholder 2">
            <a:extLst>
              <a:ext uri="{FF2B5EF4-FFF2-40B4-BE49-F238E27FC236}">
                <a16:creationId xmlns:a16="http://schemas.microsoft.com/office/drawing/2014/main" id="{35CC351D-3E3B-9192-C064-5B4C571B4BC7}"/>
              </a:ext>
            </a:extLst>
          </p:cNvPr>
          <p:cNvSpPr>
            <a:spLocks noGrp="1"/>
          </p:cNvSpPr>
          <p:nvPr>
            <p:ph idx="1"/>
          </p:nvPr>
        </p:nvSpPr>
        <p:spPr/>
        <p:txBody>
          <a:bodyPr>
            <a:normAutofit/>
          </a:bodyPr>
          <a:lstStyle/>
          <a:p>
            <a:r>
              <a:rPr lang="en-GB" sz="1800" dirty="0">
                <a:latin typeface="Arial" panose="020B0604020202020204" pitchFamily="34" charset="0"/>
                <a:cs typeface="Arial" panose="020B0604020202020204" pitchFamily="34" charset="0"/>
              </a:rPr>
              <a:t>The impact of the Covid-19 pandemic on traditional university learning</a:t>
            </a:r>
          </a:p>
          <a:p>
            <a:pPr lvl="1"/>
            <a:r>
              <a:rPr lang="en-GB" sz="1400" dirty="0">
                <a:latin typeface="Arial" panose="020B0604020202020204" pitchFamily="34" charset="0"/>
                <a:cs typeface="Arial" panose="020B0604020202020204" pitchFamily="34" charset="0"/>
              </a:rPr>
              <a:t> </a:t>
            </a:r>
            <a:r>
              <a:rPr lang="en-GB" sz="1800" dirty="0">
                <a:latin typeface="Arial" panose="020B0604020202020204" pitchFamily="34" charset="0"/>
                <a:cs typeface="Arial" panose="020B0604020202020204" pitchFamily="34" charset="0"/>
              </a:rPr>
              <a:t>66% of students prefer blended learning</a:t>
            </a:r>
          </a:p>
          <a:p>
            <a:pPr lvl="1"/>
            <a:r>
              <a:rPr lang="en-GB" sz="1800" dirty="0">
                <a:latin typeface="Arial" panose="020B0604020202020204" pitchFamily="34" charset="0"/>
                <a:cs typeface="Arial" panose="020B0604020202020204" pitchFamily="34" charset="0"/>
              </a:rPr>
              <a:t>Disengagement from students</a:t>
            </a:r>
          </a:p>
          <a:p>
            <a:r>
              <a:rPr lang="en-GB" sz="1800" dirty="0">
                <a:latin typeface="Arial" panose="020B0604020202020204" pitchFamily="34" charset="0"/>
                <a:cs typeface="Arial" panose="020B0604020202020204" pitchFamily="34" charset="0"/>
              </a:rPr>
              <a:t>Integration of research in higher education has positive results in student motivation and final grades (</a:t>
            </a:r>
            <a:r>
              <a:rPr lang="en-GB" sz="1800" dirty="0">
                <a:effectLst/>
                <a:latin typeface="Arial" panose="020B0604020202020204" pitchFamily="34" charset="0"/>
                <a:ea typeface="Calibri" panose="020F0502020204030204" pitchFamily="34" charset="0"/>
                <a:cs typeface="Arial" panose="020B0604020202020204" pitchFamily="34" charset="0"/>
              </a:rPr>
              <a:t>Boyer, 1990; </a:t>
            </a:r>
            <a:r>
              <a:rPr lang="en-GB" sz="1800" dirty="0" err="1">
                <a:effectLst/>
                <a:latin typeface="Arial" panose="020B0604020202020204" pitchFamily="34" charset="0"/>
                <a:ea typeface="Calibri" panose="020F0502020204030204" pitchFamily="34" charset="0"/>
                <a:cs typeface="Arial" panose="020B0604020202020204" pitchFamily="34" charset="0"/>
              </a:rPr>
              <a:t>Kinkead</a:t>
            </a:r>
            <a:r>
              <a:rPr lang="en-GB" sz="1800" dirty="0">
                <a:effectLst/>
                <a:latin typeface="Arial" panose="020B0604020202020204" pitchFamily="34" charset="0"/>
                <a:ea typeface="Calibri" panose="020F0502020204030204" pitchFamily="34" charset="0"/>
                <a:cs typeface="Arial" panose="020B0604020202020204" pitchFamily="34" charset="0"/>
              </a:rPr>
              <a:t>; 2003; Land and Gordon, 2013).</a:t>
            </a:r>
          </a:p>
          <a:p>
            <a:r>
              <a:rPr lang="en-GB" sz="1800" dirty="0">
                <a:effectLst/>
                <a:latin typeface="Arial" panose="020B0604020202020204" pitchFamily="34" charset="0"/>
                <a:ea typeface="Calibri" panose="020F0502020204030204" pitchFamily="34" charset="0"/>
                <a:cs typeface="Arial" panose="020B0604020202020204" pitchFamily="34" charset="0"/>
              </a:rPr>
              <a:t>The optimal combination between teaching and research-led teaching </a:t>
            </a:r>
            <a:r>
              <a:rPr lang="en-GB" sz="1800" dirty="0">
                <a:effectLst/>
                <a:latin typeface="Arial" panose="020B0604020202020204" pitchFamily="34" charset="0"/>
                <a:ea typeface="Calibri" panose="020F0502020204030204" pitchFamily="34" charset="0"/>
              </a:rPr>
              <a:t>(Griffiths, 2004; </a:t>
            </a:r>
            <a:r>
              <a:rPr lang="en-GB" sz="1800" dirty="0" err="1">
                <a:effectLst/>
                <a:latin typeface="Arial" panose="020B0604020202020204" pitchFamily="34" charset="0"/>
                <a:ea typeface="Calibri" panose="020F0502020204030204" pitchFamily="34" charset="0"/>
              </a:rPr>
              <a:t>Haaker</a:t>
            </a:r>
            <a:r>
              <a:rPr lang="en-GB" sz="1800" dirty="0">
                <a:effectLst/>
                <a:latin typeface="Arial" panose="020B0604020202020204" pitchFamily="34" charset="0"/>
                <a:ea typeface="Calibri" panose="020F0502020204030204" pitchFamily="34" charset="0"/>
              </a:rPr>
              <a:t> and Morgan-Brett, 2017; Healey and Jenkins, 2009; Pfeiffer and </a:t>
            </a:r>
            <a:r>
              <a:rPr lang="en-GB" sz="1800" dirty="0" err="1">
                <a:effectLst/>
                <a:latin typeface="Arial" panose="020B0604020202020204" pitchFamily="34" charset="0"/>
                <a:ea typeface="Calibri" panose="020F0502020204030204" pitchFamily="34" charset="0"/>
              </a:rPr>
              <a:t>Rogalin</a:t>
            </a:r>
            <a:r>
              <a:rPr lang="en-GB" sz="1800" dirty="0">
                <a:effectLst/>
                <a:latin typeface="Arial" panose="020B0604020202020204" pitchFamily="34" charset="0"/>
                <a:ea typeface="Calibri" panose="020F0502020204030204" pitchFamily="34" charset="0"/>
              </a:rPr>
              <a:t>, 2012; </a:t>
            </a:r>
            <a:r>
              <a:rPr lang="en-GB" sz="1800" dirty="0" err="1">
                <a:effectLst/>
                <a:latin typeface="Arial" panose="020B0604020202020204" pitchFamily="34" charset="0"/>
                <a:ea typeface="Calibri" panose="020F0502020204030204" pitchFamily="34" charset="0"/>
              </a:rPr>
              <a:t>Zamorski</a:t>
            </a:r>
            <a:r>
              <a:rPr lang="en-GB" sz="1800" dirty="0">
                <a:effectLst/>
                <a:latin typeface="Arial" panose="020B0604020202020204" pitchFamily="34" charset="0"/>
                <a:ea typeface="Calibri" panose="020F0502020204030204" pitchFamily="34" charset="0"/>
              </a:rPr>
              <a:t>, 2002). </a:t>
            </a: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002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61AC8-F37D-983D-3221-7CE22674DD0D}"/>
              </a:ext>
            </a:extLst>
          </p:cNvPr>
          <p:cNvSpPr>
            <a:spLocks noGrp="1"/>
          </p:cNvSpPr>
          <p:nvPr>
            <p:ph type="title"/>
          </p:nvPr>
        </p:nvSpPr>
        <p:spPr>
          <a:xfrm>
            <a:off x="838200" y="463737"/>
            <a:ext cx="10515600" cy="1325563"/>
          </a:xfrm>
        </p:spPr>
        <p:txBody>
          <a:bodyPr>
            <a:normAutofit/>
          </a:bodyPr>
          <a:lstStyle/>
          <a:p>
            <a:r>
              <a:rPr lang="en-GB" sz="3200" dirty="0">
                <a:latin typeface="Amasis MT Pro Medium" panose="02040604050005020304" pitchFamily="18" charset="0"/>
              </a:rPr>
              <a:t>Relationship between student satisfaction and research intensity (2008-2021)</a:t>
            </a:r>
          </a:p>
        </p:txBody>
      </p:sp>
      <p:pic>
        <p:nvPicPr>
          <p:cNvPr id="6" name="Picture 5">
            <a:extLst>
              <a:ext uri="{FF2B5EF4-FFF2-40B4-BE49-F238E27FC236}">
                <a16:creationId xmlns:a16="http://schemas.microsoft.com/office/drawing/2014/main" id="{87B27748-6E55-BA11-9118-0BDE79A8C64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44588" y="1927412"/>
            <a:ext cx="6490694" cy="4750172"/>
          </a:xfrm>
          <a:prstGeom prst="rect">
            <a:avLst/>
          </a:prstGeom>
          <a:noFill/>
          <a:ln>
            <a:noFill/>
          </a:ln>
        </p:spPr>
      </p:pic>
    </p:spTree>
    <p:extLst>
      <p:ext uri="{BB962C8B-B14F-4D97-AF65-F5344CB8AC3E}">
        <p14:creationId xmlns:p14="http://schemas.microsoft.com/office/powerpoint/2010/main" val="4137716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61AC8-F37D-983D-3221-7CE22674DD0D}"/>
              </a:ext>
            </a:extLst>
          </p:cNvPr>
          <p:cNvSpPr>
            <a:spLocks noGrp="1"/>
          </p:cNvSpPr>
          <p:nvPr>
            <p:ph type="title"/>
          </p:nvPr>
        </p:nvSpPr>
        <p:spPr/>
        <p:txBody>
          <a:bodyPr>
            <a:normAutofit/>
          </a:bodyPr>
          <a:lstStyle/>
          <a:p>
            <a:r>
              <a:rPr lang="en-GB" sz="3200" dirty="0">
                <a:latin typeface="Amasis MT Pro Medium" panose="02040604050005020304" pitchFamily="18" charset="0"/>
              </a:rPr>
              <a:t>The use of social networks in higher education</a:t>
            </a:r>
          </a:p>
        </p:txBody>
      </p:sp>
      <p:sp>
        <p:nvSpPr>
          <p:cNvPr id="3" name="Content Placeholder 2">
            <a:extLst>
              <a:ext uri="{FF2B5EF4-FFF2-40B4-BE49-F238E27FC236}">
                <a16:creationId xmlns:a16="http://schemas.microsoft.com/office/drawing/2014/main" id="{35CC351D-3E3B-9192-C064-5B4C571B4BC7}"/>
              </a:ext>
            </a:extLst>
          </p:cNvPr>
          <p:cNvSpPr>
            <a:spLocks noGrp="1"/>
          </p:cNvSpPr>
          <p:nvPr>
            <p:ph idx="1"/>
          </p:nvPr>
        </p:nvSpPr>
        <p:spPr/>
        <p:txBody>
          <a:bodyPr>
            <a:normAutofit/>
          </a:bodyPr>
          <a:lstStyle/>
          <a:p>
            <a:r>
              <a:rPr lang="en-GB" sz="1800" dirty="0">
                <a:effectLst/>
                <a:latin typeface="Arial" panose="020B0604020202020204" pitchFamily="34" charset="0"/>
                <a:ea typeface="Calibri" panose="020F0502020204030204" pitchFamily="34" charset="0"/>
              </a:rPr>
              <a:t>The benefits of the use of social networks in academia have been demonstrated for both, students and academic (</a:t>
            </a:r>
            <a:r>
              <a:rPr lang="en-GB" sz="1800" dirty="0" err="1">
                <a:effectLst/>
                <a:latin typeface="Arial" panose="020B0604020202020204" pitchFamily="34" charset="0"/>
                <a:ea typeface="Calibri" panose="020F0502020204030204" pitchFamily="34" charset="0"/>
              </a:rPr>
              <a:t>Nandez</a:t>
            </a:r>
            <a:r>
              <a:rPr lang="en-GB" sz="1800" dirty="0">
                <a:effectLst/>
                <a:latin typeface="Arial" panose="020B0604020202020204" pitchFamily="34" charset="0"/>
                <a:ea typeface="Calibri" panose="020F0502020204030204" pitchFamily="34" charset="0"/>
              </a:rPr>
              <a:t> and Borrego , 2013; </a:t>
            </a:r>
            <a:r>
              <a:rPr lang="en-GB" sz="1800" dirty="0" err="1">
                <a:effectLst/>
                <a:latin typeface="Arial" panose="020B0604020202020204" pitchFamily="34" charset="0"/>
                <a:ea typeface="Calibri" panose="020F0502020204030204" pitchFamily="34" charset="0"/>
              </a:rPr>
              <a:t>Meishar</a:t>
            </a:r>
            <a:r>
              <a:rPr lang="en-GB" sz="1800" dirty="0">
                <a:effectLst/>
                <a:latin typeface="Arial" panose="020B0604020202020204" pitchFamily="34" charset="0"/>
                <a:ea typeface="Calibri" panose="020F0502020204030204" pitchFamily="34" charset="0"/>
              </a:rPr>
              <a:t>-Tal and Pietersen, 2019). </a:t>
            </a:r>
          </a:p>
          <a:p>
            <a:r>
              <a:rPr lang="en-GB" sz="1800" dirty="0">
                <a:latin typeface="Arial" panose="020B0604020202020204" pitchFamily="34" charset="0"/>
                <a:cs typeface="Arial" panose="020B0604020202020204" pitchFamily="34" charset="0"/>
              </a:rPr>
              <a:t>They have been used to increase engagement, self-learning, as large case discussions platforms, or to promote collaborative learning (</a:t>
            </a:r>
            <a:r>
              <a:rPr lang="en-GB" sz="1800" dirty="0">
                <a:effectLst/>
                <a:latin typeface="Arial" panose="020B0604020202020204" pitchFamily="34" charset="0"/>
                <a:ea typeface="Calibri" panose="020F0502020204030204" pitchFamily="34" charset="0"/>
              </a:rPr>
              <a:t>Al-</a:t>
            </a:r>
            <a:r>
              <a:rPr lang="en-GB" sz="1800" dirty="0" err="1">
                <a:effectLst/>
                <a:latin typeface="Arial" panose="020B0604020202020204" pitchFamily="34" charset="0"/>
                <a:ea typeface="Calibri" panose="020F0502020204030204" pitchFamily="34" charset="0"/>
              </a:rPr>
              <a:t>Balhrani</a:t>
            </a:r>
            <a:r>
              <a:rPr lang="en-GB" sz="1800" dirty="0">
                <a:effectLst/>
                <a:latin typeface="Arial" panose="020B0604020202020204" pitchFamily="34" charset="0"/>
                <a:ea typeface="Calibri" panose="020F0502020204030204" pitchFamily="34" charset="0"/>
              </a:rPr>
              <a:t> and Patel, 2015 and 2017; </a:t>
            </a:r>
            <a:r>
              <a:rPr lang="en-GB" sz="1800" dirty="0" err="1">
                <a:effectLst/>
                <a:latin typeface="Arial" panose="020B0604020202020204" pitchFamily="34" charset="0"/>
                <a:ea typeface="Calibri" panose="020F0502020204030204" pitchFamily="34" charset="0"/>
              </a:rPr>
              <a:t>Dabbagh</a:t>
            </a:r>
            <a:r>
              <a:rPr lang="en-GB" sz="1800" dirty="0">
                <a:effectLst/>
                <a:latin typeface="Arial" panose="020B0604020202020204" pitchFamily="34" charset="0"/>
                <a:ea typeface="Calibri" panose="020F0502020204030204" pitchFamily="34" charset="0"/>
              </a:rPr>
              <a:t> and </a:t>
            </a:r>
            <a:r>
              <a:rPr lang="en-GB" sz="1800" dirty="0" err="1">
                <a:effectLst/>
                <a:latin typeface="Arial" panose="020B0604020202020204" pitchFamily="34" charset="0"/>
                <a:ea typeface="Calibri" panose="020F0502020204030204" pitchFamily="34" charset="0"/>
              </a:rPr>
              <a:t>Kitsantas</a:t>
            </a:r>
            <a:r>
              <a:rPr lang="en-GB" sz="1800" dirty="0">
                <a:effectLst/>
                <a:latin typeface="Arial" panose="020B0604020202020204" pitchFamily="34" charset="0"/>
                <a:ea typeface="Calibri" panose="020F0502020204030204" pitchFamily="34" charset="0"/>
              </a:rPr>
              <a:t>, 2012; Deng &amp; Yuen, 2010; George, 2011; Guy, 2012; Junco et al., 2010; Jones and </a:t>
            </a:r>
            <a:r>
              <a:rPr lang="en-GB" sz="1800" dirty="0" err="1">
                <a:effectLst/>
                <a:latin typeface="Arial" panose="020B0604020202020204" pitchFamily="34" charset="0"/>
                <a:ea typeface="Calibri" panose="020F0502020204030204" pitchFamily="34" charset="0"/>
              </a:rPr>
              <a:t>Baltzersen</a:t>
            </a:r>
            <a:r>
              <a:rPr lang="en-GB" sz="1800" dirty="0">
                <a:effectLst/>
                <a:latin typeface="Arial" panose="020B0604020202020204" pitchFamily="34" charset="0"/>
                <a:ea typeface="Calibri" panose="020F0502020204030204" pitchFamily="34" charset="0"/>
              </a:rPr>
              <a:t>, 2017; Middleditch et al., 2022)</a:t>
            </a:r>
          </a:p>
          <a:p>
            <a:r>
              <a:rPr lang="en-GB" sz="1800" dirty="0">
                <a:latin typeface="Arial" panose="020B0604020202020204" pitchFamily="34" charset="0"/>
                <a:ea typeface="Times New Roman" panose="02020603050405020304" pitchFamily="18" charset="0"/>
              </a:rPr>
              <a:t>We study</a:t>
            </a:r>
            <a:r>
              <a:rPr lang="en-GB" sz="1800" dirty="0">
                <a:effectLst/>
                <a:latin typeface="Arial" panose="020B0604020202020204" pitchFamily="34" charset="0"/>
                <a:ea typeface="Times New Roman" panose="02020603050405020304" pitchFamily="18" charset="0"/>
              </a:rPr>
              <a:t> the use of Instagram to relate academic content to students' real lives. </a:t>
            </a:r>
          </a:p>
          <a:p>
            <a:pPr lvl="1"/>
            <a:r>
              <a:rPr lang="en-GB" sz="1800" dirty="0">
                <a:effectLst/>
                <a:latin typeface="Arial" panose="020B0604020202020204" pitchFamily="34" charset="0"/>
                <a:ea typeface="Times New Roman" panose="02020603050405020304" pitchFamily="18" charset="0"/>
              </a:rPr>
              <a:t>Our approach aims to connect research-led teaching activities, engagement enhancement, and real-world relevance through reels, posts, and case study repositories.</a:t>
            </a:r>
          </a:p>
          <a:p>
            <a:pPr lvl="1"/>
            <a:r>
              <a:rPr lang="en-GB" sz="1800" dirty="0">
                <a:effectLst/>
                <a:latin typeface="Arial" panose="020B0604020202020204" pitchFamily="34" charset="0"/>
                <a:ea typeface="Times New Roman" panose="02020603050405020304" pitchFamily="18" charset="0"/>
              </a:rPr>
              <a:t> This aligns with Generation Z's affinity for Instagram as a valuable educational tool. </a:t>
            </a: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5772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61AC8-F37D-983D-3221-7CE22674DD0D}"/>
              </a:ext>
            </a:extLst>
          </p:cNvPr>
          <p:cNvSpPr>
            <a:spLocks noGrp="1"/>
          </p:cNvSpPr>
          <p:nvPr>
            <p:ph type="title"/>
          </p:nvPr>
        </p:nvSpPr>
        <p:spPr/>
        <p:txBody>
          <a:bodyPr>
            <a:normAutofit fontScale="90000"/>
          </a:bodyPr>
          <a:lstStyle/>
          <a:p>
            <a:r>
              <a:rPr lang="en-GB" dirty="0">
                <a:latin typeface="Amasis MT Pro Medium" panose="02040604050005020304" pitchFamily="18" charset="0"/>
              </a:rPr>
              <a:t>How much Generation Z uses Instagram</a:t>
            </a:r>
          </a:p>
        </p:txBody>
      </p:sp>
      <p:graphicFrame>
        <p:nvGraphicFramePr>
          <p:cNvPr id="6" name="Chart 5">
            <a:extLst>
              <a:ext uri="{FF2B5EF4-FFF2-40B4-BE49-F238E27FC236}">
                <a16:creationId xmlns:a16="http://schemas.microsoft.com/office/drawing/2014/main" id="{1C8333E3-33BA-A01D-3224-476DD66E4E43}"/>
              </a:ext>
            </a:extLst>
          </p:cNvPr>
          <p:cNvGraphicFramePr/>
          <p:nvPr>
            <p:extLst>
              <p:ext uri="{D42A27DB-BD31-4B8C-83A1-F6EECF244321}">
                <p14:modId xmlns:p14="http://schemas.microsoft.com/office/powerpoint/2010/main" val="4275717955"/>
              </p:ext>
            </p:extLst>
          </p:nvPr>
        </p:nvGraphicFramePr>
        <p:xfrm>
          <a:off x="2307770" y="2076061"/>
          <a:ext cx="6746583" cy="44168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85853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61AC8-F37D-983D-3221-7CE22674DD0D}"/>
              </a:ext>
            </a:extLst>
          </p:cNvPr>
          <p:cNvSpPr>
            <a:spLocks noGrp="1"/>
          </p:cNvSpPr>
          <p:nvPr>
            <p:ph type="title"/>
          </p:nvPr>
        </p:nvSpPr>
        <p:spPr/>
        <p:txBody>
          <a:bodyPr>
            <a:normAutofit fontScale="90000"/>
          </a:bodyPr>
          <a:lstStyle/>
          <a:p>
            <a:r>
              <a:rPr lang="en-GB" dirty="0">
                <a:latin typeface="Amasis MT Pro Medium" panose="02040604050005020304" pitchFamily="18" charset="0"/>
              </a:rPr>
              <a:t>Introducing the Instagram Approach</a:t>
            </a:r>
            <a:br>
              <a:rPr lang="en-GB" dirty="0">
                <a:latin typeface="Amasis MT Pro Medium" panose="02040604050005020304" pitchFamily="18" charset="0"/>
              </a:rPr>
            </a:br>
            <a:r>
              <a:rPr lang="en-GB" dirty="0">
                <a:latin typeface="Amasis MT Pro Medium" panose="02040604050005020304" pitchFamily="18" charset="0"/>
              </a:rPr>
              <a:t>@dailylifeecon</a:t>
            </a:r>
          </a:p>
        </p:txBody>
      </p:sp>
      <p:sp>
        <p:nvSpPr>
          <p:cNvPr id="3" name="Content Placeholder 2">
            <a:extLst>
              <a:ext uri="{FF2B5EF4-FFF2-40B4-BE49-F238E27FC236}">
                <a16:creationId xmlns:a16="http://schemas.microsoft.com/office/drawing/2014/main" id="{35CC351D-3E3B-9192-C064-5B4C571B4BC7}"/>
              </a:ext>
            </a:extLst>
          </p:cNvPr>
          <p:cNvSpPr>
            <a:spLocks noGrp="1"/>
          </p:cNvSpPr>
          <p:nvPr>
            <p:ph idx="1"/>
          </p:nvPr>
        </p:nvSpPr>
        <p:spPr/>
        <p:txBody>
          <a:bodyPr>
            <a:normAutofit/>
          </a:bodyPr>
          <a:lstStyle/>
          <a:p>
            <a:pPr marL="324000" algn="just">
              <a:lnSpc>
                <a:spcPct val="100000"/>
              </a:lnSpc>
              <a:spcBef>
                <a:spcPts val="600"/>
              </a:spcBef>
              <a:spcAft>
                <a:spcPts val="600"/>
              </a:spcAft>
            </a:pPr>
            <a:r>
              <a:rPr lang="en-GB" sz="1800" dirty="0">
                <a:effectLst/>
                <a:latin typeface="Arial" panose="020B0604020202020204" pitchFamily="34" charset="0"/>
                <a:ea typeface="Times New Roman" panose="02020603050405020304" pitchFamily="18" charset="0"/>
              </a:rPr>
              <a:t>For the Academic year 2022-2023 we introduced an Instagram page (@dailylifeecon) as a complementary tool for students learning in the modules: </a:t>
            </a:r>
          </a:p>
          <a:p>
            <a:pPr marL="324000" lvl="1" indent="-36000" algn="just">
              <a:lnSpc>
                <a:spcPct val="100000"/>
              </a:lnSpc>
              <a:spcBef>
                <a:spcPts val="600"/>
              </a:spcBef>
              <a:spcAft>
                <a:spcPts val="600"/>
              </a:spcAft>
            </a:pPr>
            <a:r>
              <a:rPr lang="en-GB" sz="1800" dirty="0">
                <a:effectLst/>
                <a:latin typeface="Arial" panose="020B0604020202020204" pitchFamily="34" charset="0"/>
                <a:ea typeface="Times New Roman" panose="02020603050405020304" pitchFamily="18" charset="0"/>
              </a:rPr>
              <a:t>Principles of </a:t>
            </a:r>
            <a:r>
              <a:rPr lang="en-GB" sz="1800" dirty="0" err="1">
                <a:effectLst/>
                <a:latin typeface="Arial" panose="020B0604020202020204" pitchFamily="34" charset="0"/>
                <a:ea typeface="Times New Roman" panose="02020603050405020304" pitchFamily="18" charset="0"/>
              </a:rPr>
              <a:t>Microeocnomics</a:t>
            </a:r>
            <a:r>
              <a:rPr lang="en-GB" sz="1800" dirty="0">
                <a:effectLst/>
                <a:latin typeface="Arial" panose="020B0604020202020204" pitchFamily="34" charset="0"/>
                <a:ea typeface="Times New Roman" panose="02020603050405020304" pitchFamily="18" charset="0"/>
              </a:rPr>
              <a:t> 2 (1st year, University of Manchester); </a:t>
            </a:r>
          </a:p>
          <a:p>
            <a:pPr marL="324000" lvl="1" indent="-36000" algn="just">
              <a:lnSpc>
                <a:spcPct val="100000"/>
              </a:lnSpc>
              <a:spcBef>
                <a:spcPts val="600"/>
              </a:spcBef>
              <a:spcAft>
                <a:spcPts val="600"/>
              </a:spcAft>
            </a:pPr>
            <a:r>
              <a:rPr lang="en-GB" sz="1800" dirty="0">
                <a:effectLst/>
                <a:latin typeface="Arial" panose="020B0604020202020204" pitchFamily="34" charset="0"/>
                <a:ea typeface="Times New Roman" panose="02020603050405020304" pitchFamily="18" charset="0"/>
              </a:rPr>
              <a:t>Managerial Economics I (2</a:t>
            </a:r>
            <a:r>
              <a:rPr lang="en-GB" sz="1800" baseline="30000" dirty="0">
                <a:effectLst/>
                <a:latin typeface="Arial" panose="020B0604020202020204" pitchFamily="34" charset="0"/>
                <a:ea typeface="Times New Roman" panose="02020603050405020304" pitchFamily="18" charset="0"/>
              </a:rPr>
              <a:t>nd</a:t>
            </a:r>
            <a:r>
              <a:rPr lang="en-GB" sz="1800" dirty="0">
                <a:effectLst/>
                <a:latin typeface="Arial" panose="020B0604020202020204" pitchFamily="34" charset="0"/>
                <a:ea typeface="Times New Roman" panose="02020603050405020304" pitchFamily="18" charset="0"/>
              </a:rPr>
              <a:t> year University of Manchester);</a:t>
            </a:r>
          </a:p>
          <a:p>
            <a:pPr marL="324000" lvl="1" indent="-36000" algn="just">
              <a:lnSpc>
                <a:spcPct val="100000"/>
              </a:lnSpc>
              <a:spcBef>
                <a:spcPts val="600"/>
              </a:spcBef>
              <a:spcAft>
                <a:spcPts val="600"/>
              </a:spcAft>
            </a:pPr>
            <a:r>
              <a:rPr lang="en-GB" sz="1800" dirty="0">
                <a:effectLst/>
                <a:latin typeface="Arial" panose="020B0604020202020204" pitchFamily="34" charset="0"/>
                <a:ea typeface="Times New Roman" panose="02020603050405020304" pitchFamily="18" charset="0"/>
              </a:rPr>
              <a:t>Microeconomics 4 ( 2</a:t>
            </a:r>
            <a:r>
              <a:rPr lang="en-GB" sz="1800" baseline="30000" dirty="0">
                <a:effectLst/>
                <a:latin typeface="Arial" panose="020B0604020202020204" pitchFamily="34" charset="0"/>
                <a:ea typeface="Times New Roman" panose="02020603050405020304" pitchFamily="18" charset="0"/>
              </a:rPr>
              <a:t>nd</a:t>
            </a:r>
            <a:r>
              <a:rPr lang="en-GB" sz="1800" dirty="0">
                <a:effectLst/>
                <a:latin typeface="Arial" panose="020B0604020202020204" pitchFamily="34" charset="0"/>
                <a:ea typeface="Times New Roman" panose="02020603050405020304" pitchFamily="18" charset="0"/>
              </a:rPr>
              <a:t> (and some 3</a:t>
            </a:r>
            <a:r>
              <a:rPr lang="en-GB" sz="1800" baseline="30000" dirty="0">
                <a:effectLst/>
                <a:latin typeface="Arial" panose="020B0604020202020204" pitchFamily="34" charset="0"/>
                <a:ea typeface="Times New Roman" panose="02020603050405020304" pitchFamily="18" charset="0"/>
              </a:rPr>
              <a:t>rd</a:t>
            </a:r>
            <a:r>
              <a:rPr lang="en-GB" sz="1800" dirty="0">
                <a:effectLst/>
                <a:latin typeface="Arial" panose="020B0604020202020204" pitchFamily="34" charset="0"/>
                <a:ea typeface="Times New Roman" panose="02020603050405020304" pitchFamily="18" charset="0"/>
              </a:rPr>
              <a:t> )year University of Manchester); </a:t>
            </a:r>
            <a:endParaRPr lang="en-GB" sz="1800" dirty="0">
              <a:latin typeface="Arial" panose="020B0604020202020204" pitchFamily="34" charset="0"/>
              <a:ea typeface="Times New Roman" panose="02020603050405020304" pitchFamily="18" charset="0"/>
            </a:endParaRPr>
          </a:p>
          <a:p>
            <a:pPr marL="324000" lvl="1" indent="-36000" algn="just">
              <a:lnSpc>
                <a:spcPct val="100000"/>
              </a:lnSpc>
              <a:spcBef>
                <a:spcPts val="600"/>
              </a:spcBef>
              <a:spcAft>
                <a:spcPts val="600"/>
              </a:spcAft>
            </a:pPr>
            <a:r>
              <a:rPr lang="en-GB" sz="1800" dirty="0">
                <a:effectLst/>
                <a:latin typeface="Arial" panose="020B0604020202020204" pitchFamily="34" charset="0"/>
                <a:ea typeface="Times New Roman" panose="02020603050405020304" pitchFamily="18" charset="0"/>
              </a:rPr>
              <a:t> Monetary Macroeconomics ( 3</a:t>
            </a:r>
            <a:r>
              <a:rPr lang="en-GB" sz="1800" baseline="30000" dirty="0">
                <a:effectLst/>
                <a:latin typeface="Arial" panose="020B0604020202020204" pitchFamily="34" charset="0"/>
                <a:ea typeface="Times New Roman" panose="02020603050405020304" pitchFamily="18" charset="0"/>
              </a:rPr>
              <a:t>rd</a:t>
            </a:r>
            <a:r>
              <a:rPr lang="en-GB" sz="1800" dirty="0">
                <a:effectLst/>
                <a:latin typeface="Arial" panose="020B0604020202020204" pitchFamily="34" charset="0"/>
                <a:ea typeface="Times New Roman" panose="02020603050405020304" pitchFamily="18" charset="0"/>
              </a:rPr>
              <a:t> Year, Lancaster University). </a:t>
            </a:r>
          </a:p>
          <a:p>
            <a:pPr marL="324000" algn="just">
              <a:lnSpc>
                <a:spcPct val="100000"/>
              </a:lnSpc>
              <a:spcBef>
                <a:spcPts val="600"/>
              </a:spcBef>
              <a:spcAft>
                <a:spcPts val="600"/>
              </a:spcAft>
            </a:pPr>
            <a:r>
              <a:rPr lang="en-GB" sz="1800" dirty="0">
                <a:effectLst/>
                <a:latin typeface="Arial" panose="020B0604020202020204" pitchFamily="34" charset="0"/>
                <a:ea typeface="Times New Roman" panose="02020603050405020304" pitchFamily="18" charset="0"/>
              </a:rPr>
              <a:t>The three modules were taught in the economics programmes of their respective university, however students from different degrees could take some of these modules as optional.</a:t>
            </a: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6088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47B6BBF-09F2-4A29-AE4E-3771E29248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461AC8-F37D-983D-3221-7CE22674DD0D}"/>
              </a:ext>
            </a:extLst>
          </p:cNvPr>
          <p:cNvSpPr>
            <a:spLocks noGrp="1"/>
          </p:cNvSpPr>
          <p:nvPr>
            <p:ph type="title"/>
          </p:nvPr>
        </p:nvSpPr>
        <p:spPr>
          <a:xfrm>
            <a:off x="635000" y="634029"/>
            <a:ext cx="10921640" cy="1314698"/>
          </a:xfrm>
        </p:spPr>
        <p:txBody>
          <a:bodyPr anchor="ctr">
            <a:normAutofit/>
          </a:bodyPr>
          <a:lstStyle/>
          <a:p>
            <a:pPr algn="ctr"/>
            <a:r>
              <a:rPr lang="en-GB" sz="7200">
                <a:latin typeface="Amasis MT Pro Medium" panose="02040604050005020304" pitchFamily="18" charset="0"/>
              </a:rPr>
              <a:t>Engagement</a:t>
            </a:r>
          </a:p>
        </p:txBody>
      </p:sp>
      <p:sp>
        <p:nvSpPr>
          <p:cNvPr id="14" name="Rectangle 22">
            <a:extLst>
              <a:ext uri="{FF2B5EF4-FFF2-40B4-BE49-F238E27FC236}">
                <a16:creationId xmlns:a16="http://schemas.microsoft.com/office/drawing/2014/main" id="{535742DD-1B16-4E9D-B715-0D74B4574A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648305" y="2241737"/>
            <a:ext cx="10900219" cy="18288"/>
          </a:xfrm>
          <a:custGeom>
            <a:avLst/>
            <a:gdLst>
              <a:gd name="connsiteX0" fmla="*/ 0 w 10900219"/>
              <a:gd name="connsiteY0" fmla="*/ 0 h 18288"/>
              <a:gd name="connsiteX1" fmla="*/ 463259 w 10900219"/>
              <a:gd name="connsiteY1" fmla="*/ 0 h 18288"/>
              <a:gd name="connsiteX2" fmla="*/ 1144523 w 10900219"/>
              <a:gd name="connsiteY2" fmla="*/ 0 h 18288"/>
              <a:gd name="connsiteX3" fmla="*/ 1934789 w 10900219"/>
              <a:gd name="connsiteY3" fmla="*/ 0 h 18288"/>
              <a:gd name="connsiteX4" fmla="*/ 2289046 w 10900219"/>
              <a:gd name="connsiteY4" fmla="*/ 0 h 18288"/>
              <a:gd name="connsiteX5" fmla="*/ 2643303 w 10900219"/>
              <a:gd name="connsiteY5" fmla="*/ 0 h 18288"/>
              <a:gd name="connsiteX6" fmla="*/ 3542571 w 10900219"/>
              <a:gd name="connsiteY6" fmla="*/ 0 h 18288"/>
              <a:gd name="connsiteX7" fmla="*/ 4223835 w 10900219"/>
              <a:gd name="connsiteY7" fmla="*/ 0 h 18288"/>
              <a:gd name="connsiteX8" fmla="*/ 4578092 w 10900219"/>
              <a:gd name="connsiteY8" fmla="*/ 0 h 18288"/>
              <a:gd name="connsiteX9" fmla="*/ 5259356 w 10900219"/>
              <a:gd name="connsiteY9" fmla="*/ 0 h 18288"/>
              <a:gd name="connsiteX10" fmla="*/ 6158624 w 10900219"/>
              <a:gd name="connsiteY10" fmla="*/ 0 h 18288"/>
              <a:gd name="connsiteX11" fmla="*/ 6730885 w 10900219"/>
              <a:gd name="connsiteY11" fmla="*/ 0 h 18288"/>
              <a:gd name="connsiteX12" fmla="*/ 7303147 w 10900219"/>
              <a:gd name="connsiteY12" fmla="*/ 0 h 18288"/>
              <a:gd name="connsiteX13" fmla="*/ 7984410 w 10900219"/>
              <a:gd name="connsiteY13" fmla="*/ 0 h 18288"/>
              <a:gd name="connsiteX14" fmla="*/ 8774676 w 10900219"/>
              <a:gd name="connsiteY14" fmla="*/ 0 h 18288"/>
              <a:gd name="connsiteX15" fmla="*/ 9564942 w 10900219"/>
              <a:gd name="connsiteY15" fmla="*/ 0 h 18288"/>
              <a:gd name="connsiteX16" fmla="*/ 10900219 w 10900219"/>
              <a:gd name="connsiteY16" fmla="*/ 0 h 18288"/>
              <a:gd name="connsiteX17" fmla="*/ 10900219 w 10900219"/>
              <a:gd name="connsiteY17" fmla="*/ 18288 h 18288"/>
              <a:gd name="connsiteX18" fmla="*/ 10436960 w 10900219"/>
              <a:gd name="connsiteY18" fmla="*/ 18288 h 18288"/>
              <a:gd name="connsiteX19" fmla="*/ 9537692 w 10900219"/>
              <a:gd name="connsiteY19" fmla="*/ 18288 h 18288"/>
              <a:gd name="connsiteX20" fmla="*/ 8856428 w 10900219"/>
              <a:gd name="connsiteY20" fmla="*/ 18288 h 18288"/>
              <a:gd name="connsiteX21" fmla="*/ 8502171 w 10900219"/>
              <a:gd name="connsiteY21" fmla="*/ 18288 h 18288"/>
              <a:gd name="connsiteX22" fmla="*/ 7820907 w 10900219"/>
              <a:gd name="connsiteY22" fmla="*/ 18288 h 18288"/>
              <a:gd name="connsiteX23" fmla="*/ 7248646 w 10900219"/>
              <a:gd name="connsiteY23" fmla="*/ 18288 h 18288"/>
              <a:gd name="connsiteX24" fmla="*/ 6676384 w 10900219"/>
              <a:gd name="connsiteY24" fmla="*/ 18288 h 18288"/>
              <a:gd name="connsiteX25" fmla="*/ 6104123 w 10900219"/>
              <a:gd name="connsiteY25" fmla="*/ 18288 h 18288"/>
              <a:gd name="connsiteX26" fmla="*/ 5531861 w 10900219"/>
              <a:gd name="connsiteY26" fmla="*/ 18288 h 18288"/>
              <a:gd name="connsiteX27" fmla="*/ 4741595 w 10900219"/>
              <a:gd name="connsiteY27" fmla="*/ 18288 h 18288"/>
              <a:gd name="connsiteX28" fmla="*/ 4060332 w 10900219"/>
              <a:gd name="connsiteY28" fmla="*/ 18288 h 18288"/>
              <a:gd name="connsiteX29" fmla="*/ 3706074 w 10900219"/>
              <a:gd name="connsiteY29" fmla="*/ 18288 h 18288"/>
              <a:gd name="connsiteX30" fmla="*/ 3133813 w 10900219"/>
              <a:gd name="connsiteY30" fmla="*/ 18288 h 18288"/>
              <a:gd name="connsiteX31" fmla="*/ 2343547 w 10900219"/>
              <a:gd name="connsiteY31" fmla="*/ 18288 h 18288"/>
              <a:gd name="connsiteX32" fmla="*/ 1880288 w 10900219"/>
              <a:gd name="connsiteY32" fmla="*/ 18288 h 18288"/>
              <a:gd name="connsiteX33" fmla="*/ 981020 w 10900219"/>
              <a:gd name="connsiteY33" fmla="*/ 18288 h 18288"/>
              <a:gd name="connsiteX34" fmla="*/ 0 w 10900219"/>
              <a:gd name="connsiteY34" fmla="*/ 18288 h 18288"/>
              <a:gd name="connsiteX35" fmla="*/ 0 w 10900219"/>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900219" h="18288" fill="none" extrusionOk="0">
                <a:moveTo>
                  <a:pt x="0" y="0"/>
                </a:moveTo>
                <a:cubicBezTo>
                  <a:pt x="118469" y="-6619"/>
                  <a:pt x="329397" y="-5525"/>
                  <a:pt x="463259" y="0"/>
                </a:cubicBezTo>
                <a:cubicBezTo>
                  <a:pt x="597121" y="5525"/>
                  <a:pt x="866598" y="4881"/>
                  <a:pt x="1144523" y="0"/>
                </a:cubicBezTo>
                <a:cubicBezTo>
                  <a:pt x="1422448" y="-4881"/>
                  <a:pt x="1761178" y="17159"/>
                  <a:pt x="1934789" y="0"/>
                </a:cubicBezTo>
                <a:cubicBezTo>
                  <a:pt x="2108400" y="-17159"/>
                  <a:pt x="2119134" y="-4032"/>
                  <a:pt x="2289046" y="0"/>
                </a:cubicBezTo>
                <a:cubicBezTo>
                  <a:pt x="2458958" y="4032"/>
                  <a:pt x="2472610" y="15385"/>
                  <a:pt x="2643303" y="0"/>
                </a:cubicBezTo>
                <a:cubicBezTo>
                  <a:pt x="2813996" y="-15385"/>
                  <a:pt x="3334189" y="-21234"/>
                  <a:pt x="3542571" y="0"/>
                </a:cubicBezTo>
                <a:cubicBezTo>
                  <a:pt x="3750953" y="21234"/>
                  <a:pt x="3991639" y="13212"/>
                  <a:pt x="4223835" y="0"/>
                </a:cubicBezTo>
                <a:cubicBezTo>
                  <a:pt x="4456031" y="-13212"/>
                  <a:pt x="4466914" y="13318"/>
                  <a:pt x="4578092" y="0"/>
                </a:cubicBezTo>
                <a:cubicBezTo>
                  <a:pt x="4689270" y="-13318"/>
                  <a:pt x="5120635" y="31363"/>
                  <a:pt x="5259356" y="0"/>
                </a:cubicBezTo>
                <a:cubicBezTo>
                  <a:pt x="5398077" y="-31363"/>
                  <a:pt x="5954119" y="-7091"/>
                  <a:pt x="6158624" y="0"/>
                </a:cubicBezTo>
                <a:cubicBezTo>
                  <a:pt x="6363129" y="7091"/>
                  <a:pt x="6535071" y="-8480"/>
                  <a:pt x="6730885" y="0"/>
                </a:cubicBezTo>
                <a:cubicBezTo>
                  <a:pt x="6926699" y="8480"/>
                  <a:pt x="7091018" y="19194"/>
                  <a:pt x="7303147" y="0"/>
                </a:cubicBezTo>
                <a:cubicBezTo>
                  <a:pt x="7515276" y="-19194"/>
                  <a:pt x="7840361" y="30755"/>
                  <a:pt x="7984410" y="0"/>
                </a:cubicBezTo>
                <a:cubicBezTo>
                  <a:pt x="8128459" y="-30755"/>
                  <a:pt x="8498590" y="39460"/>
                  <a:pt x="8774676" y="0"/>
                </a:cubicBezTo>
                <a:cubicBezTo>
                  <a:pt x="9050762" y="-39460"/>
                  <a:pt x="9204381" y="36508"/>
                  <a:pt x="9564942" y="0"/>
                </a:cubicBezTo>
                <a:cubicBezTo>
                  <a:pt x="9925503" y="-36508"/>
                  <a:pt x="10235542" y="59225"/>
                  <a:pt x="10900219" y="0"/>
                </a:cubicBezTo>
                <a:cubicBezTo>
                  <a:pt x="10900865" y="4451"/>
                  <a:pt x="10900709" y="9226"/>
                  <a:pt x="10900219" y="18288"/>
                </a:cubicBezTo>
                <a:cubicBezTo>
                  <a:pt x="10675942" y="21751"/>
                  <a:pt x="10609372" y="26977"/>
                  <a:pt x="10436960" y="18288"/>
                </a:cubicBezTo>
                <a:cubicBezTo>
                  <a:pt x="10264548" y="9599"/>
                  <a:pt x="9961150" y="-11074"/>
                  <a:pt x="9537692" y="18288"/>
                </a:cubicBezTo>
                <a:cubicBezTo>
                  <a:pt x="9114234" y="47650"/>
                  <a:pt x="9087386" y="35169"/>
                  <a:pt x="8856428" y="18288"/>
                </a:cubicBezTo>
                <a:cubicBezTo>
                  <a:pt x="8625470" y="1407"/>
                  <a:pt x="8634361" y="13786"/>
                  <a:pt x="8502171" y="18288"/>
                </a:cubicBezTo>
                <a:cubicBezTo>
                  <a:pt x="8369981" y="22790"/>
                  <a:pt x="8132296" y="22561"/>
                  <a:pt x="7820907" y="18288"/>
                </a:cubicBezTo>
                <a:cubicBezTo>
                  <a:pt x="7509518" y="14015"/>
                  <a:pt x="7432447" y="29431"/>
                  <a:pt x="7248646" y="18288"/>
                </a:cubicBezTo>
                <a:cubicBezTo>
                  <a:pt x="7064845" y="7145"/>
                  <a:pt x="6954380" y="2746"/>
                  <a:pt x="6676384" y="18288"/>
                </a:cubicBezTo>
                <a:cubicBezTo>
                  <a:pt x="6398388" y="33830"/>
                  <a:pt x="6292480" y="-4579"/>
                  <a:pt x="6104123" y="18288"/>
                </a:cubicBezTo>
                <a:cubicBezTo>
                  <a:pt x="5915766" y="41155"/>
                  <a:pt x="5703359" y="-8437"/>
                  <a:pt x="5531861" y="18288"/>
                </a:cubicBezTo>
                <a:cubicBezTo>
                  <a:pt x="5360363" y="45013"/>
                  <a:pt x="5056784" y="-12121"/>
                  <a:pt x="4741595" y="18288"/>
                </a:cubicBezTo>
                <a:cubicBezTo>
                  <a:pt x="4426406" y="48697"/>
                  <a:pt x="4364529" y="-10910"/>
                  <a:pt x="4060332" y="18288"/>
                </a:cubicBezTo>
                <a:cubicBezTo>
                  <a:pt x="3756135" y="47486"/>
                  <a:pt x="3816049" y="13364"/>
                  <a:pt x="3706074" y="18288"/>
                </a:cubicBezTo>
                <a:cubicBezTo>
                  <a:pt x="3596099" y="23212"/>
                  <a:pt x="3382238" y="37686"/>
                  <a:pt x="3133813" y="18288"/>
                </a:cubicBezTo>
                <a:cubicBezTo>
                  <a:pt x="2885388" y="-1110"/>
                  <a:pt x="2523125" y="15465"/>
                  <a:pt x="2343547" y="18288"/>
                </a:cubicBezTo>
                <a:cubicBezTo>
                  <a:pt x="2163969" y="21111"/>
                  <a:pt x="1985160" y="33196"/>
                  <a:pt x="1880288" y="18288"/>
                </a:cubicBezTo>
                <a:cubicBezTo>
                  <a:pt x="1775416" y="3380"/>
                  <a:pt x="1261751" y="-9914"/>
                  <a:pt x="981020" y="18288"/>
                </a:cubicBezTo>
                <a:cubicBezTo>
                  <a:pt x="700289" y="46490"/>
                  <a:pt x="314212" y="-15659"/>
                  <a:pt x="0" y="18288"/>
                </a:cubicBezTo>
                <a:cubicBezTo>
                  <a:pt x="-213" y="9468"/>
                  <a:pt x="187" y="4459"/>
                  <a:pt x="0" y="0"/>
                </a:cubicBezTo>
                <a:close/>
              </a:path>
              <a:path w="10900219" h="18288" stroke="0" extrusionOk="0">
                <a:moveTo>
                  <a:pt x="0" y="0"/>
                </a:moveTo>
                <a:cubicBezTo>
                  <a:pt x="269624" y="3698"/>
                  <a:pt x="383061" y="-5818"/>
                  <a:pt x="572261" y="0"/>
                </a:cubicBezTo>
                <a:cubicBezTo>
                  <a:pt x="761461" y="5818"/>
                  <a:pt x="826360" y="-1890"/>
                  <a:pt x="926519" y="0"/>
                </a:cubicBezTo>
                <a:cubicBezTo>
                  <a:pt x="1026678" y="1890"/>
                  <a:pt x="1621671" y="-1096"/>
                  <a:pt x="1825787" y="0"/>
                </a:cubicBezTo>
                <a:cubicBezTo>
                  <a:pt x="2029903" y="1096"/>
                  <a:pt x="2212612" y="17145"/>
                  <a:pt x="2398048" y="0"/>
                </a:cubicBezTo>
                <a:cubicBezTo>
                  <a:pt x="2583484" y="-17145"/>
                  <a:pt x="2739759" y="-14168"/>
                  <a:pt x="2970310" y="0"/>
                </a:cubicBezTo>
                <a:cubicBezTo>
                  <a:pt x="3200861" y="14168"/>
                  <a:pt x="3502691" y="33180"/>
                  <a:pt x="3869578" y="0"/>
                </a:cubicBezTo>
                <a:cubicBezTo>
                  <a:pt x="4236465" y="-33180"/>
                  <a:pt x="4122134" y="-10470"/>
                  <a:pt x="4332837" y="0"/>
                </a:cubicBezTo>
                <a:cubicBezTo>
                  <a:pt x="4543540" y="10470"/>
                  <a:pt x="4834652" y="3572"/>
                  <a:pt x="5232105" y="0"/>
                </a:cubicBezTo>
                <a:cubicBezTo>
                  <a:pt x="5629558" y="-3572"/>
                  <a:pt x="5773178" y="-6604"/>
                  <a:pt x="6131373" y="0"/>
                </a:cubicBezTo>
                <a:cubicBezTo>
                  <a:pt x="6489568" y="6604"/>
                  <a:pt x="6621532" y="18870"/>
                  <a:pt x="6812637" y="0"/>
                </a:cubicBezTo>
                <a:cubicBezTo>
                  <a:pt x="7003742" y="-18870"/>
                  <a:pt x="7311146" y="18959"/>
                  <a:pt x="7711905" y="0"/>
                </a:cubicBezTo>
                <a:cubicBezTo>
                  <a:pt x="8112664" y="-18959"/>
                  <a:pt x="8080793" y="-24744"/>
                  <a:pt x="8284166" y="0"/>
                </a:cubicBezTo>
                <a:cubicBezTo>
                  <a:pt x="8487539" y="24744"/>
                  <a:pt x="8615041" y="-1627"/>
                  <a:pt x="8856428" y="0"/>
                </a:cubicBezTo>
                <a:cubicBezTo>
                  <a:pt x="9097815" y="1627"/>
                  <a:pt x="9475052" y="26322"/>
                  <a:pt x="9646694" y="0"/>
                </a:cubicBezTo>
                <a:cubicBezTo>
                  <a:pt x="9818336" y="-26322"/>
                  <a:pt x="9938906" y="-121"/>
                  <a:pt x="10218955" y="0"/>
                </a:cubicBezTo>
                <a:cubicBezTo>
                  <a:pt x="10499004" y="121"/>
                  <a:pt x="10697467" y="15326"/>
                  <a:pt x="10900219" y="0"/>
                </a:cubicBezTo>
                <a:cubicBezTo>
                  <a:pt x="10899812" y="8690"/>
                  <a:pt x="10900065" y="14141"/>
                  <a:pt x="10900219" y="18288"/>
                </a:cubicBezTo>
                <a:cubicBezTo>
                  <a:pt x="10543007" y="31201"/>
                  <a:pt x="10472057" y="15684"/>
                  <a:pt x="10109953" y="18288"/>
                </a:cubicBezTo>
                <a:cubicBezTo>
                  <a:pt x="9747849" y="20892"/>
                  <a:pt x="9872856" y="33007"/>
                  <a:pt x="9755696" y="18288"/>
                </a:cubicBezTo>
                <a:cubicBezTo>
                  <a:pt x="9638536" y="3569"/>
                  <a:pt x="9442681" y="6596"/>
                  <a:pt x="9292437" y="18288"/>
                </a:cubicBezTo>
                <a:cubicBezTo>
                  <a:pt x="9142193" y="29980"/>
                  <a:pt x="8817861" y="-11343"/>
                  <a:pt x="8393169" y="18288"/>
                </a:cubicBezTo>
                <a:cubicBezTo>
                  <a:pt x="7968477" y="47919"/>
                  <a:pt x="7919655" y="23228"/>
                  <a:pt x="7711905" y="18288"/>
                </a:cubicBezTo>
                <a:cubicBezTo>
                  <a:pt x="7504155" y="13348"/>
                  <a:pt x="7365667" y="6452"/>
                  <a:pt x="7248646" y="18288"/>
                </a:cubicBezTo>
                <a:cubicBezTo>
                  <a:pt x="7131625" y="30124"/>
                  <a:pt x="6776155" y="2871"/>
                  <a:pt x="6567382" y="18288"/>
                </a:cubicBezTo>
                <a:cubicBezTo>
                  <a:pt x="6358609" y="33705"/>
                  <a:pt x="6372933" y="1091"/>
                  <a:pt x="6213125" y="18288"/>
                </a:cubicBezTo>
                <a:cubicBezTo>
                  <a:pt x="6053317" y="35485"/>
                  <a:pt x="5980913" y="1290"/>
                  <a:pt x="5858868" y="18288"/>
                </a:cubicBezTo>
                <a:cubicBezTo>
                  <a:pt x="5736823" y="35286"/>
                  <a:pt x="5481395" y="5492"/>
                  <a:pt x="5177604" y="18288"/>
                </a:cubicBezTo>
                <a:cubicBezTo>
                  <a:pt x="4873813" y="31084"/>
                  <a:pt x="4854222" y="37160"/>
                  <a:pt x="4714345" y="18288"/>
                </a:cubicBezTo>
                <a:cubicBezTo>
                  <a:pt x="4574468" y="-584"/>
                  <a:pt x="4298550" y="22981"/>
                  <a:pt x="3924079" y="18288"/>
                </a:cubicBezTo>
                <a:cubicBezTo>
                  <a:pt x="3549608" y="13595"/>
                  <a:pt x="3645461" y="-921"/>
                  <a:pt x="3460820" y="18288"/>
                </a:cubicBezTo>
                <a:cubicBezTo>
                  <a:pt x="3276179" y="37497"/>
                  <a:pt x="3004470" y="-15027"/>
                  <a:pt x="2670554" y="18288"/>
                </a:cubicBezTo>
                <a:cubicBezTo>
                  <a:pt x="2336638" y="51603"/>
                  <a:pt x="2425773" y="17517"/>
                  <a:pt x="2316297" y="18288"/>
                </a:cubicBezTo>
                <a:cubicBezTo>
                  <a:pt x="2206821" y="19059"/>
                  <a:pt x="1757890" y="42158"/>
                  <a:pt x="1526031" y="18288"/>
                </a:cubicBezTo>
                <a:cubicBezTo>
                  <a:pt x="1294172" y="-5582"/>
                  <a:pt x="1213137" y="12281"/>
                  <a:pt x="1062771" y="18288"/>
                </a:cubicBezTo>
                <a:cubicBezTo>
                  <a:pt x="912405" y="24295"/>
                  <a:pt x="829444" y="7304"/>
                  <a:pt x="708514" y="18288"/>
                </a:cubicBezTo>
                <a:cubicBezTo>
                  <a:pt x="587584" y="29272"/>
                  <a:pt x="227877" y="37311"/>
                  <a:pt x="0" y="18288"/>
                </a:cubicBezTo>
                <a:cubicBezTo>
                  <a:pt x="-53" y="11301"/>
                  <a:pt x="-649" y="7756"/>
                  <a:pt x="0" y="0"/>
                </a:cubicBezTo>
                <a:close/>
              </a:path>
            </a:pathLst>
          </a:custGeom>
          <a:solidFill>
            <a:srgbClr val="21B2B8"/>
          </a:solidFill>
          <a:ln w="34925">
            <a:solidFill>
              <a:srgbClr val="21B2B8"/>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hart 5">
            <a:extLst>
              <a:ext uri="{FF2B5EF4-FFF2-40B4-BE49-F238E27FC236}">
                <a16:creationId xmlns:a16="http://schemas.microsoft.com/office/drawing/2014/main" id="{34CB18BE-10D7-530F-3655-50B888C6E1D1}"/>
              </a:ext>
            </a:extLst>
          </p:cNvPr>
          <p:cNvGraphicFramePr/>
          <p:nvPr>
            <p:extLst>
              <p:ext uri="{D42A27DB-BD31-4B8C-83A1-F6EECF244321}">
                <p14:modId xmlns:p14="http://schemas.microsoft.com/office/powerpoint/2010/main" val="2772124991"/>
              </p:ext>
            </p:extLst>
          </p:nvPr>
        </p:nvGraphicFramePr>
        <p:xfrm>
          <a:off x="632647" y="2850219"/>
          <a:ext cx="5165269" cy="338869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a:extLst>
              <a:ext uri="{FF2B5EF4-FFF2-40B4-BE49-F238E27FC236}">
                <a16:creationId xmlns:a16="http://schemas.microsoft.com/office/drawing/2014/main" id="{C7B5F243-AA4B-BA34-B6C7-10387BF5512E}"/>
              </a:ext>
            </a:extLst>
          </p:cNvPr>
          <p:cNvGraphicFramePr/>
          <p:nvPr>
            <p:extLst>
              <p:ext uri="{D42A27DB-BD31-4B8C-83A1-F6EECF244321}">
                <p14:modId xmlns:p14="http://schemas.microsoft.com/office/powerpoint/2010/main" val="2682838925"/>
              </p:ext>
            </p:extLst>
          </p:nvPr>
        </p:nvGraphicFramePr>
        <p:xfrm>
          <a:off x="6275297" y="2850219"/>
          <a:ext cx="5434621" cy="31590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51624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61AC8-F37D-983D-3221-7CE22674DD0D}"/>
              </a:ext>
            </a:extLst>
          </p:cNvPr>
          <p:cNvSpPr>
            <a:spLocks noGrp="1"/>
          </p:cNvSpPr>
          <p:nvPr>
            <p:ph type="title"/>
          </p:nvPr>
        </p:nvSpPr>
        <p:spPr/>
        <p:txBody>
          <a:bodyPr>
            <a:normAutofit fontScale="90000"/>
          </a:bodyPr>
          <a:lstStyle/>
          <a:p>
            <a:r>
              <a:rPr lang="en-GB" dirty="0">
                <a:latin typeface="Amasis MT Pro Medium" panose="02040604050005020304" pitchFamily="18" charset="0"/>
              </a:rPr>
              <a:t>Case Study 1: Content linked to case studies</a:t>
            </a:r>
          </a:p>
        </p:txBody>
      </p:sp>
      <p:sp>
        <p:nvSpPr>
          <p:cNvPr id="3" name="Content Placeholder 2">
            <a:extLst>
              <a:ext uri="{FF2B5EF4-FFF2-40B4-BE49-F238E27FC236}">
                <a16:creationId xmlns:a16="http://schemas.microsoft.com/office/drawing/2014/main" id="{35CC351D-3E3B-9192-C064-5B4C571B4BC7}"/>
              </a:ext>
            </a:extLst>
          </p:cNvPr>
          <p:cNvSpPr>
            <a:spLocks noGrp="1"/>
          </p:cNvSpPr>
          <p:nvPr>
            <p:ph idx="1"/>
          </p:nvPr>
        </p:nvSpPr>
        <p:spPr/>
        <p:txBody>
          <a:bodyPr>
            <a:normAutofit/>
          </a:bodyPr>
          <a:lstStyle/>
          <a:p>
            <a:pPr algn="just">
              <a:lnSpc>
                <a:spcPct val="150000"/>
              </a:lnSpc>
              <a:spcBef>
                <a:spcPts val="1200"/>
              </a:spcBef>
              <a:spcAft>
                <a:spcPts val="1500"/>
              </a:spcAft>
            </a:pPr>
            <a:endParaRPr lang="en-GB" sz="1800" dirty="0">
              <a:effectLst/>
              <a:latin typeface="Times New Roman" panose="02020603050405020304" pitchFamily="18" charset="0"/>
              <a:ea typeface="Times New Roman" panose="02020603050405020304" pitchFamily="18" charset="0"/>
            </a:endParaRPr>
          </a:p>
          <a:p>
            <a:pPr marL="0" indent="0">
              <a:buNone/>
            </a:pPr>
            <a:endParaRPr lang="en-GB" sz="1800" dirty="0">
              <a:latin typeface="Arial" panose="020B0604020202020204" pitchFamily="34" charset="0"/>
              <a:cs typeface="Arial" panose="020B0604020202020204" pitchFamily="34" charset="0"/>
            </a:endParaRPr>
          </a:p>
        </p:txBody>
      </p:sp>
      <p:pic>
        <p:nvPicPr>
          <p:cNvPr id="4" name="Picture 3" descr="A person walking on a sidewalk&#10;&#10;Description automatically generated">
            <a:extLst>
              <a:ext uri="{FF2B5EF4-FFF2-40B4-BE49-F238E27FC236}">
                <a16:creationId xmlns:a16="http://schemas.microsoft.com/office/drawing/2014/main" id="{D613A3C5-47D6-E150-11A7-A59DF2219F6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37950" y="1902141"/>
            <a:ext cx="2242820" cy="2582545"/>
          </a:xfrm>
          <a:prstGeom prst="rect">
            <a:avLst/>
          </a:prstGeom>
          <a:noFill/>
          <a:ln>
            <a:noFill/>
          </a:ln>
        </p:spPr>
      </p:pic>
      <p:pic>
        <p:nvPicPr>
          <p:cNvPr id="5" name="Picture 4" descr="Two men shaking hands outside a tent&#10;&#10;Description automatically generated">
            <a:extLst>
              <a:ext uri="{FF2B5EF4-FFF2-40B4-BE49-F238E27FC236}">
                <a16:creationId xmlns:a16="http://schemas.microsoft.com/office/drawing/2014/main" id="{CF0BE2B2-57CC-6CB8-2CA5-091134FAEFA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869497" y="2134618"/>
            <a:ext cx="2743200" cy="2111375"/>
          </a:xfrm>
          <a:prstGeom prst="rect">
            <a:avLst/>
          </a:prstGeom>
          <a:noFill/>
          <a:ln>
            <a:noFill/>
          </a:ln>
        </p:spPr>
      </p:pic>
      <p:sp>
        <p:nvSpPr>
          <p:cNvPr id="6" name="TextBox 5">
            <a:extLst>
              <a:ext uri="{FF2B5EF4-FFF2-40B4-BE49-F238E27FC236}">
                <a16:creationId xmlns:a16="http://schemas.microsoft.com/office/drawing/2014/main" id="{B949D4F8-5A85-EEEB-C6C8-2FFC99604439}"/>
              </a:ext>
            </a:extLst>
          </p:cNvPr>
          <p:cNvSpPr txBox="1"/>
          <p:nvPr/>
        </p:nvSpPr>
        <p:spPr>
          <a:xfrm>
            <a:off x="321579" y="4723382"/>
            <a:ext cx="11870421" cy="2308324"/>
          </a:xfrm>
          <a:prstGeom prst="rect">
            <a:avLst/>
          </a:prstGeom>
          <a:noFill/>
        </p:spPr>
        <p:txBody>
          <a:bodyPr wrap="square" rtlCol="0">
            <a:spAutoFit/>
          </a:bodyPr>
          <a:lstStyle/>
          <a:p>
            <a:r>
              <a:rPr lang="en-GB" sz="18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en-GB" sz="12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Did you know that the Edgeworth Box is a powerful tool used to showcase how exchange between two individuals can boost one person's well-being without hurting the other? This leads to a win-win situation, enhancing overall social welfare from a given set of resources!</a:t>
            </a:r>
            <a:br>
              <a:rPr lang="en-GB" sz="12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br>
            <a:br>
              <a:rPr lang="en-GB" sz="12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br>
            <a:r>
              <a:rPr lang="en-GB" sz="12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It's all about that Pareto improvement – making everyone better off without making anyone worse off!</a:t>
            </a:r>
            <a:br>
              <a:rPr lang="en-GB" sz="12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br>
            <a:br>
              <a:rPr lang="en-GB" sz="12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br>
            <a:r>
              <a:rPr lang="en-GB" sz="12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During our summer break at a campsite in Spain, we can illustrate the basics of the Edgeworth Box, shedding light on the fascinating world of general equilibrium theory!</a:t>
            </a:r>
            <a:br>
              <a:rPr lang="en-GB" sz="12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br>
            <a:br>
              <a:rPr lang="en-GB" sz="12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br>
            <a:r>
              <a:rPr lang="en-GB" sz="12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Let's dive into the world of economics while soaking up the sun and learning something new! Are you ready to unravel the mysteries of the Edgeworth Box with us?</a:t>
            </a:r>
            <a:br>
              <a:rPr lang="en-GB" sz="12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br>
            <a:br>
              <a:rPr lang="en-GB" sz="12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br>
            <a:r>
              <a:rPr lang="en-GB" sz="1200" i="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For economists or those curious minds who will like to know more, you can access a full case study in the case studies bank (link available in bio)”</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013381384"/>
      </p:ext>
    </p:extLst>
  </p:cSld>
  <p:clrMapOvr>
    <a:masterClrMapping/>
  </p:clrMapOvr>
</p:sld>
</file>

<file path=ppt/theme/theme1.xml><?xml version="1.0" encoding="utf-8"?>
<a:theme xmlns:a="http://schemas.openxmlformats.org/drawingml/2006/main" name="SketchyVTI">
  <a:themeElements>
    <a:clrScheme name="AnalogousFromRegularSeedRightStep">
      <a:dk1>
        <a:srgbClr val="000000"/>
      </a:dk1>
      <a:lt1>
        <a:srgbClr val="FFFFFF"/>
      </a:lt1>
      <a:dk2>
        <a:srgbClr val="2F1B30"/>
      </a:dk2>
      <a:lt2>
        <a:srgbClr val="F3F0F0"/>
      </a:lt2>
      <a:accent1>
        <a:srgbClr val="21B2B8"/>
      </a:accent1>
      <a:accent2>
        <a:srgbClr val="177ED5"/>
      </a:accent2>
      <a:accent3>
        <a:srgbClr val="2941E7"/>
      </a:accent3>
      <a:accent4>
        <a:srgbClr val="5925D7"/>
      </a:accent4>
      <a:accent5>
        <a:srgbClr val="AF29E7"/>
      </a:accent5>
      <a:accent6>
        <a:srgbClr val="D517BD"/>
      </a:accent6>
      <a:hlink>
        <a:srgbClr val="BF443F"/>
      </a:hlink>
      <a:folHlink>
        <a:srgbClr val="7F7F7F"/>
      </a:folHlink>
    </a:clrScheme>
    <a:fontScheme name="Custom 2">
      <a:majorFont>
        <a:latin typeface="Modern Love"/>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0</TotalTime>
  <Words>1297</Words>
  <Application>Microsoft Office PowerPoint</Application>
  <PresentationFormat>Widescreen</PresentationFormat>
  <Paragraphs>138</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Amasis MT Pro Medium</vt:lpstr>
      <vt:lpstr>Arial</vt:lpstr>
      <vt:lpstr>Calibri</vt:lpstr>
      <vt:lpstr>Modern Love</vt:lpstr>
      <vt:lpstr>The Hand</vt:lpstr>
      <vt:lpstr>Times New Roman</vt:lpstr>
      <vt:lpstr>SketchyVTI</vt:lpstr>
      <vt:lpstr>The use of social networks to improve engagement and implement a research-led curriculum</vt:lpstr>
      <vt:lpstr>What will we talk about today?</vt:lpstr>
      <vt:lpstr>A shift to blended learning</vt:lpstr>
      <vt:lpstr>Relationship between student satisfaction and research intensity (2008-2021)</vt:lpstr>
      <vt:lpstr>The use of social networks in higher education</vt:lpstr>
      <vt:lpstr>How much Generation Z uses Instagram</vt:lpstr>
      <vt:lpstr>Introducing the Instagram Approach @dailylifeecon</vt:lpstr>
      <vt:lpstr>Engagement</vt:lpstr>
      <vt:lpstr>Case Study 1: Content linked to case studies</vt:lpstr>
      <vt:lpstr>Case Study 2: Content linked to academic papers or articles</vt:lpstr>
      <vt:lpstr>Impact on students and performance</vt:lpstr>
      <vt:lpstr>Instagram engagement and final marks</vt:lpstr>
      <vt:lpstr>Students Feedback</vt:lpstr>
      <vt:lpstr>Some insights</vt:lpstr>
    </vt:vector>
  </TitlesOfParts>
  <Company>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use of social networks to improve engagement and implement a research-led curriculum</dc:title>
  <dc:creator>Sofia Izquierdo sanchez</dc:creator>
  <cp:lastModifiedBy>Sofia Izquierdo sanchez</cp:lastModifiedBy>
  <cp:revision>7</cp:revision>
  <dcterms:created xsi:type="dcterms:W3CDTF">2023-08-31T14:20:24Z</dcterms:created>
  <dcterms:modified xsi:type="dcterms:W3CDTF">2023-09-04T12:30:56Z</dcterms:modified>
</cp:coreProperties>
</file>