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62" r:id="rId3"/>
    <p:sldId id="340" r:id="rId4"/>
    <p:sldId id="345" r:id="rId5"/>
    <p:sldId id="344" r:id="rId6"/>
    <p:sldId id="264" r:id="rId7"/>
    <p:sldId id="342" r:id="rId8"/>
    <p:sldId id="329" r:id="rId9"/>
    <p:sldId id="346" r:id="rId10"/>
    <p:sldId id="312" r:id="rId11"/>
    <p:sldId id="343" r:id="rId12"/>
    <p:sldId id="314" r:id="rId13"/>
    <p:sldId id="348" r:id="rId14"/>
    <p:sldId id="347" r:id="rId15"/>
    <p:sldId id="349" r:id="rId16"/>
    <p:sldId id="316" r:id="rId17"/>
    <p:sldId id="317" r:id="rId18"/>
    <p:sldId id="318" r:id="rId19"/>
    <p:sldId id="319" r:id="rId20"/>
    <p:sldId id="337" r:id="rId21"/>
    <p:sldId id="321" r:id="rId22"/>
    <p:sldId id="266" r:id="rId23"/>
    <p:sldId id="327" r:id="rId24"/>
    <p:sldId id="34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8E1"/>
    <a:srgbClr val="FBF9FD"/>
    <a:srgbClr val="D3F6FD"/>
    <a:srgbClr val="B9EDFF"/>
    <a:srgbClr val="ECDFF5"/>
    <a:srgbClr val="D6BBEB"/>
    <a:srgbClr val="B3E2A6"/>
    <a:srgbClr val="FFEBAB"/>
    <a:srgbClr val="92D6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9852E4-DA65-4917-9ABA-5A76E9DD8068}" v="499" dt="2023-09-04T14:12:32.8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57" autoAdjust="0"/>
    <p:restoredTop sz="50324" autoAdjust="0"/>
  </p:normalViewPr>
  <p:slideViewPr>
    <p:cSldViewPr snapToGrid="0">
      <p:cViewPr varScale="1">
        <p:scale>
          <a:sx n="32" d="100"/>
          <a:sy n="32" d="100"/>
        </p:scale>
        <p:origin x="157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20F868-18D0-4AFC-8B37-F9B1801438F8}" type="datetimeFigureOut">
              <a:rPr lang="en-GB" smtClean="0"/>
              <a:t>26/09/2023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0593E-8E1F-44D0-9FEC-B9D61BD3FD3C}" type="slidenum">
              <a:rPr lang="en-GB" smtClean="0"/>
              <a:t>‹#›</a:t>
            </a:fld>
            <a:endParaRPr lang="en-GB"/>
          </a:p>
        </p:txBody>
      </p:sp>
    </p:spTree>
    <p:extLst>
      <p:ext uri="{BB962C8B-B14F-4D97-AF65-F5344CB8AC3E}">
        <p14:creationId xmlns:p14="http://schemas.microsoft.com/office/powerpoint/2010/main" val="1656529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US" dirty="0"/>
          </a:p>
        </p:txBody>
      </p:sp>
      <p:sp>
        <p:nvSpPr>
          <p:cNvPr id="4" name="Slide Number Placeholder 3"/>
          <p:cNvSpPr>
            <a:spLocks noGrp="1"/>
          </p:cNvSpPr>
          <p:nvPr>
            <p:ph type="sldNum" sz="quarter" idx="5"/>
          </p:nvPr>
        </p:nvSpPr>
        <p:spPr/>
        <p:txBody>
          <a:bodyPr/>
          <a:lstStyle/>
          <a:p>
            <a:fld id="{37DB569B-FCA2-4AC3-9615-32CDFF164232}" type="slidenum">
              <a:rPr lang="en-GB" smtClean="0"/>
              <a:t>1</a:t>
            </a:fld>
            <a:endParaRPr lang="en-GB"/>
          </a:p>
        </p:txBody>
      </p:sp>
    </p:spTree>
    <p:extLst>
      <p:ext uri="{BB962C8B-B14F-4D97-AF65-F5344CB8AC3E}">
        <p14:creationId xmlns:p14="http://schemas.microsoft.com/office/powerpoint/2010/main" val="450114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My first theme is anxiety and judgement</a:t>
            </a: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9884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80943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Connections – being more than a face in the hall</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48791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How important participation is in learning – not in terms of just enjoyment and engagement but also how much more you learn in discussion – and how this is more enjoyable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8681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How friendships are important  - covid students</a:t>
            </a:r>
          </a:p>
          <a:p>
            <a:r>
              <a:rPr lang="en-US" dirty="0">
                <a:cs typeface="Calibri"/>
              </a:rPr>
              <a:t>But the suggestion that the course might have a role in helping these friendships or even setting up formal student groups</a:t>
            </a: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4536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importance with others with diverse views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09634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Connecting the subject with the world</a:t>
            </a:r>
          </a:p>
          <a:p>
            <a:endParaRPr lang="en-US" dirty="0">
              <a:cs typeface="Calibri"/>
            </a:endParaRPr>
          </a:p>
          <a:p>
            <a:r>
              <a:rPr lang="en-US" dirty="0">
                <a:cs typeface="Calibri"/>
              </a:rPr>
              <a:t>And again connecting to different views in the subject not just with peers</a:t>
            </a:r>
          </a:p>
          <a:p>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3504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Good news – economics students think economics highly relevant to the world but some concerns about how an economics degree prepares you for this in terms of skills development and application of theory to practice</a:t>
            </a:r>
          </a:p>
          <a:p>
            <a:endParaRPr lang="en-US"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11181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Finally assessment</a:t>
            </a:r>
          </a:p>
          <a:p>
            <a:endParaRPr lang="en-US" dirty="0">
              <a:cs typeface="Calibri"/>
            </a:endParaRPr>
          </a:p>
          <a:p>
            <a:endParaRPr lang="en-US" dirty="0">
              <a:cs typeface="Calibri"/>
            </a:endParaRPr>
          </a:p>
          <a:p>
            <a:r>
              <a:rPr lang="en-US" dirty="0">
                <a:cs typeface="Calibri"/>
              </a:rPr>
              <a:t>There was an acknowledgement – that all assessments are stressful  - and developing the skills to do the assessments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2767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So a contrast in views on assessment – here between the 2 universities – coursework preferred by the teaching intensive students, MCQs taking some of the anxiety away form assessment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2D267-2291-48E6-8352-C6ED4A2BDF9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0015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endParaRPr lang="en-GB" dirty="0"/>
          </a:p>
          <a:p>
            <a:pPr algn="l" rtl="0" fontAlgn="base"/>
            <a:r>
              <a:rPr lang="en-GB" dirty="0"/>
              <a:t>Well, higher education by its very nature is and should be academically challenging – it involves grasping new concepts and learning in new ways that may be anxiety-provoking or often leave students in a liminal and uncertain space. However, students abilities to deal with uncertainty and making mistakes are negatively affected by anxiety.</a:t>
            </a:r>
            <a:endParaRPr lang="en-GB" dirty="0">
              <a:ea typeface="Calibri"/>
              <a:cs typeface="Calibri"/>
            </a:endParaRPr>
          </a:p>
          <a:p>
            <a:pPr algn="l" rtl="0" fontAlgn="base"/>
            <a:endParaRPr lang="en-GB" dirty="0"/>
          </a:p>
          <a:p>
            <a:pPr fontAlgn="base"/>
            <a:r>
              <a:rPr lang="en-GB" sz="1800" b="0" i="0" dirty="0">
                <a:solidFill>
                  <a:srgbClr val="000000"/>
                </a:solidFill>
                <a:effectLst/>
                <a:latin typeface="Calibri" panose="020F0502020204030204" pitchFamily="34" charset="0"/>
              </a:rPr>
              <a:t>And we know that student mental health is a big concern – mental wellbeing is relatively low to the general population and has been particularly low during the pandemic – it has recovered a little in 2022 but still a big cause for concern.</a:t>
            </a:r>
          </a:p>
          <a:p>
            <a:pPr fontAlgn="base"/>
            <a:endParaRPr lang="en-GB" sz="1800" b="0" i="0" dirty="0">
              <a:solidFill>
                <a:srgbClr val="000000"/>
              </a:solidFill>
              <a:effectLst/>
              <a:latin typeface="Calibri" panose="020F0502020204030204" pitchFamily="34" charset="0"/>
              <a:cs typeface="Calibri"/>
            </a:endParaRPr>
          </a:p>
          <a:p>
            <a:pPr fontAlgn="base"/>
            <a:r>
              <a:rPr lang="en-GB" sz="1800" b="0" i="0" dirty="0">
                <a:solidFill>
                  <a:srgbClr val="000000"/>
                </a:solidFill>
                <a:effectLst/>
                <a:latin typeface="Calibri" panose="020F0502020204030204" pitchFamily="34" charset="0"/>
              </a:rPr>
              <a:t>The UK’s Office for Students (2019) contends students with mental health conditions are less likely to perform well or secure a good job post-graduation and more likely to drop out. Low levels of mental wellbeing are also argued to negatively affect learning, linked to its impact on confidence, motivation, self-efficacy, attendance and engagement</a:t>
            </a:r>
            <a:endParaRPr lang="en-GB" sz="1800" b="0" i="0" dirty="0">
              <a:solidFill>
                <a:srgbClr val="000000"/>
              </a:solidFill>
              <a:effectLst/>
              <a:latin typeface="Calibri" panose="020F0502020204030204" pitchFamily="34" charset="0"/>
              <a:cs typeface="Calibri"/>
            </a:endParaRPr>
          </a:p>
          <a:p>
            <a:pPr fontAlgn="base"/>
            <a:endParaRPr lang="en-GB" sz="1800" b="0" i="0" dirty="0">
              <a:solidFill>
                <a:srgbClr val="000000"/>
              </a:solidFill>
              <a:effectLst/>
              <a:latin typeface="Calibri" panose="020F0502020204030204" pitchFamily="34" charset="0"/>
              <a:cs typeface="Calibri"/>
            </a:endParaRPr>
          </a:p>
          <a:p>
            <a:pPr fontAlgn="base"/>
            <a:r>
              <a:rPr lang="en-GB" dirty="0">
                <a:solidFill>
                  <a:srgbClr val="000000"/>
                </a:solidFill>
                <a:latin typeface="Calibri"/>
                <a:cs typeface="Calibri"/>
              </a:rPr>
              <a:t>So what can we do? How can we provide a stimulating and challenging curriculum that students can cope with? Well, the</a:t>
            </a:r>
            <a:r>
              <a:rPr lang="en-GB" b="0" i="0" dirty="0">
                <a:solidFill>
                  <a:srgbClr val="000000"/>
                </a:solidFill>
                <a:effectLst/>
                <a:latin typeface="Calibri"/>
                <a:cs typeface="Calibri"/>
              </a:rPr>
              <a:t> only guaranteed points of contact for students in higher education is with us - academic staff and the course – the curriculum – so hence my </a:t>
            </a:r>
            <a:r>
              <a:rPr lang="en-GB" dirty="0">
                <a:solidFill>
                  <a:srgbClr val="000000"/>
                </a:solidFill>
                <a:latin typeface="Calibri"/>
                <a:cs typeface="Calibri"/>
              </a:rPr>
              <a:t>interest in informing how we design teaching and curricula.</a:t>
            </a:r>
            <a:endParaRPr lang="en-GB" b="0" i="0" dirty="0">
              <a:solidFill>
                <a:srgbClr val="000000"/>
              </a:solidFill>
              <a:effectLst/>
              <a:latin typeface="Calibri"/>
              <a:ea typeface="Calibri"/>
              <a:cs typeface="Calibri"/>
            </a:endParaRPr>
          </a:p>
          <a:p>
            <a:pPr algn="l" rtl="0" fontAlgn="base"/>
            <a:endParaRPr lang="en-GB" b="0" i="0" dirty="0">
              <a:solidFill>
                <a:srgbClr val="000000"/>
              </a:solidFill>
              <a:effectLst/>
              <a:latin typeface="Calibri" panose="020F0502020204030204" pitchFamily="34" charset="0"/>
            </a:endParaRPr>
          </a:p>
          <a:p>
            <a:pPr fontAlgn="base"/>
            <a:r>
              <a:rPr lang="en-GB" b="0" i="0" dirty="0">
                <a:solidFill>
                  <a:srgbClr val="000000"/>
                </a:solidFill>
                <a:effectLst/>
                <a:latin typeface="Calibri"/>
                <a:cs typeface="Calibri"/>
              </a:rPr>
              <a:t>There is an increasing amount of research out there around student mental health and how to supports students – both in and outside the curricula, but not taking the particular lens or view I am – i.e. the relationship between academic challenge and student mental wellbeing- so I am hoping to add to our knowledge and further inform curriculum design.</a:t>
            </a:r>
          </a:p>
          <a:p>
            <a:pPr fontAlgn="base"/>
            <a:endParaRPr lang="en-GB" b="0" i="0" dirty="0">
              <a:solidFill>
                <a:srgbClr val="000000"/>
              </a:solidFill>
              <a:effectLst/>
              <a:latin typeface="Calibri"/>
              <a:cs typeface="Calibri"/>
            </a:endParaRPr>
          </a:p>
          <a:p>
            <a:pPr fontAlgn="base"/>
            <a:r>
              <a:rPr lang="en-GB" sz="1800" b="0" i="0" dirty="0">
                <a:solidFill>
                  <a:srgbClr val="000000"/>
                </a:solidFill>
                <a:effectLst/>
                <a:latin typeface="Calibri" panose="020F0502020204030204" pitchFamily="34" charset="0"/>
              </a:rPr>
              <a:t>Learning in higher education is by its very nature academically and intellectually challenging (Gibbs, 2010) and involves uncertainty and struggle for students as they grapple with new and challenging concepts (Meyer, Land and Baillie, 2009). Research which connects mental wellbeing issues such as anxiety with intolerance of uncertainty (Buhr and Dugas, 2009) suggests students’ abilities to deal with this uncertainty in learning has arguably decreased: in 2020 more higher education students than before reported a decrease in mental wellbeing, which worsened following the pandemic (Pereira </a:t>
            </a:r>
            <a:r>
              <a:rPr lang="en-GB" sz="1800" b="0" i="1" dirty="0">
                <a:solidFill>
                  <a:srgbClr val="000000"/>
                </a:solidFill>
                <a:effectLst/>
                <a:latin typeface="Calibri" panose="020F0502020204030204" pitchFamily="34" charset="0"/>
              </a:rPr>
              <a:t>et al.</a:t>
            </a:r>
            <a:r>
              <a:rPr lang="en-GB" sz="1800" b="0" i="0" dirty="0">
                <a:solidFill>
                  <a:srgbClr val="000000"/>
                </a:solidFill>
                <a:effectLst/>
                <a:latin typeface="Calibri" panose="020F0502020204030204" pitchFamily="34" charset="0"/>
              </a:rPr>
              <a:t>, 2020; Neves and Brown, 2022).  </a:t>
            </a:r>
            <a:endParaRPr lang="en-GB" dirty="0">
              <a:latin typeface="Calibri"/>
              <a:cs typeface="Calibri"/>
            </a:endParaRPr>
          </a:p>
        </p:txBody>
      </p:sp>
      <p:sp>
        <p:nvSpPr>
          <p:cNvPr id="4" name="Slide Number Placeholder 3"/>
          <p:cNvSpPr>
            <a:spLocks noGrp="1"/>
          </p:cNvSpPr>
          <p:nvPr>
            <p:ph type="sldNum" sz="quarter" idx="5"/>
          </p:nvPr>
        </p:nvSpPr>
        <p:spPr/>
        <p:txBody>
          <a:bodyPr/>
          <a:lstStyle/>
          <a:p>
            <a:fld id="{CB40593E-8E1F-44D0-9FEC-B9D61BD3FD3C}" type="slidenum">
              <a:rPr lang="en-GB" smtClean="0"/>
              <a:t>2</a:t>
            </a:fld>
            <a:endParaRPr lang="en-GB"/>
          </a:p>
        </p:txBody>
      </p:sp>
    </p:spTree>
    <p:extLst>
      <p:ext uri="{BB962C8B-B14F-4D97-AF65-F5344CB8AC3E}">
        <p14:creationId xmlns:p14="http://schemas.microsoft.com/office/powerpoint/2010/main" val="4146529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just a couple more slides to wrap up</a:t>
            </a:r>
          </a:p>
        </p:txBody>
      </p:sp>
      <p:sp>
        <p:nvSpPr>
          <p:cNvPr id="4" name="Slide Number Placeholder 3"/>
          <p:cNvSpPr>
            <a:spLocks noGrp="1"/>
          </p:cNvSpPr>
          <p:nvPr>
            <p:ph type="sldNum" sz="quarter" idx="5"/>
          </p:nvPr>
        </p:nvSpPr>
        <p:spPr/>
        <p:txBody>
          <a:bodyPr/>
          <a:lstStyle/>
          <a:p>
            <a:fld id="{CB40593E-8E1F-44D0-9FEC-B9D61BD3FD3C}" type="slidenum">
              <a:rPr lang="en-GB" smtClean="0"/>
              <a:t>20</a:t>
            </a:fld>
            <a:endParaRPr lang="en-GB"/>
          </a:p>
        </p:txBody>
      </p:sp>
    </p:spTree>
    <p:extLst>
      <p:ext uri="{BB962C8B-B14F-4D97-AF65-F5344CB8AC3E}">
        <p14:creationId xmlns:p14="http://schemas.microsoft.com/office/powerpoint/2010/main" val="3089309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dirty="0"/>
              <a:t>So some of the key themes emerging from the student conversations but also the data analysis sessions with staff included the following:</a:t>
            </a: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r>
              <a:rPr lang="en-GB" sz="1200" dirty="0"/>
              <a:t>Importance of relationships – so relationships with self, peers, the subject the lecturer and the outside world. This was a big theme for all of the students who in particular talked about how getting to know their peers helped with dealing with everyday anxieties as well as their learning. </a:t>
            </a: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r>
              <a:rPr lang="en-GB" sz="1200" dirty="0"/>
              <a:t>There was also some conversation in my data analysis group about the high expectations that students set themselves – and in the literature how this is connected to perfectionism – which is counter to taking risks and making mistakes that we value in our curriculum framework (Jones et al, 2021)</a:t>
            </a: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r>
              <a:rPr lang="en-GB" sz="1200" dirty="0"/>
              <a:t>Also in one of my data analysis group which involved some psychologists the theme of our role as educators in normalising nerves that students feel – normal nerves you might feel when you have a pressing deadline for example,  led to a discussion about how we – as educators - might promote wellbeing of self and others within our curricula (Wilson et al, 2022)</a:t>
            </a: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r>
              <a:rPr lang="en-GB" sz="1200" dirty="0"/>
              <a:t>There was also much conversation in my data analysis groups around what stresses students in assessment versus what is academically challenging. So for many student exams where the most stressful, and more challenging assessments which required them to do their own research, synthesise or apply and connect their knowledge to the real world more fulfilling. The bunching of assessments was also stressful for students and both data analysis groups talked about to what extent we alleviate bunching or support students with developing time management skills.</a:t>
            </a: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r>
              <a:rPr lang="en-GB" sz="1200" dirty="0"/>
              <a:t>Which led to a discussion more generally around how we position ourselves as educators – should we be alleviating all stressful factors in education like conflicting deadlines, anxiety around assessment types, everyday anxieties that arguably students will need skills in dealing with when they leave us or should we be supporting students to develop these skills themselves? </a:t>
            </a:r>
          </a:p>
          <a:p>
            <a:endParaRPr lang="en-GB" dirty="0"/>
          </a:p>
        </p:txBody>
      </p:sp>
      <p:sp>
        <p:nvSpPr>
          <p:cNvPr id="4" name="Slide Number Placeholder 3"/>
          <p:cNvSpPr>
            <a:spLocks noGrp="1"/>
          </p:cNvSpPr>
          <p:nvPr>
            <p:ph type="sldNum" sz="quarter" idx="5"/>
          </p:nvPr>
        </p:nvSpPr>
        <p:spPr/>
        <p:txBody>
          <a:bodyPr/>
          <a:lstStyle/>
          <a:p>
            <a:fld id="{CB40593E-8E1F-44D0-9FEC-B9D61BD3FD3C}" type="slidenum">
              <a:rPr lang="en-GB" smtClean="0"/>
              <a:t>21</a:t>
            </a:fld>
            <a:endParaRPr lang="en-GB"/>
          </a:p>
        </p:txBody>
      </p:sp>
    </p:spTree>
    <p:extLst>
      <p:ext uri="{BB962C8B-B14F-4D97-AF65-F5344CB8AC3E}">
        <p14:creationId xmlns:p14="http://schemas.microsoft.com/office/powerpoint/2010/main" val="42034438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my final slide</a:t>
            </a:r>
          </a:p>
          <a:p>
            <a:endParaRPr lang="en-GB" dirty="0"/>
          </a:p>
          <a:p>
            <a:r>
              <a:rPr lang="en-GB" dirty="0"/>
              <a:t>So what are the key takeaways for us– how can we increase students confidence and their ability to learn?</a:t>
            </a:r>
          </a:p>
          <a:p>
            <a:endParaRPr lang="en-GB" dirty="0"/>
          </a:p>
          <a:p>
            <a:r>
              <a:rPr lang="en-GB" dirty="0"/>
              <a:t>- I think in part this is about considering how we design opportunities for students to understand themselves, their values and their relationship with their subject? </a:t>
            </a:r>
          </a:p>
          <a:p>
            <a:r>
              <a:rPr lang="en-GB" dirty="0"/>
              <a:t>- It is also about increasing the opportunities for students to work together in small groups – this helps them to make friends, share problems but also learn in a safe space</a:t>
            </a:r>
          </a:p>
          <a:p>
            <a:pPr marL="285750" indent="-285750">
              <a:buFont typeface="Arial" panose="020B0604020202020204" pitchFamily="34" charset="0"/>
              <a:buChar char="•"/>
            </a:pPr>
            <a:endParaRPr lang="en-GB" sz="1200" dirty="0"/>
          </a:p>
          <a:p>
            <a:pPr marL="285750" indent="-285750">
              <a:buFont typeface="Arial" panose="020B0604020202020204" pitchFamily="34" charset="0"/>
              <a:buChar char="•"/>
            </a:pPr>
            <a:r>
              <a:rPr lang="en-GB" sz="1200" dirty="0"/>
              <a:t>And finally, regarding assessment – or seems we should focus on efforts on assessment that challenges our students, connects their knowledge to the world and gives them some agency or choice in subject or expressing themselves. We should also be attentive to providing more opportunities for feedback and reflection; and helping our students really understand what good looks like in a range of ways</a:t>
            </a:r>
          </a:p>
        </p:txBody>
      </p:sp>
      <p:sp>
        <p:nvSpPr>
          <p:cNvPr id="4" name="Slide Number Placeholder 3"/>
          <p:cNvSpPr>
            <a:spLocks noGrp="1"/>
          </p:cNvSpPr>
          <p:nvPr>
            <p:ph type="sldNum" sz="quarter" idx="5"/>
          </p:nvPr>
        </p:nvSpPr>
        <p:spPr/>
        <p:txBody>
          <a:bodyPr/>
          <a:lstStyle/>
          <a:p>
            <a:fld id="{CB40593E-8E1F-44D0-9FEC-B9D61BD3FD3C}" type="slidenum">
              <a:rPr lang="en-GB" smtClean="0"/>
              <a:t>22</a:t>
            </a:fld>
            <a:endParaRPr lang="en-GB"/>
          </a:p>
        </p:txBody>
      </p:sp>
    </p:spTree>
    <p:extLst>
      <p:ext uri="{BB962C8B-B14F-4D97-AF65-F5344CB8AC3E}">
        <p14:creationId xmlns:p14="http://schemas.microsoft.com/office/powerpoint/2010/main" val="3931996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40593E-8E1F-44D0-9FEC-B9D61BD3FD3C}" type="slidenum">
              <a:rPr lang="en-GB" smtClean="0"/>
              <a:t>23</a:t>
            </a:fld>
            <a:endParaRPr lang="en-GB"/>
          </a:p>
        </p:txBody>
      </p:sp>
    </p:spTree>
    <p:extLst>
      <p:ext uri="{BB962C8B-B14F-4D97-AF65-F5344CB8AC3E}">
        <p14:creationId xmlns:p14="http://schemas.microsoft.com/office/powerpoint/2010/main" val="3053605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dirty="0">
                <a:solidFill>
                  <a:srgbClr val="000000"/>
                </a:solidFill>
                <a:effectLst/>
                <a:latin typeface="Calibri" panose="020F0502020204030204" pitchFamily="34" charset="0"/>
              </a:rPr>
              <a:t>Douwes et al (2023) argue that in an increasing body of research the perspectives of students, who can be considered as experts in their own student experience, are poorly represented in the wellbeing and higher education research. Similarly, there is an increasing amount of research that explores the connection between curriculum and student mental wellbeing (Marks and </a:t>
            </a:r>
            <a:r>
              <a:rPr lang="en-GB" sz="1800" b="0" i="0" dirty="0" err="1">
                <a:solidFill>
                  <a:srgbClr val="000000"/>
                </a:solidFill>
                <a:effectLst/>
                <a:latin typeface="Calibri" panose="020F0502020204030204" pitchFamily="34" charset="0"/>
              </a:rPr>
              <a:t>Steuer</a:t>
            </a:r>
            <a:r>
              <a:rPr lang="en-GB" sz="1800" b="0" i="0" dirty="0">
                <a:solidFill>
                  <a:srgbClr val="000000"/>
                </a:solidFill>
                <a:effectLst/>
                <a:latin typeface="Calibri" panose="020F0502020204030204" pitchFamily="34" charset="0"/>
              </a:rPr>
              <a:t>, 2008; </a:t>
            </a:r>
            <a:r>
              <a:rPr lang="en-GB" sz="1800" b="0" i="0" dirty="0" err="1">
                <a:solidFill>
                  <a:srgbClr val="000000"/>
                </a:solidFill>
                <a:effectLst/>
                <a:latin typeface="Calibri" panose="020F0502020204030204" pitchFamily="34" charset="0"/>
              </a:rPr>
              <a:t>Slavin</a:t>
            </a:r>
            <a:r>
              <a:rPr lang="en-GB" sz="1800" b="0" i="0" dirty="0">
                <a:solidFill>
                  <a:srgbClr val="000000"/>
                </a:solidFill>
                <a:effectLst/>
                <a:latin typeface="Calibri" panose="020F0502020204030204" pitchFamily="34" charset="0"/>
              </a:rPr>
              <a:t>, Schindler and Chibnall, 2014; Houghton and Anderson, 2017), yet little that connects the academic challenging nature of higher education and student mental wellbeing, i.e. how can we design teaching and curricula that both challenges and stretches students but also is positive for their mental health? </a:t>
            </a:r>
          </a:p>
          <a:p>
            <a:endParaRPr lang="en-GB" sz="1800" b="0" i="0" dirty="0">
              <a:solidFill>
                <a:srgbClr val="000000"/>
              </a:solidFill>
              <a:effectLst/>
              <a:latin typeface="Calibri" panose="020F0502020204030204" pitchFamily="34" charset="0"/>
            </a:endParaRPr>
          </a:p>
          <a:p>
            <a:r>
              <a:rPr lang="en-GB" sz="1800" b="0" i="0" dirty="0">
                <a:solidFill>
                  <a:srgbClr val="000000"/>
                </a:solidFill>
                <a:effectLst/>
                <a:latin typeface="Calibri" panose="020F0502020204030204" pitchFamily="34" charset="0"/>
              </a:rPr>
              <a:t>recommended research approach or paradigm, rather a more nuanced approach which best fits the particular questions posed (</a:t>
            </a:r>
            <a:r>
              <a:rPr lang="en-GB" sz="1800" b="0" i="0" dirty="0" err="1">
                <a:solidFill>
                  <a:srgbClr val="000000"/>
                </a:solidFill>
                <a:effectLst/>
                <a:latin typeface="Calibri" panose="020F0502020204030204" pitchFamily="34" charset="0"/>
              </a:rPr>
              <a:t>Menter</a:t>
            </a:r>
            <a:r>
              <a:rPr lang="en-GB" sz="1800" b="0" i="0" dirty="0">
                <a:solidFill>
                  <a:srgbClr val="000000"/>
                </a:solidFill>
                <a:effectLst/>
                <a:latin typeface="Calibri" panose="020F0502020204030204" pitchFamily="34" charset="0"/>
              </a:rPr>
              <a:t>, 2017). </a:t>
            </a:r>
          </a:p>
          <a:p>
            <a:endParaRPr lang="en-GB" sz="1800" b="0" i="0" dirty="0">
              <a:solidFill>
                <a:srgbClr val="000000"/>
              </a:solidFill>
              <a:effectLst/>
              <a:latin typeface="Calibri" panose="020F0502020204030204" pitchFamily="34" charset="0"/>
            </a:endParaRPr>
          </a:p>
          <a:p>
            <a:r>
              <a:rPr lang="en-GB" sz="2800" b="0" i="0" dirty="0">
                <a:solidFill>
                  <a:srgbClr val="000000"/>
                </a:solidFill>
                <a:effectLst/>
                <a:latin typeface="Calibri" panose="020F0502020204030204" pitchFamily="34" charset="0"/>
              </a:rPr>
              <a:t>people and the social contexts in which they exist are intertwined. People are complex and non-uniform: they have varied beliefs, feelings and values and arguably do not have the same perceptions of reality in response to the same phenomena. The student perceptions I seek to explore in my research are not governed by law-like regularities, rather they are mediated by human agency and meaning</a:t>
            </a:r>
          </a:p>
          <a:p>
            <a:endParaRPr lang="en-GB" sz="2800" b="0" i="0" dirty="0">
              <a:solidFill>
                <a:srgbClr val="000000"/>
              </a:solidFill>
              <a:effectLst/>
              <a:latin typeface="Calibri" panose="020F0502020204030204" pitchFamily="34" charset="0"/>
            </a:endParaRPr>
          </a:p>
          <a:p>
            <a:pPr algn="l"/>
            <a:r>
              <a:rPr lang="en-GB" sz="2800" b="0" i="0" dirty="0">
                <a:solidFill>
                  <a:srgbClr val="7A7A7A"/>
                </a:solidFill>
                <a:effectLst/>
                <a:latin typeface="Poppins" panose="020B0502040204020203" pitchFamily="2" charset="0"/>
              </a:rPr>
              <a:t>Qualitative hypotheses are more open-ended than quantitative hypotheses. A quantitative hypothesis tests a certain relationship between two variables and is usually stated in the form of an equation. With qualitative hypotheses, there is no equation, and the researcher is free to explore the data in a more natural and open-ended way.</a:t>
            </a:r>
          </a:p>
          <a:p>
            <a:pPr algn="l"/>
            <a:r>
              <a:rPr lang="en-GB" sz="2800" b="0" i="0" dirty="0">
                <a:solidFill>
                  <a:srgbClr val="7A7A7A"/>
                </a:solidFill>
                <a:effectLst/>
                <a:latin typeface="Poppins" panose="020B0502040204020203" pitchFamily="2" charset="0"/>
              </a:rPr>
              <a:t>For example, a quantitative hypothesis might be: “There is a relationship between age and income.” On the other hand, a qualitative hypothesis could be: “I am interested in exploring the relationship between age and income in different cultures.”</a:t>
            </a:r>
          </a:p>
          <a:p>
            <a:pPr algn="l"/>
            <a:r>
              <a:rPr lang="en-GB" sz="2800" b="1" i="0" dirty="0">
                <a:solidFill>
                  <a:srgbClr val="000000"/>
                </a:solidFill>
                <a:effectLst/>
                <a:latin typeface="Poppins" panose="020B0502040204020203" pitchFamily="2" charset="0"/>
              </a:rPr>
              <a:t>Why Use Qualitative Hypotheses?</a:t>
            </a:r>
          </a:p>
          <a:p>
            <a:pPr algn="l"/>
            <a:r>
              <a:rPr lang="en-GB" sz="2800" b="0" i="0" dirty="0">
                <a:solidFill>
                  <a:srgbClr val="7A7A7A"/>
                </a:solidFill>
                <a:effectLst/>
                <a:latin typeface="Poppins" panose="020B0502040204020203" pitchFamily="2" charset="0"/>
              </a:rPr>
              <a:t>Qualitative hypotheses allow researchers to explore a research topic or question without making any assumptions about the results. This is particularly useful when a researcher is exploring a new topic, or when the researcher wants to go beyond what is known about the topic.</a:t>
            </a:r>
          </a:p>
          <a:p>
            <a:pPr algn="l"/>
            <a:r>
              <a:rPr lang="en-GB" sz="2800" b="0" i="0" dirty="0">
                <a:solidFill>
                  <a:srgbClr val="7A7A7A"/>
                </a:solidFill>
                <a:effectLst/>
                <a:latin typeface="Poppins" panose="020B0502040204020203" pitchFamily="2" charset="0"/>
              </a:rPr>
              <a:t>Qualitative hypotheses also provide a starting point for further research. Once the initial research is complete, the researcher can then develop more specific hypotheses and test them in a quantitative manner.</a:t>
            </a:r>
          </a:p>
          <a:p>
            <a:endParaRPr lang="en-GB" sz="1800" b="0" i="0" dirty="0">
              <a:solidFill>
                <a:srgbClr val="000000"/>
              </a:solidFill>
              <a:effectLst/>
              <a:latin typeface="Calibri" panose="020F0502020204030204" pitchFamily="34" charset="0"/>
            </a:endParaRPr>
          </a:p>
          <a:p>
            <a:endParaRPr lang="en-GB" sz="1800" b="0" i="0" dirty="0">
              <a:solidFill>
                <a:srgbClr val="000000"/>
              </a:solidFill>
              <a:effectLst/>
              <a:latin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CB40593E-8E1F-44D0-9FEC-B9D61BD3FD3C}" type="slidenum">
              <a:rPr lang="en-GB" smtClean="0"/>
              <a:t>3</a:t>
            </a:fld>
            <a:endParaRPr lang="en-GB"/>
          </a:p>
        </p:txBody>
      </p:sp>
    </p:spTree>
    <p:extLst>
      <p:ext uri="{BB962C8B-B14F-4D97-AF65-F5344CB8AC3E}">
        <p14:creationId xmlns:p14="http://schemas.microsoft.com/office/powerpoint/2010/main" val="3860993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40593E-8E1F-44D0-9FEC-B9D61BD3FD3C}" type="slidenum">
              <a:rPr lang="en-GB" smtClean="0"/>
              <a:t>4</a:t>
            </a:fld>
            <a:endParaRPr lang="en-GB"/>
          </a:p>
        </p:txBody>
      </p:sp>
    </p:spTree>
    <p:extLst>
      <p:ext uri="{BB962C8B-B14F-4D97-AF65-F5344CB8AC3E}">
        <p14:creationId xmlns:p14="http://schemas.microsoft.com/office/powerpoint/2010/main" val="2049262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45382B"/>
                </a:solidFill>
                <a:effectLst/>
                <a:latin typeface="BentonSansRegular"/>
              </a:rPr>
              <a:t>US based survey 1,700 four-year colleges and universities have participated in our surveys of students and faculty</a:t>
            </a:r>
            <a:endParaRPr lang="en-GB" dirty="0"/>
          </a:p>
        </p:txBody>
      </p:sp>
      <p:sp>
        <p:nvSpPr>
          <p:cNvPr id="4" name="Slide Number Placeholder 3"/>
          <p:cNvSpPr>
            <a:spLocks noGrp="1"/>
          </p:cNvSpPr>
          <p:nvPr>
            <p:ph type="sldNum" sz="quarter" idx="5"/>
          </p:nvPr>
        </p:nvSpPr>
        <p:spPr/>
        <p:txBody>
          <a:bodyPr/>
          <a:lstStyle/>
          <a:p>
            <a:fld id="{CB40593E-8E1F-44D0-9FEC-B9D61BD3FD3C}" type="slidenum">
              <a:rPr lang="en-GB" smtClean="0"/>
              <a:t>5</a:t>
            </a:fld>
            <a:endParaRPr lang="en-GB"/>
          </a:p>
        </p:txBody>
      </p:sp>
    </p:spTree>
    <p:extLst>
      <p:ext uri="{BB962C8B-B14F-4D97-AF65-F5344CB8AC3E}">
        <p14:creationId xmlns:p14="http://schemas.microsoft.com/office/powerpoint/2010/main" val="433636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fld id="{CB40593E-8E1F-44D0-9FEC-B9D61BD3FD3C}" type="slidenum">
              <a:rPr lang="en-GB" smtClean="0"/>
              <a:t>6</a:t>
            </a:fld>
            <a:endParaRPr lang="en-GB"/>
          </a:p>
        </p:txBody>
      </p:sp>
    </p:spTree>
    <p:extLst>
      <p:ext uri="{BB962C8B-B14F-4D97-AF65-F5344CB8AC3E}">
        <p14:creationId xmlns:p14="http://schemas.microsoft.com/office/powerpoint/2010/main" val="675902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40593E-8E1F-44D0-9FEC-B9D61BD3FD3C}" type="slidenum">
              <a:rPr lang="en-GB" smtClean="0"/>
              <a:t>7</a:t>
            </a:fld>
            <a:endParaRPr lang="en-GB"/>
          </a:p>
        </p:txBody>
      </p:sp>
    </p:spTree>
    <p:extLst>
      <p:ext uri="{BB962C8B-B14F-4D97-AF65-F5344CB8AC3E}">
        <p14:creationId xmlns:p14="http://schemas.microsoft.com/office/powerpoint/2010/main" val="3986484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I’m going to mostly share with you some snippets of conversation focused around some themes that my 2 staff focus groups helped identify</a:t>
            </a:r>
          </a:p>
          <a:p>
            <a:endParaRPr lang="en-GB" dirty="0"/>
          </a:p>
          <a:p>
            <a:r>
              <a:rPr lang="en-GB" dirty="0"/>
              <a:t>I have five themes but first I touch on the nature of challenge in economics</a:t>
            </a:r>
          </a:p>
        </p:txBody>
      </p:sp>
      <p:sp>
        <p:nvSpPr>
          <p:cNvPr id="4" name="Slide Number Placeholder 3"/>
          <p:cNvSpPr>
            <a:spLocks noGrp="1"/>
          </p:cNvSpPr>
          <p:nvPr>
            <p:ph type="sldNum" sz="quarter" idx="5"/>
          </p:nvPr>
        </p:nvSpPr>
        <p:spPr/>
        <p:txBody>
          <a:bodyPr/>
          <a:lstStyle/>
          <a:p>
            <a:fld id="{CB40593E-8E1F-44D0-9FEC-B9D61BD3FD3C}" type="slidenum">
              <a:rPr lang="en-GB" smtClean="0"/>
              <a:t>8</a:t>
            </a:fld>
            <a:endParaRPr lang="en-GB"/>
          </a:p>
        </p:txBody>
      </p:sp>
    </p:spTree>
    <p:extLst>
      <p:ext uri="{BB962C8B-B14F-4D97-AF65-F5344CB8AC3E}">
        <p14:creationId xmlns:p14="http://schemas.microsoft.com/office/powerpoint/2010/main" val="1182038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Doing both</a:t>
            </a:r>
          </a:p>
          <a:p>
            <a:r>
              <a:rPr lang="en-GB" dirty="0"/>
              <a:t>Maths</a:t>
            </a:r>
          </a:p>
          <a:p>
            <a:r>
              <a:rPr lang="en-GB" dirty="0"/>
              <a:t>Concepts and amount of concept</a:t>
            </a:r>
          </a:p>
          <a:p>
            <a:endParaRPr lang="en-GB" dirty="0"/>
          </a:p>
          <a:p>
            <a:r>
              <a:rPr lang="en-GB" dirty="0"/>
              <a:t>Maths – particularly those with different backgrounds</a:t>
            </a:r>
          </a:p>
        </p:txBody>
      </p:sp>
      <p:sp>
        <p:nvSpPr>
          <p:cNvPr id="4" name="Slide Number Placeholder 3"/>
          <p:cNvSpPr>
            <a:spLocks noGrp="1"/>
          </p:cNvSpPr>
          <p:nvPr>
            <p:ph type="sldNum" sz="quarter" idx="5"/>
          </p:nvPr>
        </p:nvSpPr>
        <p:spPr/>
        <p:txBody>
          <a:bodyPr/>
          <a:lstStyle/>
          <a:p>
            <a:fld id="{CB40593E-8E1F-44D0-9FEC-B9D61BD3FD3C}" type="slidenum">
              <a:rPr lang="en-GB" smtClean="0"/>
              <a:t>9</a:t>
            </a:fld>
            <a:endParaRPr lang="en-GB"/>
          </a:p>
        </p:txBody>
      </p:sp>
    </p:spTree>
    <p:extLst>
      <p:ext uri="{BB962C8B-B14F-4D97-AF65-F5344CB8AC3E}">
        <p14:creationId xmlns:p14="http://schemas.microsoft.com/office/powerpoint/2010/main" val="2051047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810C4-04ED-4C94-97AD-86924842E8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DA8B69E-A653-4A58-8D51-579DD44417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24BC40-EC76-4186-93F2-4A8F000A7363}"/>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5" name="Footer Placeholder 4">
            <a:extLst>
              <a:ext uri="{FF2B5EF4-FFF2-40B4-BE49-F238E27FC236}">
                <a16:creationId xmlns:a16="http://schemas.microsoft.com/office/drawing/2014/main" id="{E7F33C3F-C6CC-4AC3-B9C5-FD8734F7CE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2B67B9-70C5-48EA-868C-7C1D401060A4}"/>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1576593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93BCF-CCA4-4DC8-86D6-D8CD4EE7D8B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828780-5246-4150-8528-AAFA5076E6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F4DD32-BAAA-4EC9-B630-44088C60A089}"/>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5" name="Footer Placeholder 4">
            <a:extLst>
              <a:ext uri="{FF2B5EF4-FFF2-40B4-BE49-F238E27FC236}">
                <a16:creationId xmlns:a16="http://schemas.microsoft.com/office/drawing/2014/main" id="{F71F07A5-709C-4B6F-A2BF-42F074AC7D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596860-2071-4C24-B795-51A4C8CCFC5E}"/>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3723944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3E4B01-197C-4ED0-AC77-3C9CEECE70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37388FB-E22F-4901-93E4-7C434849D40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B4CF1C-4AA9-4A3E-9468-3D836970EC31}"/>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5" name="Footer Placeholder 4">
            <a:extLst>
              <a:ext uri="{FF2B5EF4-FFF2-40B4-BE49-F238E27FC236}">
                <a16:creationId xmlns:a16="http://schemas.microsoft.com/office/drawing/2014/main" id="{482A5F1F-E3B4-4757-87E5-63E7763863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7856C0-29A5-422F-B705-424534A47CE5}"/>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2753904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16518-4613-4507-8EFC-4E8A1DEA18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925665-96B9-49AE-BA0B-D7E2E0A9D1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7DCFDB-72A3-423C-A7E1-E8F62ACB3963}"/>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5" name="Footer Placeholder 4">
            <a:extLst>
              <a:ext uri="{FF2B5EF4-FFF2-40B4-BE49-F238E27FC236}">
                <a16:creationId xmlns:a16="http://schemas.microsoft.com/office/drawing/2014/main" id="{8D786B6E-C469-4447-9884-FB18EF2B4E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83B6E1-2E36-4DB1-9E71-D02DFF5F68AB}"/>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10899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339E2-09CB-4ED8-9139-C4ABAF00DE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4897BF0-EC79-4321-A0CF-DD2A61C48A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816BBCE-5F3B-4ABD-9AC1-CF1E6BD5AD57}"/>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5" name="Footer Placeholder 4">
            <a:extLst>
              <a:ext uri="{FF2B5EF4-FFF2-40B4-BE49-F238E27FC236}">
                <a16:creationId xmlns:a16="http://schemas.microsoft.com/office/drawing/2014/main" id="{0CA69130-0C92-475F-A423-2B07DF62B3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1248F09-0409-4B0C-95FD-5DD195129937}"/>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786432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90E4-5981-408D-99F6-00390602AC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1558885-C54E-48C5-948B-99EBD0B348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E7BDFA5-806A-452B-886A-ED5A9811C4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2D4FBA-EA8E-4E94-B304-07A389D71746}"/>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6" name="Footer Placeholder 5">
            <a:extLst>
              <a:ext uri="{FF2B5EF4-FFF2-40B4-BE49-F238E27FC236}">
                <a16:creationId xmlns:a16="http://schemas.microsoft.com/office/drawing/2014/main" id="{A8B4FC01-12A7-4EE1-86D6-BC6BE61ECD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EA863E-4594-4BDD-8D53-CF382E4B883C}"/>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2757965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DBA9E-6040-46AE-9C41-54295FA10DC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E26D33-D5A3-4915-9EA5-70D366AD74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962D1C-4820-48B9-9478-56DE2717E7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F8F484E-7ECC-4D16-882F-58E69B712C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7D3A68-E2F7-44AB-B759-338FDF76AE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DBF416F-BB1C-42B6-96D0-B81947AB35A2}"/>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8" name="Footer Placeholder 7">
            <a:extLst>
              <a:ext uri="{FF2B5EF4-FFF2-40B4-BE49-F238E27FC236}">
                <a16:creationId xmlns:a16="http://schemas.microsoft.com/office/drawing/2014/main" id="{165D157E-25E9-41BF-A3B2-5DEB9DE8B80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35061B0-2C72-4610-9ACA-B5CB27DAA166}"/>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3936374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F80EE-CDA0-4D66-817A-907C7E8B0C4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5C37A61-7CA0-4A6D-8CCA-F7551247E679}"/>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4" name="Footer Placeholder 3">
            <a:extLst>
              <a:ext uri="{FF2B5EF4-FFF2-40B4-BE49-F238E27FC236}">
                <a16:creationId xmlns:a16="http://schemas.microsoft.com/office/drawing/2014/main" id="{688A428A-4CD6-4DC8-806C-D263F7DC79E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F34101D-9EF2-40DF-81BB-634CD80CE0BA}"/>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3981060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F6EE98-BB10-4147-9A05-73DECDF72B4E}"/>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3" name="Footer Placeholder 2">
            <a:extLst>
              <a:ext uri="{FF2B5EF4-FFF2-40B4-BE49-F238E27FC236}">
                <a16:creationId xmlns:a16="http://schemas.microsoft.com/office/drawing/2014/main" id="{51E54B1E-DCB1-4A69-A798-E950723EEFF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1E1A844-83EC-4674-AE37-8842FD87A29C}"/>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1361078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CE9E6-BBEE-4C81-A38E-14156C835C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B898919-44E1-4D43-9F20-47E0550761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9AEDE7A-160E-457E-ACE4-4CA0F4874E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4D549A-912E-4B23-8DF3-C119D95798E1}"/>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6" name="Footer Placeholder 5">
            <a:extLst>
              <a:ext uri="{FF2B5EF4-FFF2-40B4-BE49-F238E27FC236}">
                <a16:creationId xmlns:a16="http://schemas.microsoft.com/office/drawing/2014/main" id="{FA644197-D2B0-4261-B789-857892F40A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331B01-FD7E-4363-AAA4-19DEAF29BCEE}"/>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3243216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DADCD-5A68-4CC0-99CA-EC8AAF9F85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9221CE-32E2-4025-8E74-BCDDF495AB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88F1C7-5B3A-4D71-9015-2A260D0D43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0E6F91-E03A-46C9-AB20-197025F76A0B}"/>
              </a:ext>
            </a:extLst>
          </p:cNvPr>
          <p:cNvSpPr>
            <a:spLocks noGrp="1"/>
          </p:cNvSpPr>
          <p:nvPr>
            <p:ph type="dt" sz="half" idx="10"/>
          </p:nvPr>
        </p:nvSpPr>
        <p:spPr/>
        <p:txBody>
          <a:bodyPr/>
          <a:lstStyle/>
          <a:p>
            <a:fld id="{0A73F49C-2773-4E04-9B92-1FD723DE65D1}" type="datetimeFigureOut">
              <a:rPr lang="en-GB" smtClean="0"/>
              <a:t>26/09/2023</a:t>
            </a:fld>
            <a:endParaRPr lang="en-GB"/>
          </a:p>
        </p:txBody>
      </p:sp>
      <p:sp>
        <p:nvSpPr>
          <p:cNvPr id="6" name="Footer Placeholder 5">
            <a:extLst>
              <a:ext uri="{FF2B5EF4-FFF2-40B4-BE49-F238E27FC236}">
                <a16:creationId xmlns:a16="http://schemas.microsoft.com/office/drawing/2014/main" id="{6D405B7C-9946-4000-B5BF-E4958EBDE1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284680-CDA8-469E-A666-1409A7B7591F}"/>
              </a:ext>
            </a:extLst>
          </p:cNvPr>
          <p:cNvSpPr>
            <a:spLocks noGrp="1"/>
          </p:cNvSpPr>
          <p:nvPr>
            <p:ph type="sldNum" sz="quarter" idx="12"/>
          </p:nvPr>
        </p:nvSpPr>
        <p:spPr/>
        <p:txBody>
          <a:bodyPr/>
          <a:lstStyle/>
          <a:p>
            <a:fld id="{55D92EB0-34BC-4491-AD3F-00A889B6658E}" type="slidenum">
              <a:rPr lang="en-GB" smtClean="0"/>
              <a:t>‹#›</a:t>
            </a:fld>
            <a:endParaRPr lang="en-GB"/>
          </a:p>
        </p:txBody>
      </p:sp>
    </p:spTree>
    <p:extLst>
      <p:ext uri="{BB962C8B-B14F-4D97-AF65-F5344CB8AC3E}">
        <p14:creationId xmlns:p14="http://schemas.microsoft.com/office/powerpoint/2010/main" val="296283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6C18C0-BB21-4ED9-B62D-CC718B903C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E5AEE5-B92A-46D0-833E-2E2370A8AF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D2C949-9C3A-4CC6-940F-CFF8D10972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73F49C-2773-4E04-9B92-1FD723DE65D1}" type="datetimeFigureOut">
              <a:rPr lang="en-GB" smtClean="0"/>
              <a:t>26/09/2023</a:t>
            </a:fld>
            <a:endParaRPr lang="en-GB"/>
          </a:p>
        </p:txBody>
      </p:sp>
      <p:sp>
        <p:nvSpPr>
          <p:cNvPr id="5" name="Footer Placeholder 4">
            <a:extLst>
              <a:ext uri="{FF2B5EF4-FFF2-40B4-BE49-F238E27FC236}">
                <a16:creationId xmlns:a16="http://schemas.microsoft.com/office/drawing/2014/main" id="{17AEFDAE-7972-442E-AD60-C2780FCDF0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F503A1A-3ECC-40EB-BF7B-8245FFCD8D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92EB0-34BC-4491-AD3F-00A889B6658E}" type="slidenum">
              <a:rPr lang="en-GB" smtClean="0"/>
              <a:t>‹#›</a:t>
            </a:fld>
            <a:endParaRPr lang="en-GB"/>
          </a:p>
        </p:txBody>
      </p:sp>
    </p:spTree>
    <p:extLst>
      <p:ext uri="{BB962C8B-B14F-4D97-AF65-F5344CB8AC3E}">
        <p14:creationId xmlns:p14="http://schemas.microsoft.com/office/powerpoint/2010/main" val="1518242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image" Target="../media/image3.sv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F977862-6901-03BD-90ED-ADD48B44E967}"/>
              </a:ext>
            </a:extLst>
          </p:cNvPr>
          <p:cNvSpPr>
            <a:spLocks noGrp="1"/>
          </p:cNvSpPr>
          <p:nvPr>
            <p:ph type="ctrTitle"/>
          </p:nvPr>
        </p:nvSpPr>
        <p:spPr>
          <a:xfrm>
            <a:off x="7910285" y="741391"/>
            <a:ext cx="3443514" cy="1616203"/>
          </a:xfrm>
        </p:spPr>
        <p:txBody>
          <a:bodyPr vert="horz" lIns="91440" tIns="45720" rIns="91440" bIns="45720" rtlCol="0" anchor="b">
            <a:normAutofit/>
          </a:bodyPr>
          <a:lstStyle/>
          <a:p>
            <a:pPr algn="l"/>
            <a:r>
              <a:rPr lang="en-US" sz="2200" b="0" i="0" kern="1200" dirty="0">
                <a:solidFill>
                  <a:schemeClr val="tx1"/>
                </a:solidFill>
                <a:effectLst/>
                <a:latin typeface="+mj-lt"/>
                <a:ea typeface="+mj-ea"/>
                <a:cs typeface="+mj-cs"/>
              </a:rPr>
              <a:t>Economics students’ perceptions of academic challenge and its relationship to student wellbeing</a:t>
            </a:r>
            <a:endParaRPr lang="en-US" sz="2200" kern="1200" dirty="0">
              <a:solidFill>
                <a:schemeClr val="tx1"/>
              </a:solidFill>
              <a:latin typeface="+mj-lt"/>
              <a:ea typeface="+mj-ea"/>
              <a:cs typeface="+mj-cs"/>
            </a:endParaRPr>
          </a:p>
        </p:txBody>
      </p:sp>
      <p:grpSp>
        <p:nvGrpSpPr>
          <p:cNvPr id="1031" name="Group 1030">
            <a:extLst>
              <a:ext uri="{FF2B5EF4-FFF2-40B4-BE49-F238E27FC236}">
                <a16:creationId xmlns:a16="http://schemas.microsoft.com/office/drawing/2014/main" id="{31C49F18-8757-4E87-5C2E-9D6D7B82BA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1032" name="Rectangle 1031">
              <a:extLst>
                <a:ext uri="{FF2B5EF4-FFF2-40B4-BE49-F238E27FC236}">
                  <a16:creationId xmlns:a16="http://schemas.microsoft.com/office/drawing/2014/main" id="{25C84D91-E5BF-B919-ACEF-4A25262CE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DD889E38-27CA-E23F-B646-8D7B4BB17D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4">
            <a:extLst>
              <a:ext uri="{FF2B5EF4-FFF2-40B4-BE49-F238E27FC236}">
                <a16:creationId xmlns:a16="http://schemas.microsoft.com/office/drawing/2014/main" id="{72E8768E-B302-43C8-87C9-C8ADC7314ECD}"/>
              </a:ext>
            </a:extLst>
          </p:cNvPr>
          <p:cNvGrpSpPr/>
          <p:nvPr/>
        </p:nvGrpSpPr>
        <p:grpSpPr>
          <a:xfrm>
            <a:off x="787114" y="1529740"/>
            <a:ext cx="6449549" cy="3727878"/>
            <a:chOff x="2381250" y="3290682"/>
            <a:chExt cx="7429500" cy="4276725"/>
          </a:xfrm>
        </p:grpSpPr>
        <p:pic>
          <p:nvPicPr>
            <p:cNvPr id="1026" name="Picture 2">
              <a:extLst>
                <a:ext uri="{FF2B5EF4-FFF2-40B4-BE49-F238E27FC236}">
                  <a16:creationId xmlns:a16="http://schemas.microsoft.com/office/drawing/2014/main" id="{B51B4605-FC10-41B8-9D49-73AC4F19B1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250" y="3290682"/>
              <a:ext cx="7429500" cy="42767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4056C4D-3A85-49D3-AAB5-CD60DEF5986D}"/>
                </a:ext>
              </a:extLst>
            </p:cNvPr>
            <p:cNvSpPr txBox="1"/>
            <p:nvPr/>
          </p:nvSpPr>
          <p:spPr>
            <a:xfrm>
              <a:off x="2556709" y="3447581"/>
              <a:ext cx="2690847" cy="985782"/>
            </a:xfrm>
            <a:prstGeom prst="rect">
              <a:avLst/>
            </a:prstGeom>
            <a:noFill/>
          </p:spPr>
          <p:txBody>
            <a:bodyPr wrap="square" rtlCol="0">
              <a:spAutoFit/>
            </a:bodyPr>
            <a:lstStyle/>
            <a:p>
              <a:pPr algn="ctr" defTabSz="822960">
                <a:spcAft>
                  <a:spcPts val="600"/>
                </a:spcAft>
              </a:pPr>
              <a:r>
                <a:rPr lang="en-GB" sz="2520" b="1" kern="1200">
                  <a:solidFill>
                    <a:schemeClr val="tx1"/>
                  </a:solidFill>
                  <a:latin typeface="+mn-lt"/>
                  <a:ea typeface="+mn-ea"/>
                  <a:cs typeface="+mn-cs"/>
                </a:rPr>
                <a:t>Academic challenge</a:t>
              </a:r>
              <a:endParaRPr lang="en-GB" sz="2800" b="1"/>
            </a:p>
          </p:txBody>
        </p:sp>
        <p:sp>
          <p:nvSpPr>
            <p:cNvPr id="7" name="TextBox 6">
              <a:extLst>
                <a:ext uri="{FF2B5EF4-FFF2-40B4-BE49-F238E27FC236}">
                  <a16:creationId xmlns:a16="http://schemas.microsoft.com/office/drawing/2014/main" id="{EE6E8AE0-C9E7-4772-9A97-3A014E6863E6}"/>
                </a:ext>
              </a:extLst>
            </p:cNvPr>
            <p:cNvSpPr txBox="1"/>
            <p:nvPr/>
          </p:nvSpPr>
          <p:spPr>
            <a:xfrm>
              <a:off x="7104408" y="4211491"/>
              <a:ext cx="2205871" cy="985782"/>
            </a:xfrm>
            <a:prstGeom prst="rect">
              <a:avLst/>
            </a:prstGeom>
            <a:noFill/>
          </p:spPr>
          <p:txBody>
            <a:bodyPr wrap="square" rtlCol="0">
              <a:spAutoFit/>
            </a:bodyPr>
            <a:lstStyle/>
            <a:p>
              <a:pPr algn="ctr" defTabSz="822960">
                <a:spcAft>
                  <a:spcPts val="600"/>
                </a:spcAft>
              </a:pPr>
              <a:r>
                <a:rPr lang="en-GB" sz="2520" b="1" kern="1200">
                  <a:solidFill>
                    <a:schemeClr val="bg1"/>
                  </a:solidFill>
                  <a:latin typeface="+mn-lt"/>
                  <a:ea typeface="+mn-ea"/>
                  <a:cs typeface="+mn-cs"/>
                </a:rPr>
                <a:t>Mental wellbeing</a:t>
              </a:r>
              <a:endParaRPr lang="en-GB" sz="2800" b="1">
                <a:solidFill>
                  <a:schemeClr val="bg1"/>
                </a:solidFill>
              </a:endParaRPr>
            </a:p>
          </p:txBody>
        </p:sp>
      </p:grpSp>
      <p:sp>
        <p:nvSpPr>
          <p:cNvPr id="9" name="Subtitle 2">
            <a:extLst>
              <a:ext uri="{FF2B5EF4-FFF2-40B4-BE49-F238E27FC236}">
                <a16:creationId xmlns:a16="http://schemas.microsoft.com/office/drawing/2014/main" id="{879B33DA-E226-C4C7-E419-00BC4CDD7085}"/>
              </a:ext>
            </a:extLst>
          </p:cNvPr>
          <p:cNvSpPr>
            <a:spLocks noGrp="1"/>
          </p:cNvSpPr>
          <p:nvPr>
            <p:ph type="subTitle" idx="1"/>
          </p:nvPr>
        </p:nvSpPr>
        <p:spPr>
          <a:xfrm>
            <a:off x="7599795" y="4475863"/>
            <a:ext cx="4187952" cy="1655762"/>
          </a:xfrm>
        </p:spPr>
        <p:txBody>
          <a:bodyPr/>
          <a:lstStyle/>
          <a:p>
            <a:r>
              <a:rPr lang="en-GB" dirty="0"/>
              <a:t>Ros O’Leary, Associate Professor in Learning and Teaching, University of Bristol</a:t>
            </a:r>
          </a:p>
        </p:txBody>
      </p:sp>
    </p:spTree>
    <p:extLst>
      <p:ext uri="{BB962C8B-B14F-4D97-AF65-F5344CB8AC3E}">
        <p14:creationId xmlns:p14="http://schemas.microsoft.com/office/powerpoint/2010/main" val="859428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8E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838200" y="111906"/>
            <a:ext cx="10515600" cy="1325563"/>
          </a:xfrm>
        </p:spPr>
        <p:txBody>
          <a:bodyPr/>
          <a:lstStyle/>
          <a:p>
            <a:r>
              <a:rPr lang="en-GB" dirty="0"/>
              <a:t>Anxiety (and judgement)</a:t>
            </a:r>
          </a:p>
        </p:txBody>
      </p:sp>
      <p:sp>
        <p:nvSpPr>
          <p:cNvPr id="5" name="TextBox 4">
            <a:extLst>
              <a:ext uri="{FF2B5EF4-FFF2-40B4-BE49-F238E27FC236}">
                <a16:creationId xmlns:a16="http://schemas.microsoft.com/office/drawing/2014/main" id="{3BEBA6A2-3D02-4128-81C9-2852FD75D7A1}"/>
              </a:ext>
            </a:extLst>
          </p:cNvPr>
          <p:cNvSpPr txBox="1"/>
          <p:nvPr/>
        </p:nvSpPr>
        <p:spPr>
          <a:xfrm>
            <a:off x="344705" y="1668823"/>
            <a:ext cx="10819544" cy="2677656"/>
          </a:xfrm>
          <a:custGeom>
            <a:avLst/>
            <a:gdLst>
              <a:gd name="connsiteX0" fmla="*/ 0 w 10819544"/>
              <a:gd name="connsiteY0" fmla="*/ 0 h 2677656"/>
              <a:gd name="connsiteX1" fmla="*/ 785841 w 10819544"/>
              <a:gd name="connsiteY1" fmla="*/ 0 h 2677656"/>
              <a:gd name="connsiteX2" fmla="*/ 1463486 w 10819544"/>
              <a:gd name="connsiteY2" fmla="*/ 0 h 2677656"/>
              <a:gd name="connsiteX3" fmla="*/ 2249326 w 10819544"/>
              <a:gd name="connsiteY3" fmla="*/ 0 h 2677656"/>
              <a:gd name="connsiteX4" fmla="*/ 2818776 w 10819544"/>
              <a:gd name="connsiteY4" fmla="*/ 0 h 2677656"/>
              <a:gd name="connsiteX5" fmla="*/ 3496421 w 10819544"/>
              <a:gd name="connsiteY5" fmla="*/ 0 h 2677656"/>
              <a:gd name="connsiteX6" fmla="*/ 4065871 w 10819544"/>
              <a:gd name="connsiteY6" fmla="*/ 0 h 2677656"/>
              <a:gd name="connsiteX7" fmla="*/ 4635320 w 10819544"/>
              <a:gd name="connsiteY7" fmla="*/ 0 h 2677656"/>
              <a:gd name="connsiteX8" fmla="*/ 5204770 w 10819544"/>
              <a:gd name="connsiteY8" fmla="*/ 0 h 2677656"/>
              <a:gd name="connsiteX9" fmla="*/ 5449633 w 10819544"/>
              <a:gd name="connsiteY9" fmla="*/ 0 h 2677656"/>
              <a:gd name="connsiteX10" fmla="*/ 6127279 w 10819544"/>
              <a:gd name="connsiteY10" fmla="*/ 0 h 2677656"/>
              <a:gd name="connsiteX11" fmla="*/ 6372142 w 10819544"/>
              <a:gd name="connsiteY11" fmla="*/ 0 h 2677656"/>
              <a:gd name="connsiteX12" fmla="*/ 6941592 w 10819544"/>
              <a:gd name="connsiteY12" fmla="*/ 0 h 2677656"/>
              <a:gd name="connsiteX13" fmla="*/ 7727432 w 10819544"/>
              <a:gd name="connsiteY13" fmla="*/ 0 h 2677656"/>
              <a:gd name="connsiteX14" fmla="*/ 8513273 w 10819544"/>
              <a:gd name="connsiteY14" fmla="*/ 0 h 2677656"/>
              <a:gd name="connsiteX15" fmla="*/ 9190918 w 10819544"/>
              <a:gd name="connsiteY15" fmla="*/ 0 h 2677656"/>
              <a:gd name="connsiteX16" fmla="*/ 9652172 w 10819544"/>
              <a:gd name="connsiteY16" fmla="*/ 0 h 2677656"/>
              <a:gd name="connsiteX17" fmla="*/ 9897036 w 10819544"/>
              <a:gd name="connsiteY17" fmla="*/ 0 h 2677656"/>
              <a:gd name="connsiteX18" fmla="*/ 10819544 w 10819544"/>
              <a:gd name="connsiteY18" fmla="*/ 0 h 2677656"/>
              <a:gd name="connsiteX19" fmla="*/ 10819544 w 10819544"/>
              <a:gd name="connsiteY19" fmla="*/ 562308 h 2677656"/>
              <a:gd name="connsiteX20" fmla="*/ 10819544 w 10819544"/>
              <a:gd name="connsiteY20" fmla="*/ 1071062 h 2677656"/>
              <a:gd name="connsiteX21" fmla="*/ 10819544 w 10819544"/>
              <a:gd name="connsiteY21" fmla="*/ 1660147 h 2677656"/>
              <a:gd name="connsiteX22" fmla="*/ 10819544 w 10819544"/>
              <a:gd name="connsiteY22" fmla="*/ 2142125 h 2677656"/>
              <a:gd name="connsiteX23" fmla="*/ 10819544 w 10819544"/>
              <a:gd name="connsiteY23" fmla="*/ 2677656 h 2677656"/>
              <a:gd name="connsiteX24" fmla="*/ 10466485 w 10819544"/>
              <a:gd name="connsiteY24" fmla="*/ 2677656 h 2677656"/>
              <a:gd name="connsiteX25" fmla="*/ 10221622 w 10819544"/>
              <a:gd name="connsiteY25" fmla="*/ 2677656 h 2677656"/>
              <a:gd name="connsiteX26" fmla="*/ 9435781 w 10819544"/>
              <a:gd name="connsiteY26" fmla="*/ 2677656 h 2677656"/>
              <a:gd name="connsiteX27" fmla="*/ 8974527 w 10819544"/>
              <a:gd name="connsiteY27" fmla="*/ 2677656 h 2677656"/>
              <a:gd name="connsiteX28" fmla="*/ 8296882 w 10819544"/>
              <a:gd name="connsiteY28" fmla="*/ 2677656 h 2677656"/>
              <a:gd name="connsiteX29" fmla="*/ 8052019 w 10819544"/>
              <a:gd name="connsiteY29" fmla="*/ 2677656 h 2677656"/>
              <a:gd name="connsiteX30" fmla="*/ 7266178 w 10819544"/>
              <a:gd name="connsiteY30" fmla="*/ 2677656 h 2677656"/>
              <a:gd name="connsiteX31" fmla="*/ 6804924 w 10819544"/>
              <a:gd name="connsiteY31" fmla="*/ 2677656 h 2677656"/>
              <a:gd name="connsiteX32" fmla="*/ 6235474 w 10819544"/>
              <a:gd name="connsiteY32" fmla="*/ 2677656 h 2677656"/>
              <a:gd name="connsiteX33" fmla="*/ 5882415 w 10819544"/>
              <a:gd name="connsiteY33" fmla="*/ 2677656 h 2677656"/>
              <a:gd name="connsiteX34" fmla="*/ 5204770 w 10819544"/>
              <a:gd name="connsiteY34" fmla="*/ 2677656 h 2677656"/>
              <a:gd name="connsiteX35" fmla="*/ 4418930 w 10819544"/>
              <a:gd name="connsiteY35" fmla="*/ 2677656 h 2677656"/>
              <a:gd name="connsiteX36" fmla="*/ 3957675 w 10819544"/>
              <a:gd name="connsiteY36" fmla="*/ 2677656 h 2677656"/>
              <a:gd name="connsiteX37" fmla="*/ 3171835 w 10819544"/>
              <a:gd name="connsiteY37" fmla="*/ 2677656 h 2677656"/>
              <a:gd name="connsiteX38" fmla="*/ 2602385 w 10819544"/>
              <a:gd name="connsiteY38" fmla="*/ 2677656 h 2677656"/>
              <a:gd name="connsiteX39" fmla="*/ 1816544 w 10819544"/>
              <a:gd name="connsiteY39" fmla="*/ 2677656 h 2677656"/>
              <a:gd name="connsiteX40" fmla="*/ 1030704 w 10819544"/>
              <a:gd name="connsiteY40" fmla="*/ 2677656 h 2677656"/>
              <a:gd name="connsiteX41" fmla="*/ 677645 w 10819544"/>
              <a:gd name="connsiteY41" fmla="*/ 2677656 h 2677656"/>
              <a:gd name="connsiteX42" fmla="*/ 0 w 10819544"/>
              <a:gd name="connsiteY42" fmla="*/ 2677656 h 2677656"/>
              <a:gd name="connsiteX43" fmla="*/ 0 w 10819544"/>
              <a:gd name="connsiteY43" fmla="*/ 2142125 h 2677656"/>
              <a:gd name="connsiteX44" fmla="*/ 0 w 10819544"/>
              <a:gd name="connsiteY44" fmla="*/ 1553040 h 2677656"/>
              <a:gd name="connsiteX45" fmla="*/ 0 w 10819544"/>
              <a:gd name="connsiteY45" fmla="*/ 1097839 h 2677656"/>
              <a:gd name="connsiteX46" fmla="*/ 0 w 10819544"/>
              <a:gd name="connsiteY46" fmla="*/ 642637 h 2677656"/>
              <a:gd name="connsiteX47" fmla="*/ 0 w 10819544"/>
              <a:gd name="connsiteY47" fmla="*/ 0 h 2677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819544" h="2677656" fill="none" extrusionOk="0">
                <a:moveTo>
                  <a:pt x="0" y="0"/>
                </a:moveTo>
                <a:cubicBezTo>
                  <a:pt x="295576" y="-85502"/>
                  <a:pt x="548616" y="47418"/>
                  <a:pt x="785841" y="0"/>
                </a:cubicBezTo>
                <a:cubicBezTo>
                  <a:pt x="1023066" y="-47418"/>
                  <a:pt x="1125656" y="22013"/>
                  <a:pt x="1463486" y="0"/>
                </a:cubicBezTo>
                <a:cubicBezTo>
                  <a:pt x="1801317" y="-22013"/>
                  <a:pt x="2020731" y="14697"/>
                  <a:pt x="2249326" y="0"/>
                </a:cubicBezTo>
                <a:cubicBezTo>
                  <a:pt x="2477921" y="-14697"/>
                  <a:pt x="2604903" y="8569"/>
                  <a:pt x="2818776" y="0"/>
                </a:cubicBezTo>
                <a:cubicBezTo>
                  <a:pt x="3032649" y="-8569"/>
                  <a:pt x="3310063" y="70382"/>
                  <a:pt x="3496421" y="0"/>
                </a:cubicBezTo>
                <a:cubicBezTo>
                  <a:pt x="3682780" y="-70382"/>
                  <a:pt x="3868107" y="37828"/>
                  <a:pt x="4065871" y="0"/>
                </a:cubicBezTo>
                <a:cubicBezTo>
                  <a:pt x="4263635" y="-37828"/>
                  <a:pt x="4430777" y="46444"/>
                  <a:pt x="4635320" y="0"/>
                </a:cubicBezTo>
                <a:cubicBezTo>
                  <a:pt x="4839863" y="-46444"/>
                  <a:pt x="5025915" y="23212"/>
                  <a:pt x="5204770" y="0"/>
                </a:cubicBezTo>
                <a:cubicBezTo>
                  <a:pt x="5383625" y="-23212"/>
                  <a:pt x="5390080" y="16823"/>
                  <a:pt x="5449633" y="0"/>
                </a:cubicBezTo>
                <a:cubicBezTo>
                  <a:pt x="5509186" y="-16823"/>
                  <a:pt x="5897316" y="7202"/>
                  <a:pt x="6127279" y="0"/>
                </a:cubicBezTo>
                <a:cubicBezTo>
                  <a:pt x="6357242" y="-7202"/>
                  <a:pt x="6284370" y="27689"/>
                  <a:pt x="6372142" y="0"/>
                </a:cubicBezTo>
                <a:cubicBezTo>
                  <a:pt x="6459914" y="-27689"/>
                  <a:pt x="6690399" y="24472"/>
                  <a:pt x="6941592" y="0"/>
                </a:cubicBezTo>
                <a:cubicBezTo>
                  <a:pt x="7192785" y="-24472"/>
                  <a:pt x="7560853" y="14925"/>
                  <a:pt x="7727432" y="0"/>
                </a:cubicBezTo>
                <a:cubicBezTo>
                  <a:pt x="7894011" y="-14925"/>
                  <a:pt x="8271144" y="37686"/>
                  <a:pt x="8513273" y="0"/>
                </a:cubicBezTo>
                <a:cubicBezTo>
                  <a:pt x="8755402" y="-37686"/>
                  <a:pt x="9053560" y="35066"/>
                  <a:pt x="9190918" y="0"/>
                </a:cubicBezTo>
                <a:cubicBezTo>
                  <a:pt x="9328277" y="-35066"/>
                  <a:pt x="9425591" y="32517"/>
                  <a:pt x="9652172" y="0"/>
                </a:cubicBezTo>
                <a:cubicBezTo>
                  <a:pt x="9878753" y="-32517"/>
                  <a:pt x="9788212" y="1322"/>
                  <a:pt x="9897036" y="0"/>
                </a:cubicBezTo>
                <a:cubicBezTo>
                  <a:pt x="10005860" y="-1322"/>
                  <a:pt x="10399433" y="109665"/>
                  <a:pt x="10819544" y="0"/>
                </a:cubicBezTo>
                <a:cubicBezTo>
                  <a:pt x="10851903" y="116693"/>
                  <a:pt x="10787333" y="371056"/>
                  <a:pt x="10819544" y="562308"/>
                </a:cubicBezTo>
                <a:cubicBezTo>
                  <a:pt x="10851755" y="753560"/>
                  <a:pt x="10778285" y="935791"/>
                  <a:pt x="10819544" y="1071062"/>
                </a:cubicBezTo>
                <a:cubicBezTo>
                  <a:pt x="10860803" y="1206333"/>
                  <a:pt x="10757671" y="1541080"/>
                  <a:pt x="10819544" y="1660147"/>
                </a:cubicBezTo>
                <a:cubicBezTo>
                  <a:pt x="10881417" y="1779215"/>
                  <a:pt x="10789928" y="1943295"/>
                  <a:pt x="10819544" y="2142125"/>
                </a:cubicBezTo>
                <a:cubicBezTo>
                  <a:pt x="10849160" y="2340955"/>
                  <a:pt x="10773875" y="2444297"/>
                  <a:pt x="10819544" y="2677656"/>
                </a:cubicBezTo>
                <a:cubicBezTo>
                  <a:pt x="10681715" y="2716849"/>
                  <a:pt x="10576166" y="2638545"/>
                  <a:pt x="10466485" y="2677656"/>
                </a:cubicBezTo>
                <a:cubicBezTo>
                  <a:pt x="10356804" y="2716767"/>
                  <a:pt x="10304061" y="2659184"/>
                  <a:pt x="10221622" y="2677656"/>
                </a:cubicBezTo>
                <a:cubicBezTo>
                  <a:pt x="10139183" y="2696128"/>
                  <a:pt x="9804186" y="2673460"/>
                  <a:pt x="9435781" y="2677656"/>
                </a:cubicBezTo>
                <a:cubicBezTo>
                  <a:pt x="9067376" y="2681852"/>
                  <a:pt x="9145625" y="2658785"/>
                  <a:pt x="8974527" y="2677656"/>
                </a:cubicBezTo>
                <a:cubicBezTo>
                  <a:pt x="8803429" y="2696527"/>
                  <a:pt x="8567782" y="2634897"/>
                  <a:pt x="8296882" y="2677656"/>
                </a:cubicBezTo>
                <a:cubicBezTo>
                  <a:pt x="8025982" y="2720415"/>
                  <a:pt x="8134958" y="2652856"/>
                  <a:pt x="8052019" y="2677656"/>
                </a:cubicBezTo>
                <a:cubicBezTo>
                  <a:pt x="7969080" y="2702456"/>
                  <a:pt x="7470681" y="2599376"/>
                  <a:pt x="7266178" y="2677656"/>
                </a:cubicBezTo>
                <a:cubicBezTo>
                  <a:pt x="7061675" y="2755936"/>
                  <a:pt x="6916614" y="2661498"/>
                  <a:pt x="6804924" y="2677656"/>
                </a:cubicBezTo>
                <a:cubicBezTo>
                  <a:pt x="6693234" y="2693814"/>
                  <a:pt x="6422047" y="2639501"/>
                  <a:pt x="6235474" y="2677656"/>
                </a:cubicBezTo>
                <a:cubicBezTo>
                  <a:pt x="6048901" y="2715811"/>
                  <a:pt x="5998911" y="2672535"/>
                  <a:pt x="5882415" y="2677656"/>
                </a:cubicBezTo>
                <a:cubicBezTo>
                  <a:pt x="5765919" y="2682777"/>
                  <a:pt x="5346430" y="2647641"/>
                  <a:pt x="5204770" y="2677656"/>
                </a:cubicBezTo>
                <a:cubicBezTo>
                  <a:pt x="5063110" y="2707671"/>
                  <a:pt x="4735048" y="2613356"/>
                  <a:pt x="4418930" y="2677656"/>
                </a:cubicBezTo>
                <a:cubicBezTo>
                  <a:pt x="4102812" y="2741956"/>
                  <a:pt x="4133088" y="2661088"/>
                  <a:pt x="3957675" y="2677656"/>
                </a:cubicBezTo>
                <a:cubicBezTo>
                  <a:pt x="3782263" y="2694224"/>
                  <a:pt x="3345701" y="2612618"/>
                  <a:pt x="3171835" y="2677656"/>
                </a:cubicBezTo>
                <a:cubicBezTo>
                  <a:pt x="2997969" y="2742694"/>
                  <a:pt x="2771819" y="2651264"/>
                  <a:pt x="2602385" y="2677656"/>
                </a:cubicBezTo>
                <a:cubicBezTo>
                  <a:pt x="2432951" y="2704048"/>
                  <a:pt x="2030006" y="2633811"/>
                  <a:pt x="1816544" y="2677656"/>
                </a:cubicBezTo>
                <a:cubicBezTo>
                  <a:pt x="1603082" y="2721501"/>
                  <a:pt x="1362669" y="2655188"/>
                  <a:pt x="1030704" y="2677656"/>
                </a:cubicBezTo>
                <a:cubicBezTo>
                  <a:pt x="698739" y="2700124"/>
                  <a:pt x="776117" y="2669248"/>
                  <a:pt x="677645" y="2677656"/>
                </a:cubicBezTo>
                <a:cubicBezTo>
                  <a:pt x="579173" y="2686064"/>
                  <a:pt x="304430" y="2618038"/>
                  <a:pt x="0" y="2677656"/>
                </a:cubicBezTo>
                <a:cubicBezTo>
                  <a:pt x="-10201" y="2441002"/>
                  <a:pt x="26626" y="2268699"/>
                  <a:pt x="0" y="2142125"/>
                </a:cubicBezTo>
                <a:cubicBezTo>
                  <a:pt x="-26626" y="2015551"/>
                  <a:pt x="44033" y="1832331"/>
                  <a:pt x="0" y="1553040"/>
                </a:cubicBezTo>
                <a:cubicBezTo>
                  <a:pt x="-44033" y="1273749"/>
                  <a:pt x="30701" y="1255550"/>
                  <a:pt x="0" y="1097839"/>
                </a:cubicBezTo>
                <a:cubicBezTo>
                  <a:pt x="-30701" y="940128"/>
                  <a:pt x="43607" y="831085"/>
                  <a:pt x="0" y="642637"/>
                </a:cubicBezTo>
                <a:cubicBezTo>
                  <a:pt x="-43607" y="454189"/>
                  <a:pt x="15259" y="206663"/>
                  <a:pt x="0" y="0"/>
                </a:cubicBezTo>
                <a:close/>
              </a:path>
              <a:path w="10819544" h="2677656" stroke="0" extrusionOk="0">
                <a:moveTo>
                  <a:pt x="0" y="0"/>
                </a:moveTo>
                <a:cubicBezTo>
                  <a:pt x="93683" y="-40288"/>
                  <a:pt x="255285" y="32030"/>
                  <a:pt x="461254" y="0"/>
                </a:cubicBezTo>
                <a:cubicBezTo>
                  <a:pt x="667223" y="-32030"/>
                  <a:pt x="639395" y="19097"/>
                  <a:pt x="706118" y="0"/>
                </a:cubicBezTo>
                <a:cubicBezTo>
                  <a:pt x="772841" y="-19097"/>
                  <a:pt x="1305962" y="37320"/>
                  <a:pt x="1491958" y="0"/>
                </a:cubicBezTo>
                <a:cubicBezTo>
                  <a:pt x="1677954" y="-37320"/>
                  <a:pt x="1742136" y="7170"/>
                  <a:pt x="1953212" y="0"/>
                </a:cubicBezTo>
                <a:cubicBezTo>
                  <a:pt x="2164288" y="-7170"/>
                  <a:pt x="2197032" y="30265"/>
                  <a:pt x="2414467" y="0"/>
                </a:cubicBezTo>
                <a:cubicBezTo>
                  <a:pt x="2631902" y="-30265"/>
                  <a:pt x="2968096" y="81156"/>
                  <a:pt x="3200307" y="0"/>
                </a:cubicBezTo>
                <a:cubicBezTo>
                  <a:pt x="3432518" y="-81156"/>
                  <a:pt x="3415023" y="24689"/>
                  <a:pt x="3553366" y="0"/>
                </a:cubicBezTo>
                <a:cubicBezTo>
                  <a:pt x="3691709" y="-24689"/>
                  <a:pt x="4095683" y="29368"/>
                  <a:pt x="4339207" y="0"/>
                </a:cubicBezTo>
                <a:cubicBezTo>
                  <a:pt x="4582731" y="-29368"/>
                  <a:pt x="4775932" y="72229"/>
                  <a:pt x="5125047" y="0"/>
                </a:cubicBezTo>
                <a:cubicBezTo>
                  <a:pt x="5474162" y="-72229"/>
                  <a:pt x="5572280" y="23545"/>
                  <a:pt x="5694497" y="0"/>
                </a:cubicBezTo>
                <a:cubicBezTo>
                  <a:pt x="5816714" y="-23545"/>
                  <a:pt x="6162038" y="37010"/>
                  <a:pt x="6480337" y="0"/>
                </a:cubicBezTo>
                <a:cubicBezTo>
                  <a:pt x="6798636" y="-37010"/>
                  <a:pt x="6715731" y="45794"/>
                  <a:pt x="6941592" y="0"/>
                </a:cubicBezTo>
                <a:cubicBezTo>
                  <a:pt x="7167454" y="-45794"/>
                  <a:pt x="7243437" y="35753"/>
                  <a:pt x="7402846" y="0"/>
                </a:cubicBezTo>
                <a:cubicBezTo>
                  <a:pt x="7562255" y="-35753"/>
                  <a:pt x="7901457" y="44137"/>
                  <a:pt x="8080491" y="0"/>
                </a:cubicBezTo>
                <a:cubicBezTo>
                  <a:pt x="8259525" y="-44137"/>
                  <a:pt x="8346212" y="32559"/>
                  <a:pt x="8541745" y="0"/>
                </a:cubicBezTo>
                <a:cubicBezTo>
                  <a:pt x="8737278" y="-32559"/>
                  <a:pt x="9164012" y="41747"/>
                  <a:pt x="9327586" y="0"/>
                </a:cubicBezTo>
                <a:cubicBezTo>
                  <a:pt x="9491160" y="-41747"/>
                  <a:pt x="9862598" y="16029"/>
                  <a:pt x="10113426" y="0"/>
                </a:cubicBezTo>
                <a:cubicBezTo>
                  <a:pt x="10364254" y="-16029"/>
                  <a:pt x="10562644" y="46890"/>
                  <a:pt x="10819544" y="0"/>
                </a:cubicBezTo>
                <a:cubicBezTo>
                  <a:pt x="10865285" y="217575"/>
                  <a:pt x="10797114" y="378068"/>
                  <a:pt x="10819544" y="508755"/>
                </a:cubicBezTo>
                <a:cubicBezTo>
                  <a:pt x="10841974" y="639443"/>
                  <a:pt x="10770742" y="762947"/>
                  <a:pt x="10819544" y="963956"/>
                </a:cubicBezTo>
                <a:cubicBezTo>
                  <a:pt x="10868346" y="1164965"/>
                  <a:pt x="10779576" y="1223204"/>
                  <a:pt x="10819544" y="1445934"/>
                </a:cubicBezTo>
                <a:cubicBezTo>
                  <a:pt x="10859512" y="1668664"/>
                  <a:pt x="10759141" y="1752002"/>
                  <a:pt x="10819544" y="2008242"/>
                </a:cubicBezTo>
                <a:cubicBezTo>
                  <a:pt x="10879947" y="2264482"/>
                  <a:pt x="10764191" y="2418003"/>
                  <a:pt x="10819544" y="2677656"/>
                </a:cubicBezTo>
                <a:cubicBezTo>
                  <a:pt x="10716809" y="2708430"/>
                  <a:pt x="10557730" y="2643343"/>
                  <a:pt x="10466485" y="2677656"/>
                </a:cubicBezTo>
                <a:cubicBezTo>
                  <a:pt x="10375240" y="2711969"/>
                  <a:pt x="10281553" y="2667443"/>
                  <a:pt x="10221622" y="2677656"/>
                </a:cubicBezTo>
                <a:cubicBezTo>
                  <a:pt x="10161691" y="2687869"/>
                  <a:pt x="10068465" y="2658721"/>
                  <a:pt x="9976758" y="2677656"/>
                </a:cubicBezTo>
                <a:cubicBezTo>
                  <a:pt x="9885051" y="2696591"/>
                  <a:pt x="9637002" y="2629755"/>
                  <a:pt x="9407309" y="2677656"/>
                </a:cubicBezTo>
                <a:cubicBezTo>
                  <a:pt x="9177616" y="2725557"/>
                  <a:pt x="9131717" y="2664311"/>
                  <a:pt x="9054250" y="2677656"/>
                </a:cubicBezTo>
                <a:cubicBezTo>
                  <a:pt x="8976783" y="2691001"/>
                  <a:pt x="8657223" y="2597923"/>
                  <a:pt x="8376605" y="2677656"/>
                </a:cubicBezTo>
                <a:cubicBezTo>
                  <a:pt x="8095988" y="2757389"/>
                  <a:pt x="8103444" y="2640444"/>
                  <a:pt x="8023546" y="2677656"/>
                </a:cubicBezTo>
                <a:cubicBezTo>
                  <a:pt x="7943648" y="2714868"/>
                  <a:pt x="7623310" y="2631817"/>
                  <a:pt x="7345901" y="2677656"/>
                </a:cubicBezTo>
                <a:cubicBezTo>
                  <a:pt x="7068493" y="2723495"/>
                  <a:pt x="7181323" y="2669668"/>
                  <a:pt x="7101038" y="2677656"/>
                </a:cubicBezTo>
                <a:cubicBezTo>
                  <a:pt x="7020753" y="2685644"/>
                  <a:pt x="6692571" y="2600546"/>
                  <a:pt x="6423392" y="2677656"/>
                </a:cubicBezTo>
                <a:cubicBezTo>
                  <a:pt x="6154213" y="2754766"/>
                  <a:pt x="6225345" y="2650535"/>
                  <a:pt x="6070334" y="2677656"/>
                </a:cubicBezTo>
                <a:cubicBezTo>
                  <a:pt x="5915323" y="2704777"/>
                  <a:pt x="5900328" y="2673424"/>
                  <a:pt x="5825470" y="2677656"/>
                </a:cubicBezTo>
                <a:cubicBezTo>
                  <a:pt x="5750612" y="2681888"/>
                  <a:pt x="5607766" y="2677214"/>
                  <a:pt x="5472411" y="2677656"/>
                </a:cubicBezTo>
                <a:cubicBezTo>
                  <a:pt x="5337056" y="2678098"/>
                  <a:pt x="5050862" y="2602599"/>
                  <a:pt x="4794766" y="2677656"/>
                </a:cubicBezTo>
                <a:cubicBezTo>
                  <a:pt x="4538671" y="2752713"/>
                  <a:pt x="4576291" y="2639076"/>
                  <a:pt x="4441708" y="2677656"/>
                </a:cubicBezTo>
                <a:cubicBezTo>
                  <a:pt x="4307125" y="2716236"/>
                  <a:pt x="4306501" y="2664363"/>
                  <a:pt x="4196844" y="2677656"/>
                </a:cubicBezTo>
                <a:cubicBezTo>
                  <a:pt x="4087187" y="2690949"/>
                  <a:pt x="3921427" y="2677123"/>
                  <a:pt x="3843785" y="2677656"/>
                </a:cubicBezTo>
                <a:cubicBezTo>
                  <a:pt x="3766143" y="2678189"/>
                  <a:pt x="3524872" y="2660924"/>
                  <a:pt x="3382531" y="2677656"/>
                </a:cubicBezTo>
                <a:cubicBezTo>
                  <a:pt x="3240190" y="2694388"/>
                  <a:pt x="2927286" y="2649564"/>
                  <a:pt x="2813081" y="2677656"/>
                </a:cubicBezTo>
                <a:cubicBezTo>
                  <a:pt x="2698876" y="2705748"/>
                  <a:pt x="2570124" y="2655863"/>
                  <a:pt x="2460023" y="2677656"/>
                </a:cubicBezTo>
                <a:cubicBezTo>
                  <a:pt x="2349922" y="2699449"/>
                  <a:pt x="1917075" y="2656561"/>
                  <a:pt x="1674182" y="2677656"/>
                </a:cubicBezTo>
                <a:cubicBezTo>
                  <a:pt x="1431289" y="2698751"/>
                  <a:pt x="1285724" y="2637489"/>
                  <a:pt x="1104732" y="2677656"/>
                </a:cubicBezTo>
                <a:cubicBezTo>
                  <a:pt x="923740" y="2717823"/>
                  <a:pt x="394710" y="2669446"/>
                  <a:pt x="0" y="2677656"/>
                </a:cubicBezTo>
                <a:cubicBezTo>
                  <a:pt x="-11661" y="2509195"/>
                  <a:pt x="38930" y="2329583"/>
                  <a:pt x="0" y="2115348"/>
                </a:cubicBezTo>
                <a:cubicBezTo>
                  <a:pt x="-38930" y="1901113"/>
                  <a:pt x="25196" y="1743396"/>
                  <a:pt x="0" y="1579817"/>
                </a:cubicBezTo>
                <a:cubicBezTo>
                  <a:pt x="-25196" y="1416238"/>
                  <a:pt x="19280" y="1262944"/>
                  <a:pt x="0" y="1071062"/>
                </a:cubicBezTo>
                <a:cubicBezTo>
                  <a:pt x="-19280" y="879181"/>
                  <a:pt x="20972" y="703731"/>
                  <a:pt x="0" y="508755"/>
                </a:cubicBezTo>
                <a:cubicBezTo>
                  <a:pt x="-20972" y="313779"/>
                  <a:pt x="46902" y="134888"/>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fontAlgn="base"/>
            <a:r>
              <a:rPr lang="en-GB" sz="2800" b="0" i="0" dirty="0">
                <a:solidFill>
                  <a:srgbClr val="000000"/>
                </a:solidFill>
                <a:effectLst/>
                <a:latin typeface="Calibri" panose="020F0502020204030204" pitchFamily="34" charset="0"/>
              </a:rPr>
              <a:t>Student A Uni </a:t>
            </a:r>
            <a:r>
              <a:rPr lang="en-GB" sz="2800" dirty="0">
                <a:solidFill>
                  <a:srgbClr val="000000"/>
                </a:solidFill>
                <a:latin typeface="Calibri" panose="020F0502020204030204" pitchFamily="34" charset="0"/>
              </a:rPr>
              <a:t>1:</a:t>
            </a:r>
            <a:r>
              <a:rPr lang="en-GB" sz="2800" b="0" i="0" dirty="0">
                <a:solidFill>
                  <a:srgbClr val="000000"/>
                </a:solidFill>
                <a:effectLst/>
                <a:latin typeface="Calibri" panose="020F0502020204030204" pitchFamily="34" charset="0"/>
              </a:rPr>
              <a:t> Like you don't want to ask stupid questions, you don't want them to think you're an idiot, or anything like that. And that also applies to asking other students on the course for help </a:t>
            </a:r>
            <a:r>
              <a:rPr lang="en-GB" sz="2800" b="0" i="0" dirty="0" err="1">
                <a:solidFill>
                  <a:srgbClr val="000000"/>
                </a:solidFill>
                <a:effectLst/>
                <a:latin typeface="Calibri" panose="020F0502020204030204" pitchFamily="34" charset="0"/>
              </a:rPr>
              <a:t>‘cause</a:t>
            </a:r>
            <a:r>
              <a:rPr lang="en-GB" sz="2800" b="0" i="0" dirty="0">
                <a:solidFill>
                  <a:srgbClr val="000000"/>
                </a:solidFill>
                <a:effectLst/>
                <a:latin typeface="Calibri" panose="020F0502020204030204" pitchFamily="34" charset="0"/>
              </a:rPr>
              <a:t> sometimes, if I don't understand something, I worry that it's because I didn't pay attention or I misread it, like it's not actually difficult and I'm just being about it. </a:t>
            </a:r>
            <a:endParaRPr lang="en-GB" sz="2800" b="0" i="0" dirty="0">
              <a:solidFill>
                <a:srgbClr val="000000"/>
              </a:solidFill>
              <a:effectLst/>
            </a:endParaRPr>
          </a:p>
        </p:txBody>
      </p:sp>
      <p:sp>
        <p:nvSpPr>
          <p:cNvPr id="3" name="TextBox 2">
            <a:extLst>
              <a:ext uri="{FF2B5EF4-FFF2-40B4-BE49-F238E27FC236}">
                <a16:creationId xmlns:a16="http://schemas.microsoft.com/office/drawing/2014/main" id="{87CF9725-7975-5CB6-4827-79CF71702475}"/>
              </a:ext>
            </a:extLst>
          </p:cNvPr>
          <p:cNvSpPr txBox="1"/>
          <p:nvPr/>
        </p:nvSpPr>
        <p:spPr>
          <a:xfrm>
            <a:off x="1108028" y="4874963"/>
            <a:ext cx="10819544" cy="1384995"/>
          </a:xfrm>
          <a:custGeom>
            <a:avLst/>
            <a:gdLst>
              <a:gd name="connsiteX0" fmla="*/ 0 w 10819544"/>
              <a:gd name="connsiteY0" fmla="*/ 0 h 1384995"/>
              <a:gd name="connsiteX1" fmla="*/ 569450 w 10819544"/>
              <a:gd name="connsiteY1" fmla="*/ 0 h 1384995"/>
              <a:gd name="connsiteX2" fmla="*/ 1030704 w 10819544"/>
              <a:gd name="connsiteY2" fmla="*/ 0 h 1384995"/>
              <a:gd name="connsiteX3" fmla="*/ 1600154 w 10819544"/>
              <a:gd name="connsiteY3" fmla="*/ 0 h 1384995"/>
              <a:gd name="connsiteX4" fmla="*/ 2277799 w 10819544"/>
              <a:gd name="connsiteY4" fmla="*/ 0 h 1384995"/>
              <a:gd name="connsiteX5" fmla="*/ 2955444 w 10819544"/>
              <a:gd name="connsiteY5" fmla="*/ 0 h 1384995"/>
              <a:gd name="connsiteX6" fmla="*/ 3633089 w 10819544"/>
              <a:gd name="connsiteY6" fmla="*/ 0 h 1384995"/>
              <a:gd name="connsiteX7" fmla="*/ 4418930 w 10819544"/>
              <a:gd name="connsiteY7" fmla="*/ 0 h 1384995"/>
              <a:gd name="connsiteX8" fmla="*/ 4988379 w 10819544"/>
              <a:gd name="connsiteY8" fmla="*/ 0 h 1384995"/>
              <a:gd name="connsiteX9" fmla="*/ 5666024 w 10819544"/>
              <a:gd name="connsiteY9" fmla="*/ 0 h 1384995"/>
              <a:gd name="connsiteX10" fmla="*/ 6235474 w 10819544"/>
              <a:gd name="connsiteY10" fmla="*/ 0 h 1384995"/>
              <a:gd name="connsiteX11" fmla="*/ 6804924 w 10819544"/>
              <a:gd name="connsiteY11" fmla="*/ 0 h 1384995"/>
              <a:gd name="connsiteX12" fmla="*/ 7374373 w 10819544"/>
              <a:gd name="connsiteY12" fmla="*/ 0 h 1384995"/>
              <a:gd name="connsiteX13" fmla="*/ 7619237 w 10819544"/>
              <a:gd name="connsiteY13" fmla="*/ 0 h 1384995"/>
              <a:gd name="connsiteX14" fmla="*/ 8296882 w 10819544"/>
              <a:gd name="connsiteY14" fmla="*/ 0 h 1384995"/>
              <a:gd name="connsiteX15" fmla="*/ 8541745 w 10819544"/>
              <a:gd name="connsiteY15" fmla="*/ 0 h 1384995"/>
              <a:gd name="connsiteX16" fmla="*/ 9111195 w 10819544"/>
              <a:gd name="connsiteY16" fmla="*/ 0 h 1384995"/>
              <a:gd name="connsiteX17" fmla="*/ 9897036 w 10819544"/>
              <a:gd name="connsiteY17" fmla="*/ 0 h 1384995"/>
              <a:gd name="connsiteX18" fmla="*/ 10819544 w 10819544"/>
              <a:gd name="connsiteY18" fmla="*/ 0 h 1384995"/>
              <a:gd name="connsiteX19" fmla="*/ 10819544 w 10819544"/>
              <a:gd name="connsiteY19" fmla="*/ 475515 h 1384995"/>
              <a:gd name="connsiteX20" fmla="*/ 10819544 w 10819544"/>
              <a:gd name="connsiteY20" fmla="*/ 909480 h 1384995"/>
              <a:gd name="connsiteX21" fmla="*/ 10819544 w 10819544"/>
              <a:gd name="connsiteY21" fmla="*/ 1384995 h 1384995"/>
              <a:gd name="connsiteX22" fmla="*/ 10250094 w 10819544"/>
              <a:gd name="connsiteY22" fmla="*/ 1384995 h 1384995"/>
              <a:gd name="connsiteX23" fmla="*/ 9464254 w 10819544"/>
              <a:gd name="connsiteY23" fmla="*/ 1384995 h 1384995"/>
              <a:gd name="connsiteX24" fmla="*/ 8678413 w 10819544"/>
              <a:gd name="connsiteY24" fmla="*/ 1384995 h 1384995"/>
              <a:gd name="connsiteX25" fmla="*/ 8108964 w 10819544"/>
              <a:gd name="connsiteY25" fmla="*/ 1384995 h 1384995"/>
              <a:gd name="connsiteX26" fmla="*/ 7323123 w 10819544"/>
              <a:gd name="connsiteY26" fmla="*/ 1384995 h 1384995"/>
              <a:gd name="connsiteX27" fmla="*/ 6753673 w 10819544"/>
              <a:gd name="connsiteY27" fmla="*/ 1384995 h 1384995"/>
              <a:gd name="connsiteX28" fmla="*/ 6076028 w 10819544"/>
              <a:gd name="connsiteY28" fmla="*/ 1384995 h 1384995"/>
              <a:gd name="connsiteX29" fmla="*/ 5831165 w 10819544"/>
              <a:gd name="connsiteY29" fmla="*/ 1384995 h 1384995"/>
              <a:gd name="connsiteX30" fmla="*/ 5045324 w 10819544"/>
              <a:gd name="connsiteY30" fmla="*/ 1384995 h 1384995"/>
              <a:gd name="connsiteX31" fmla="*/ 4584070 w 10819544"/>
              <a:gd name="connsiteY31" fmla="*/ 1384995 h 1384995"/>
              <a:gd name="connsiteX32" fmla="*/ 3906425 w 10819544"/>
              <a:gd name="connsiteY32" fmla="*/ 1384995 h 1384995"/>
              <a:gd name="connsiteX33" fmla="*/ 3661561 w 10819544"/>
              <a:gd name="connsiteY33" fmla="*/ 1384995 h 1384995"/>
              <a:gd name="connsiteX34" fmla="*/ 2875721 w 10819544"/>
              <a:gd name="connsiteY34" fmla="*/ 1384995 h 1384995"/>
              <a:gd name="connsiteX35" fmla="*/ 2414467 w 10819544"/>
              <a:gd name="connsiteY35" fmla="*/ 1384995 h 1384995"/>
              <a:gd name="connsiteX36" fmla="*/ 1845017 w 10819544"/>
              <a:gd name="connsiteY36" fmla="*/ 1384995 h 1384995"/>
              <a:gd name="connsiteX37" fmla="*/ 1491958 w 10819544"/>
              <a:gd name="connsiteY37" fmla="*/ 1384995 h 1384995"/>
              <a:gd name="connsiteX38" fmla="*/ 814313 w 10819544"/>
              <a:gd name="connsiteY38" fmla="*/ 1384995 h 1384995"/>
              <a:gd name="connsiteX39" fmla="*/ 0 w 10819544"/>
              <a:gd name="connsiteY39" fmla="*/ 1384995 h 1384995"/>
              <a:gd name="connsiteX40" fmla="*/ 0 w 10819544"/>
              <a:gd name="connsiteY40" fmla="*/ 937180 h 1384995"/>
              <a:gd name="connsiteX41" fmla="*/ 0 w 10819544"/>
              <a:gd name="connsiteY41" fmla="*/ 517065 h 1384995"/>
              <a:gd name="connsiteX42" fmla="*/ 0 w 10819544"/>
              <a:gd name="connsiteY42" fmla="*/ 0 h 1384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819544" h="1384995" fill="none" extrusionOk="0">
                <a:moveTo>
                  <a:pt x="0" y="0"/>
                </a:moveTo>
                <a:cubicBezTo>
                  <a:pt x="160256" y="-35476"/>
                  <a:pt x="385705" y="54439"/>
                  <a:pt x="569450" y="0"/>
                </a:cubicBezTo>
                <a:cubicBezTo>
                  <a:pt x="753195" y="-54439"/>
                  <a:pt x="867767" y="3713"/>
                  <a:pt x="1030704" y="0"/>
                </a:cubicBezTo>
                <a:cubicBezTo>
                  <a:pt x="1193641" y="-3713"/>
                  <a:pt x="1456624" y="67962"/>
                  <a:pt x="1600154" y="0"/>
                </a:cubicBezTo>
                <a:cubicBezTo>
                  <a:pt x="1743684" y="-67962"/>
                  <a:pt x="2032747" y="7656"/>
                  <a:pt x="2277799" y="0"/>
                </a:cubicBezTo>
                <a:cubicBezTo>
                  <a:pt x="2522851" y="-7656"/>
                  <a:pt x="2774103" y="57167"/>
                  <a:pt x="2955444" y="0"/>
                </a:cubicBezTo>
                <a:cubicBezTo>
                  <a:pt x="3136785" y="-57167"/>
                  <a:pt x="3295259" y="22013"/>
                  <a:pt x="3633089" y="0"/>
                </a:cubicBezTo>
                <a:cubicBezTo>
                  <a:pt x="3970920" y="-22013"/>
                  <a:pt x="4187737" y="14403"/>
                  <a:pt x="4418930" y="0"/>
                </a:cubicBezTo>
                <a:cubicBezTo>
                  <a:pt x="4650123" y="-14403"/>
                  <a:pt x="4781148" y="9885"/>
                  <a:pt x="4988379" y="0"/>
                </a:cubicBezTo>
                <a:cubicBezTo>
                  <a:pt x="5195610" y="-9885"/>
                  <a:pt x="5479666" y="70382"/>
                  <a:pt x="5666024" y="0"/>
                </a:cubicBezTo>
                <a:cubicBezTo>
                  <a:pt x="5852383" y="-70382"/>
                  <a:pt x="6037710" y="37828"/>
                  <a:pt x="6235474" y="0"/>
                </a:cubicBezTo>
                <a:cubicBezTo>
                  <a:pt x="6433238" y="-37828"/>
                  <a:pt x="6598420" y="39659"/>
                  <a:pt x="6804924" y="0"/>
                </a:cubicBezTo>
                <a:cubicBezTo>
                  <a:pt x="7011428" y="-39659"/>
                  <a:pt x="7200612" y="23939"/>
                  <a:pt x="7374373" y="0"/>
                </a:cubicBezTo>
                <a:cubicBezTo>
                  <a:pt x="7548134" y="-23939"/>
                  <a:pt x="7554880" y="5179"/>
                  <a:pt x="7619237" y="0"/>
                </a:cubicBezTo>
                <a:cubicBezTo>
                  <a:pt x="7683594" y="-5179"/>
                  <a:pt x="8072811" y="9871"/>
                  <a:pt x="8296882" y="0"/>
                </a:cubicBezTo>
                <a:cubicBezTo>
                  <a:pt x="8520953" y="-9871"/>
                  <a:pt x="8453973" y="27689"/>
                  <a:pt x="8541745" y="0"/>
                </a:cubicBezTo>
                <a:cubicBezTo>
                  <a:pt x="8629517" y="-27689"/>
                  <a:pt x="8860002" y="24472"/>
                  <a:pt x="9111195" y="0"/>
                </a:cubicBezTo>
                <a:cubicBezTo>
                  <a:pt x="9362388" y="-24472"/>
                  <a:pt x="9726954" y="13423"/>
                  <a:pt x="9897036" y="0"/>
                </a:cubicBezTo>
                <a:cubicBezTo>
                  <a:pt x="10067118" y="-13423"/>
                  <a:pt x="10530677" y="59993"/>
                  <a:pt x="10819544" y="0"/>
                </a:cubicBezTo>
                <a:cubicBezTo>
                  <a:pt x="10874273" y="124578"/>
                  <a:pt x="10763534" y="364117"/>
                  <a:pt x="10819544" y="475515"/>
                </a:cubicBezTo>
                <a:cubicBezTo>
                  <a:pt x="10875554" y="586913"/>
                  <a:pt x="10791794" y="693500"/>
                  <a:pt x="10819544" y="909480"/>
                </a:cubicBezTo>
                <a:cubicBezTo>
                  <a:pt x="10847294" y="1125461"/>
                  <a:pt x="10762593" y="1208394"/>
                  <a:pt x="10819544" y="1384995"/>
                </a:cubicBezTo>
                <a:cubicBezTo>
                  <a:pt x="10585750" y="1406738"/>
                  <a:pt x="10465126" y="1353346"/>
                  <a:pt x="10250094" y="1384995"/>
                </a:cubicBezTo>
                <a:cubicBezTo>
                  <a:pt x="10035062" y="1416644"/>
                  <a:pt x="9814692" y="1312282"/>
                  <a:pt x="9464254" y="1384995"/>
                </a:cubicBezTo>
                <a:cubicBezTo>
                  <a:pt x="9113816" y="1457708"/>
                  <a:pt x="8968685" y="1364496"/>
                  <a:pt x="8678413" y="1384995"/>
                </a:cubicBezTo>
                <a:cubicBezTo>
                  <a:pt x="8388141" y="1405494"/>
                  <a:pt x="8224885" y="1361321"/>
                  <a:pt x="8108964" y="1384995"/>
                </a:cubicBezTo>
                <a:cubicBezTo>
                  <a:pt x="7993043" y="1408669"/>
                  <a:pt x="7613615" y="1374744"/>
                  <a:pt x="7323123" y="1384995"/>
                </a:cubicBezTo>
                <a:cubicBezTo>
                  <a:pt x="7032631" y="1395246"/>
                  <a:pt x="6909743" y="1319406"/>
                  <a:pt x="6753673" y="1384995"/>
                </a:cubicBezTo>
                <a:cubicBezTo>
                  <a:pt x="6597603" y="1450584"/>
                  <a:pt x="6261317" y="1362645"/>
                  <a:pt x="6076028" y="1384995"/>
                </a:cubicBezTo>
                <a:cubicBezTo>
                  <a:pt x="5890740" y="1407345"/>
                  <a:pt x="5913604" y="1366523"/>
                  <a:pt x="5831165" y="1384995"/>
                </a:cubicBezTo>
                <a:cubicBezTo>
                  <a:pt x="5748726" y="1403467"/>
                  <a:pt x="5413729" y="1380799"/>
                  <a:pt x="5045324" y="1384995"/>
                </a:cubicBezTo>
                <a:cubicBezTo>
                  <a:pt x="4676919" y="1389191"/>
                  <a:pt x="4755168" y="1366124"/>
                  <a:pt x="4584070" y="1384995"/>
                </a:cubicBezTo>
                <a:cubicBezTo>
                  <a:pt x="4412972" y="1403866"/>
                  <a:pt x="4177325" y="1342236"/>
                  <a:pt x="3906425" y="1384995"/>
                </a:cubicBezTo>
                <a:cubicBezTo>
                  <a:pt x="3635525" y="1427754"/>
                  <a:pt x="3751443" y="1360839"/>
                  <a:pt x="3661561" y="1384995"/>
                </a:cubicBezTo>
                <a:cubicBezTo>
                  <a:pt x="3571679" y="1409151"/>
                  <a:pt x="3076185" y="1305379"/>
                  <a:pt x="2875721" y="1384995"/>
                </a:cubicBezTo>
                <a:cubicBezTo>
                  <a:pt x="2675257" y="1464611"/>
                  <a:pt x="2526157" y="1368837"/>
                  <a:pt x="2414467" y="1384995"/>
                </a:cubicBezTo>
                <a:cubicBezTo>
                  <a:pt x="2302777" y="1401153"/>
                  <a:pt x="2031590" y="1346840"/>
                  <a:pt x="1845017" y="1384995"/>
                </a:cubicBezTo>
                <a:cubicBezTo>
                  <a:pt x="1658444" y="1423150"/>
                  <a:pt x="1608454" y="1379874"/>
                  <a:pt x="1491958" y="1384995"/>
                </a:cubicBezTo>
                <a:cubicBezTo>
                  <a:pt x="1375462" y="1390116"/>
                  <a:pt x="955973" y="1354980"/>
                  <a:pt x="814313" y="1384995"/>
                </a:cubicBezTo>
                <a:cubicBezTo>
                  <a:pt x="672653" y="1415010"/>
                  <a:pt x="272247" y="1381506"/>
                  <a:pt x="0" y="1384995"/>
                </a:cubicBezTo>
                <a:cubicBezTo>
                  <a:pt x="-33155" y="1201585"/>
                  <a:pt x="8174" y="1088439"/>
                  <a:pt x="0" y="937180"/>
                </a:cubicBezTo>
                <a:cubicBezTo>
                  <a:pt x="-8174" y="785922"/>
                  <a:pt x="18245" y="703285"/>
                  <a:pt x="0" y="517065"/>
                </a:cubicBezTo>
                <a:cubicBezTo>
                  <a:pt x="-18245" y="330846"/>
                  <a:pt x="2209" y="131144"/>
                  <a:pt x="0" y="0"/>
                </a:cubicBezTo>
                <a:close/>
              </a:path>
              <a:path w="10819544" h="1384995" stroke="0" extrusionOk="0">
                <a:moveTo>
                  <a:pt x="0" y="0"/>
                </a:moveTo>
                <a:cubicBezTo>
                  <a:pt x="93683" y="-40288"/>
                  <a:pt x="255285" y="32030"/>
                  <a:pt x="461254" y="0"/>
                </a:cubicBezTo>
                <a:cubicBezTo>
                  <a:pt x="667223" y="-32030"/>
                  <a:pt x="639395" y="19097"/>
                  <a:pt x="706118" y="0"/>
                </a:cubicBezTo>
                <a:cubicBezTo>
                  <a:pt x="772841" y="-19097"/>
                  <a:pt x="1305962" y="37320"/>
                  <a:pt x="1491958" y="0"/>
                </a:cubicBezTo>
                <a:cubicBezTo>
                  <a:pt x="1677954" y="-37320"/>
                  <a:pt x="1742136" y="7170"/>
                  <a:pt x="1953212" y="0"/>
                </a:cubicBezTo>
                <a:cubicBezTo>
                  <a:pt x="2164288" y="-7170"/>
                  <a:pt x="2197032" y="30265"/>
                  <a:pt x="2414467" y="0"/>
                </a:cubicBezTo>
                <a:cubicBezTo>
                  <a:pt x="2631902" y="-30265"/>
                  <a:pt x="2968096" y="81156"/>
                  <a:pt x="3200307" y="0"/>
                </a:cubicBezTo>
                <a:cubicBezTo>
                  <a:pt x="3432518" y="-81156"/>
                  <a:pt x="3415023" y="24689"/>
                  <a:pt x="3553366" y="0"/>
                </a:cubicBezTo>
                <a:cubicBezTo>
                  <a:pt x="3691709" y="-24689"/>
                  <a:pt x="4095683" y="29368"/>
                  <a:pt x="4339207" y="0"/>
                </a:cubicBezTo>
                <a:cubicBezTo>
                  <a:pt x="4582731" y="-29368"/>
                  <a:pt x="4775932" y="72229"/>
                  <a:pt x="5125047" y="0"/>
                </a:cubicBezTo>
                <a:cubicBezTo>
                  <a:pt x="5474162" y="-72229"/>
                  <a:pt x="5572280" y="23545"/>
                  <a:pt x="5694497" y="0"/>
                </a:cubicBezTo>
                <a:cubicBezTo>
                  <a:pt x="5816714" y="-23545"/>
                  <a:pt x="6162038" y="37010"/>
                  <a:pt x="6480337" y="0"/>
                </a:cubicBezTo>
                <a:cubicBezTo>
                  <a:pt x="6798636" y="-37010"/>
                  <a:pt x="6715731" y="45794"/>
                  <a:pt x="6941592" y="0"/>
                </a:cubicBezTo>
                <a:cubicBezTo>
                  <a:pt x="7167454" y="-45794"/>
                  <a:pt x="7243437" y="35753"/>
                  <a:pt x="7402846" y="0"/>
                </a:cubicBezTo>
                <a:cubicBezTo>
                  <a:pt x="7562255" y="-35753"/>
                  <a:pt x="7901457" y="44137"/>
                  <a:pt x="8080491" y="0"/>
                </a:cubicBezTo>
                <a:cubicBezTo>
                  <a:pt x="8259525" y="-44137"/>
                  <a:pt x="8346212" y="32559"/>
                  <a:pt x="8541745" y="0"/>
                </a:cubicBezTo>
                <a:cubicBezTo>
                  <a:pt x="8737278" y="-32559"/>
                  <a:pt x="9164012" y="41747"/>
                  <a:pt x="9327586" y="0"/>
                </a:cubicBezTo>
                <a:cubicBezTo>
                  <a:pt x="9491160" y="-41747"/>
                  <a:pt x="9862598" y="16029"/>
                  <a:pt x="10113426" y="0"/>
                </a:cubicBezTo>
                <a:cubicBezTo>
                  <a:pt x="10364254" y="-16029"/>
                  <a:pt x="10562644" y="46890"/>
                  <a:pt x="10819544" y="0"/>
                </a:cubicBezTo>
                <a:cubicBezTo>
                  <a:pt x="10856134" y="139313"/>
                  <a:pt x="10782999" y="247945"/>
                  <a:pt x="10819544" y="447815"/>
                </a:cubicBezTo>
                <a:cubicBezTo>
                  <a:pt x="10856089" y="647686"/>
                  <a:pt x="10817454" y="676941"/>
                  <a:pt x="10819544" y="867930"/>
                </a:cubicBezTo>
                <a:cubicBezTo>
                  <a:pt x="10821634" y="1058919"/>
                  <a:pt x="10779232" y="1200970"/>
                  <a:pt x="10819544" y="1384995"/>
                </a:cubicBezTo>
                <a:cubicBezTo>
                  <a:pt x="10627457" y="1436889"/>
                  <a:pt x="10316881" y="1362833"/>
                  <a:pt x="10141899" y="1384995"/>
                </a:cubicBezTo>
                <a:cubicBezTo>
                  <a:pt x="9966918" y="1407157"/>
                  <a:pt x="9899652" y="1379954"/>
                  <a:pt x="9788840" y="1384995"/>
                </a:cubicBezTo>
                <a:cubicBezTo>
                  <a:pt x="9678028" y="1390036"/>
                  <a:pt x="9467275" y="1372549"/>
                  <a:pt x="9219390" y="1384995"/>
                </a:cubicBezTo>
                <a:cubicBezTo>
                  <a:pt x="8971505" y="1397441"/>
                  <a:pt x="9034458" y="1374782"/>
                  <a:pt x="8974527" y="1384995"/>
                </a:cubicBezTo>
                <a:cubicBezTo>
                  <a:pt x="8914596" y="1395208"/>
                  <a:pt x="8814135" y="1359623"/>
                  <a:pt x="8729664" y="1384995"/>
                </a:cubicBezTo>
                <a:cubicBezTo>
                  <a:pt x="8645193" y="1410367"/>
                  <a:pt x="8391748" y="1340009"/>
                  <a:pt x="8160214" y="1384995"/>
                </a:cubicBezTo>
                <a:cubicBezTo>
                  <a:pt x="7928680" y="1429981"/>
                  <a:pt x="7884622" y="1371650"/>
                  <a:pt x="7807155" y="1384995"/>
                </a:cubicBezTo>
                <a:cubicBezTo>
                  <a:pt x="7729688" y="1398340"/>
                  <a:pt x="7410128" y="1305262"/>
                  <a:pt x="7129510" y="1384995"/>
                </a:cubicBezTo>
                <a:cubicBezTo>
                  <a:pt x="6848893" y="1464728"/>
                  <a:pt x="6856349" y="1347783"/>
                  <a:pt x="6776451" y="1384995"/>
                </a:cubicBezTo>
                <a:cubicBezTo>
                  <a:pt x="6696553" y="1422207"/>
                  <a:pt x="6376215" y="1339156"/>
                  <a:pt x="6098806" y="1384995"/>
                </a:cubicBezTo>
                <a:cubicBezTo>
                  <a:pt x="5821398" y="1430834"/>
                  <a:pt x="5934228" y="1377007"/>
                  <a:pt x="5853943" y="1384995"/>
                </a:cubicBezTo>
                <a:cubicBezTo>
                  <a:pt x="5773658" y="1392983"/>
                  <a:pt x="5444400" y="1303989"/>
                  <a:pt x="5176298" y="1384995"/>
                </a:cubicBezTo>
                <a:cubicBezTo>
                  <a:pt x="4908197" y="1466001"/>
                  <a:pt x="4987965" y="1368943"/>
                  <a:pt x="4823239" y="1384995"/>
                </a:cubicBezTo>
                <a:cubicBezTo>
                  <a:pt x="4658513" y="1401047"/>
                  <a:pt x="4653233" y="1380763"/>
                  <a:pt x="4578375" y="1384995"/>
                </a:cubicBezTo>
                <a:cubicBezTo>
                  <a:pt x="4503517" y="1389227"/>
                  <a:pt x="4349371" y="1377020"/>
                  <a:pt x="4225317" y="1384995"/>
                </a:cubicBezTo>
                <a:cubicBezTo>
                  <a:pt x="4101263" y="1392970"/>
                  <a:pt x="3803768" y="1309938"/>
                  <a:pt x="3547672" y="1384995"/>
                </a:cubicBezTo>
                <a:cubicBezTo>
                  <a:pt x="3291577" y="1460052"/>
                  <a:pt x="3335199" y="1348916"/>
                  <a:pt x="3194613" y="1384995"/>
                </a:cubicBezTo>
                <a:cubicBezTo>
                  <a:pt x="3054027" y="1421074"/>
                  <a:pt x="3059406" y="1371702"/>
                  <a:pt x="2949749" y="1384995"/>
                </a:cubicBezTo>
                <a:cubicBezTo>
                  <a:pt x="2840092" y="1398288"/>
                  <a:pt x="2769363" y="1373779"/>
                  <a:pt x="2596691" y="1384995"/>
                </a:cubicBezTo>
                <a:cubicBezTo>
                  <a:pt x="2424019" y="1396211"/>
                  <a:pt x="2282763" y="1374828"/>
                  <a:pt x="2135436" y="1384995"/>
                </a:cubicBezTo>
                <a:cubicBezTo>
                  <a:pt x="1988110" y="1395162"/>
                  <a:pt x="1679917" y="1353127"/>
                  <a:pt x="1565987" y="1384995"/>
                </a:cubicBezTo>
                <a:cubicBezTo>
                  <a:pt x="1452057" y="1416863"/>
                  <a:pt x="1330147" y="1363904"/>
                  <a:pt x="1212928" y="1384995"/>
                </a:cubicBezTo>
                <a:cubicBezTo>
                  <a:pt x="1095709" y="1406086"/>
                  <a:pt x="520159" y="1354850"/>
                  <a:pt x="0" y="1384995"/>
                </a:cubicBezTo>
                <a:cubicBezTo>
                  <a:pt x="-31118" y="1173078"/>
                  <a:pt x="10527" y="1035687"/>
                  <a:pt x="0" y="923330"/>
                </a:cubicBezTo>
                <a:cubicBezTo>
                  <a:pt x="-10527" y="810974"/>
                  <a:pt x="33776" y="569595"/>
                  <a:pt x="0" y="461665"/>
                </a:cubicBezTo>
                <a:cubicBezTo>
                  <a:pt x="-33776" y="353736"/>
                  <a:pt x="41644" y="165188"/>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gn="l" rtl="0" fontAlgn="base"/>
            <a:r>
              <a:rPr lang="en-GB" sz="2800" b="0" i="0" dirty="0">
                <a:solidFill>
                  <a:srgbClr val="000000"/>
                </a:solidFill>
                <a:effectLst/>
                <a:latin typeface="Calibri" panose="020F0502020204030204" pitchFamily="34" charset="0"/>
              </a:rPr>
              <a:t>Student B Uni 1: And so I feel nervous about asking other people and asking lecturers and things like that, </a:t>
            </a:r>
            <a:r>
              <a:rPr lang="en-GB" sz="2800" b="0" i="0" dirty="0" err="1">
                <a:solidFill>
                  <a:srgbClr val="000000"/>
                </a:solidFill>
                <a:effectLst/>
                <a:latin typeface="Calibri" panose="020F0502020204030204" pitchFamily="34" charset="0"/>
              </a:rPr>
              <a:t>'cause</a:t>
            </a:r>
            <a:r>
              <a:rPr lang="en-GB" sz="2800" b="0" i="0" dirty="0">
                <a:solidFill>
                  <a:srgbClr val="000000"/>
                </a:solidFill>
                <a:effectLst/>
                <a:latin typeface="Calibri" panose="020F0502020204030204" pitchFamily="34" charset="0"/>
              </a:rPr>
              <a:t> I don't want them to judge me or to make me feel like I'm being stupid.</a:t>
            </a:r>
            <a:endParaRPr lang="en-GB" sz="2800" b="0" i="0" dirty="0">
              <a:solidFill>
                <a:srgbClr val="000000"/>
              </a:solidFill>
              <a:effectLst/>
            </a:endParaRPr>
          </a:p>
        </p:txBody>
      </p:sp>
    </p:spTree>
    <p:extLst>
      <p:ext uri="{BB962C8B-B14F-4D97-AF65-F5344CB8AC3E}">
        <p14:creationId xmlns:p14="http://schemas.microsoft.com/office/powerpoint/2010/main" val="3444332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8E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838200" y="111906"/>
            <a:ext cx="10515600" cy="1325563"/>
          </a:xfrm>
        </p:spPr>
        <p:txBody>
          <a:bodyPr/>
          <a:lstStyle/>
          <a:p>
            <a:r>
              <a:rPr lang="en-GB" dirty="0"/>
              <a:t>Anxiety (and confidence)</a:t>
            </a:r>
          </a:p>
        </p:txBody>
      </p:sp>
      <p:sp>
        <p:nvSpPr>
          <p:cNvPr id="6" name="TextBox 5">
            <a:extLst>
              <a:ext uri="{FF2B5EF4-FFF2-40B4-BE49-F238E27FC236}">
                <a16:creationId xmlns:a16="http://schemas.microsoft.com/office/drawing/2014/main" id="{6B75B7C8-F3B5-7D6F-8120-E3E7688D65E2}"/>
              </a:ext>
            </a:extLst>
          </p:cNvPr>
          <p:cNvSpPr txBox="1"/>
          <p:nvPr/>
        </p:nvSpPr>
        <p:spPr>
          <a:xfrm>
            <a:off x="838200" y="1736076"/>
            <a:ext cx="10515600" cy="4031873"/>
          </a:xfrm>
          <a:custGeom>
            <a:avLst/>
            <a:gdLst>
              <a:gd name="connsiteX0" fmla="*/ 0 w 10515600"/>
              <a:gd name="connsiteY0" fmla="*/ 0 h 4031873"/>
              <a:gd name="connsiteX1" fmla="*/ 794512 w 10515600"/>
              <a:gd name="connsiteY1" fmla="*/ 0 h 4031873"/>
              <a:gd name="connsiteX2" fmla="*/ 1589024 w 10515600"/>
              <a:gd name="connsiteY2" fmla="*/ 0 h 4031873"/>
              <a:gd name="connsiteX3" fmla="*/ 2173224 w 10515600"/>
              <a:gd name="connsiteY3" fmla="*/ 0 h 4031873"/>
              <a:gd name="connsiteX4" fmla="*/ 2862580 w 10515600"/>
              <a:gd name="connsiteY4" fmla="*/ 0 h 4031873"/>
              <a:gd name="connsiteX5" fmla="*/ 3446780 w 10515600"/>
              <a:gd name="connsiteY5" fmla="*/ 0 h 4031873"/>
              <a:gd name="connsiteX6" fmla="*/ 4030980 w 10515600"/>
              <a:gd name="connsiteY6" fmla="*/ 0 h 4031873"/>
              <a:gd name="connsiteX7" fmla="*/ 4615180 w 10515600"/>
              <a:gd name="connsiteY7" fmla="*/ 0 h 4031873"/>
              <a:gd name="connsiteX8" fmla="*/ 4883912 w 10515600"/>
              <a:gd name="connsiteY8" fmla="*/ 0 h 4031873"/>
              <a:gd name="connsiteX9" fmla="*/ 5573268 w 10515600"/>
              <a:gd name="connsiteY9" fmla="*/ 0 h 4031873"/>
              <a:gd name="connsiteX10" fmla="*/ 5842000 w 10515600"/>
              <a:gd name="connsiteY10" fmla="*/ 0 h 4031873"/>
              <a:gd name="connsiteX11" fmla="*/ 6426200 w 10515600"/>
              <a:gd name="connsiteY11" fmla="*/ 0 h 4031873"/>
              <a:gd name="connsiteX12" fmla="*/ 7220712 w 10515600"/>
              <a:gd name="connsiteY12" fmla="*/ 0 h 4031873"/>
              <a:gd name="connsiteX13" fmla="*/ 8015224 w 10515600"/>
              <a:gd name="connsiteY13" fmla="*/ 0 h 4031873"/>
              <a:gd name="connsiteX14" fmla="*/ 8704580 w 10515600"/>
              <a:gd name="connsiteY14" fmla="*/ 0 h 4031873"/>
              <a:gd name="connsiteX15" fmla="*/ 9183624 w 10515600"/>
              <a:gd name="connsiteY15" fmla="*/ 0 h 4031873"/>
              <a:gd name="connsiteX16" fmla="*/ 9452356 w 10515600"/>
              <a:gd name="connsiteY16" fmla="*/ 0 h 4031873"/>
              <a:gd name="connsiteX17" fmla="*/ 9931400 w 10515600"/>
              <a:gd name="connsiteY17" fmla="*/ 0 h 4031873"/>
              <a:gd name="connsiteX18" fmla="*/ 10515600 w 10515600"/>
              <a:gd name="connsiteY18" fmla="*/ 0 h 4031873"/>
              <a:gd name="connsiteX19" fmla="*/ 10515600 w 10515600"/>
              <a:gd name="connsiteY19" fmla="*/ 656619 h 4031873"/>
              <a:gd name="connsiteX20" fmla="*/ 10515600 w 10515600"/>
              <a:gd name="connsiteY20" fmla="*/ 1313239 h 4031873"/>
              <a:gd name="connsiteX21" fmla="*/ 10515600 w 10515600"/>
              <a:gd name="connsiteY21" fmla="*/ 1808583 h 4031873"/>
              <a:gd name="connsiteX22" fmla="*/ 10515600 w 10515600"/>
              <a:gd name="connsiteY22" fmla="*/ 2465202 h 4031873"/>
              <a:gd name="connsiteX23" fmla="*/ 10515600 w 10515600"/>
              <a:gd name="connsiteY23" fmla="*/ 2960547 h 4031873"/>
              <a:gd name="connsiteX24" fmla="*/ 10515600 w 10515600"/>
              <a:gd name="connsiteY24" fmla="*/ 4031873 h 4031873"/>
              <a:gd name="connsiteX25" fmla="*/ 9721088 w 10515600"/>
              <a:gd name="connsiteY25" fmla="*/ 4031873 h 4031873"/>
              <a:gd name="connsiteX26" fmla="*/ 9242044 w 10515600"/>
              <a:gd name="connsiteY26" fmla="*/ 4031873 h 4031873"/>
              <a:gd name="connsiteX27" fmla="*/ 8552688 w 10515600"/>
              <a:gd name="connsiteY27" fmla="*/ 4031873 h 4031873"/>
              <a:gd name="connsiteX28" fmla="*/ 8283956 w 10515600"/>
              <a:gd name="connsiteY28" fmla="*/ 4031873 h 4031873"/>
              <a:gd name="connsiteX29" fmla="*/ 7489444 w 10515600"/>
              <a:gd name="connsiteY29" fmla="*/ 4031873 h 4031873"/>
              <a:gd name="connsiteX30" fmla="*/ 7010400 w 10515600"/>
              <a:gd name="connsiteY30" fmla="*/ 4031873 h 4031873"/>
              <a:gd name="connsiteX31" fmla="*/ 6426200 w 10515600"/>
              <a:gd name="connsiteY31" fmla="*/ 4031873 h 4031873"/>
              <a:gd name="connsiteX32" fmla="*/ 6052312 w 10515600"/>
              <a:gd name="connsiteY32" fmla="*/ 4031873 h 4031873"/>
              <a:gd name="connsiteX33" fmla="*/ 5362956 w 10515600"/>
              <a:gd name="connsiteY33" fmla="*/ 4031873 h 4031873"/>
              <a:gd name="connsiteX34" fmla="*/ 4568444 w 10515600"/>
              <a:gd name="connsiteY34" fmla="*/ 4031873 h 4031873"/>
              <a:gd name="connsiteX35" fmla="*/ 4089400 w 10515600"/>
              <a:gd name="connsiteY35" fmla="*/ 4031873 h 4031873"/>
              <a:gd name="connsiteX36" fmla="*/ 3294888 w 10515600"/>
              <a:gd name="connsiteY36" fmla="*/ 4031873 h 4031873"/>
              <a:gd name="connsiteX37" fmla="*/ 2710688 w 10515600"/>
              <a:gd name="connsiteY37" fmla="*/ 4031873 h 4031873"/>
              <a:gd name="connsiteX38" fmla="*/ 1916176 w 10515600"/>
              <a:gd name="connsiteY38" fmla="*/ 4031873 h 4031873"/>
              <a:gd name="connsiteX39" fmla="*/ 1121664 w 10515600"/>
              <a:gd name="connsiteY39" fmla="*/ 4031873 h 4031873"/>
              <a:gd name="connsiteX40" fmla="*/ 747776 w 10515600"/>
              <a:gd name="connsiteY40" fmla="*/ 4031873 h 4031873"/>
              <a:gd name="connsiteX41" fmla="*/ 0 w 10515600"/>
              <a:gd name="connsiteY41" fmla="*/ 4031873 h 4031873"/>
              <a:gd name="connsiteX42" fmla="*/ 0 w 10515600"/>
              <a:gd name="connsiteY42" fmla="*/ 3455891 h 4031873"/>
              <a:gd name="connsiteX43" fmla="*/ 0 w 10515600"/>
              <a:gd name="connsiteY43" fmla="*/ 2799272 h 4031873"/>
              <a:gd name="connsiteX44" fmla="*/ 0 w 10515600"/>
              <a:gd name="connsiteY44" fmla="*/ 2344246 h 4031873"/>
              <a:gd name="connsiteX45" fmla="*/ 0 w 10515600"/>
              <a:gd name="connsiteY45" fmla="*/ 1889220 h 4031873"/>
              <a:gd name="connsiteX46" fmla="*/ 0 w 10515600"/>
              <a:gd name="connsiteY46" fmla="*/ 1232601 h 4031873"/>
              <a:gd name="connsiteX47" fmla="*/ 0 w 10515600"/>
              <a:gd name="connsiteY47" fmla="*/ 696938 h 4031873"/>
              <a:gd name="connsiteX48" fmla="*/ 0 w 10515600"/>
              <a:gd name="connsiteY48" fmla="*/ 0 h 4031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0515600" h="4031873" fill="none" extrusionOk="0">
                <a:moveTo>
                  <a:pt x="0" y="0"/>
                </a:moveTo>
                <a:cubicBezTo>
                  <a:pt x="334161" y="-25413"/>
                  <a:pt x="525111" y="34255"/>
                  <a:pt x="794512" y="0"/>
                </a:cubicBezTo>
                <a:cubicBezTo>
                  <a:pt x="1063913" y="-34255"/>
                  <a:pt x="1234171" y="38307"/>
                  <a:pt x="1589024" y="0"/>
                </a:cubicBezTo>
                <a:cubicBezTo>
                  <a:pt x="1943877" y="-38307"/>
                  <a:pt x="1966650" y="14017"/>
                  <a:pt x="2173224" y="0"/>
                </a:cubicBezTo>
                <a:cubicBezTo>
                  <a:pt x="2379798" y="-14017"/>
                  <a:pt x="2581820" y="46115"/>
                  <a:pt x="2862580" y="0"/>
                </a:cubicBezTo>
                <a:cubicBezTo>
                  <a:pt x="3143340" y="-46115"/>
                  <a:pt x="3206708" y="68194"/>
                  <a:pt x="3446780" y="0"/>
                </a:cubicBezTo>
                <a:cubicBezTo>
                  <a:pt x="3686852" y="-68194"/>
                  <a:pt x="3817791" y="65291"/>
                  <a:pt x="4030980" y="0"/>
                </a:cubicBezTo>
                <a:cubicBezTo>
                  <a:pt x="4244169" y="-65291"/>
                  <a:pt x="4479419" y="31774"/>
                  <a:pt x="4615180" y="0"/>
                </a:cubicBezTo>
                <a:cubicBezTo>
                  <a:pt x="4750941" y="-31774"/>
                  <a:pt x="4812110" y="4755"/>
                  <a:pt x="4883912" y="0"/>
                </a:cubicBezTo>
                <a:cubicBezTo>
                  <a:pt x="4955714" y="-4755"/>
                  <a:pt x="5426475" y="17716"/>
                  <a:pt x="5573268" y="0"/>
                </a:cubicBezTo>
                <a:cubicBezTo>
                  <a:pt x="5720061" y="-17716"/>
                  <a:pt x="5773434" y="9199"/>
                  <a:pt x="5842000" y="0"/>
                </a:cubicBezTo>
                <a:cubicBezTo>
                  <a:pt x="5910566" y="-9199"/>
                  <a:pt x="6191462" y="8584"/>
                  <a:pt x="6426200" y="0"/>
                </a:cubicBezTo>
                <a:cubicBezTo>
                  <a:pt x="6660938" y="-8584"/>
                  <a:pt x="6947151" y="46849"/>
                  <a:pt x="7220712" y="0"/>
                </a:cubicBezTo>
                <a:cubicBezTo>
                  <a:pt x="7494273" y="-46849"/>
                  <a:pt x="7623716" y="45312"/>
                  <a:pt x="8015224" y="0"/>
                </a:cubicBezTo>
                <a:cubicBezTo>
                  <a:pt x="8406732" y="-45312"/>
                  <a:pt x="8436716" y="75633"/>
                  <a:pt x="8704580" y="0"/>
                </a:cubicBezTo>
                <a:cubicBezTo>
                  <a:pt x="8972444" y="-75633"/>
                  <a:pt x="8957048" y="26891"/>
                  <a:pt x="9183624" y="0"/>
                </a:cubicBezTo>
                <a:cubicBezTo>
                  <a:pt x="9410200" y="-26891"/>
                  <a:pt x="9378284" y="9898"/>
                  <a:pt x="9452356" y="0"/>
                </a:cubicBezTo>
                <a:cubicBezTo>
                  <a:pt x="9526428" y="-9898"/>
                  <a:pt x="9711527" y="52649"/>
                  <a:pt x="9931400" y="0"/>
                </a:cubicBezTo>
                <a:cubicBezTo>
                  <a:pt x="10151273" y="-52649"/>
                  <a:pt x="10360509" y="51333"/>
                  <a:pt x="10515600" y="0"/>
                </a:cubicBezTo>
                <a:cubicBezTo>
                  <a:pt x="10576899" y="136922"/>
                  <a:pt x="10440993" y="407897"/>
                  <a:pt x="10515600" y="656619"/>
                </a:cubicBezTo>
                <a:cubicBezTo>
                  <a:pt x="10590207" y="905341"/>
                  <a:pt x="10439434" y="1082297"/>
                  <a:pt x="10515600" y="1313239"/>
                </a:cubicBezTo>
                <a:cubicBezTo>
                  <a:pt x="10591766" y="1544181"/>
                  <a:pt x="10484916" y="1693686"/>
                  <a:pt x="10515600" y="1808583"/>
                </a:cubicBezTo>
                <a:cubicBezTo>
                  <a:pt x="10546284" y="1923480"/>
                  <a:pt x="10484510" y="2304658"/>
                  <a:pt x="10515600" y="2465202"/>
                </a:cubicBezTo>
                <a:cubicBezTo>
                  <a:pt x="10546690" y="2625746"/>
                  <a:pt x="10460952" y="2797908"/>
                  <a:pt x="10515600" y="2960547"/>
                </a:cubicBezTo>
                <a:cubicBezTo>
                  <a:pt x="10570248" y="3123186"/>
                  <a:pt x="10470299" y="3671465"/>
                  <a:pt x="10515600" y="4031873"/>
                </a:cubicBezTo>
                <a:cubicBezTo>
                  <a:pt x="10134455" y="4057075"/>
                  <a:pt x="10093955" y="3995537"/>
                  <a:pt x="9721088" y="4031873"/>
                </a:cubicBezTo>
                <a:cubicBezTo>
                  <a:pt x="9348221" y="4068209"/>
                  <a:pt x="9408820" y="4004844"/>
                  <a:pt x="9242044" y="4031873"/>
                </a:cubicBezTo>
                <a:cubicBezTo>
                  <a:pt x="9075268" y="4058902"/>
                  <a:pt x="8830174" y="4011003"/>
                  <a:pt x="8552688" y="4031873"/>
                </a:cubicBezTo>
                <a:cubicBezTo>
                  <a:pt x="8275202" y="4052743"/>
                  <a:pt x="8409256" y="4023964"/>
                  <a:pt x="8283956" y="4031873"/>
                </a:cubicBezTo>
                <a:cubicBezTo>
                  <a:pt x="8158656" y="4039782"/>
                  <a:pt x="7676255" y="4003469"/>
                  <a:pt x="7489444" y="4031873"/>
                </a:cubicBezTo>
                <a:cubicBezTo>
                  <a:pt x="7302633" y="4060277"/>
                  <a:pt x="7198174" y="4012826"/>
                  <a:pt x="7010400" y="4031873"/>
                </a:cubicBezTo>
                <a:cubicBezTo>
                  <a:pt x="6822626" y="4050920"/>
                  <a:pt x="6562895" y="4011862"/>
                  <a:pt x="6426200" y="4031873"/>
                </a:cubicBezTo>
                <a:cubicBezTo>
                  <a:pt x="6289505" y="4051884"/>
                  <a:pt x="6185681" y="4009975"/>
                  <a:pt x="6052312" y="4031873"/>
                </a:cubicBezTo>
                <a:cubicBezTo>
                  <a:pt x="5918943" y="4053771"/>
                  <a:pt x="5643308" y="3957375"/>
                  <a:pt x="5362956" y="4031873"/>
                </a:cubicBezTo>
                <a:cubicBezTo>
                  <a:pt x="5082604" y="4106371"/>
                  <a:pt x="4861255" y="4001851"/>
                  <a:pt x="4568444" y="4031873"/>
                </a:cubicBezTo>
                <a:cubicBezTo>
                  <a:pt x="4275633" y="4061895"/>
                  <a:pt x="4290972" y="4020648"/>
                  <a:pt x="4089400" y="4031873"/>
                </a:cubicBezTo>
                <a:cubicBezTo>
                  <a:pt x="3887828" y="4043098"/>
                  <a:pt x="3471744" y="3973657"/>
                  <a:pt x="3294888" y="4031873"/>
                </a:cubicBezTo>
                <a:cubicBezTo>
                  <a:pt x="3118032" y="4090089"/>
                  <a:pt x="2845708" y="4008895"/>
                  <a:pt x="2710688" y="4031873"/>
                </a:cubicBezTo>
                <a:cubicBezTo>
                  <a:pt x="2575668" y="4054851"/>
                  <a:pt x="2220656" y="3999071"/>
                  <a:pt x="1916176" y="4031873"/>
                </a:cubicBezTo>
                <a:cubicBezTo>
                  <a:pt x="1611696" y="4064675"/>
                  <a:pt x="1356789" y="4012151"/>
                  <a:pt x="1121664" y="4031873"/>
                </a:cubicBezTo>
                <a:cubicBezTo>
                  <a:pt x="886539" y="4051595"/>
                  <a:pt x="900526" y="4019480"/>
                  <a:pt x="747776" y="4031873"/>
                </a:cubicBezTo>
                <a:cubicBezTo>
                  <a:pt x="595026" y="4044266"/>
                  <a:pt x="332242" y="4018528"/>
                  <a:pt x="0" y="4031873"/>
                </a:cubicBezTo>
                <a:cubicBezTo>
                  <a:pt x="-10854" y="3831896"/>
                  <a:pt x="609" y="3709933"/>
                  <a:pt x="0" y="3455891"/>
                </a:cubicBezTo>
                <a:cubicBezTo>
                  <a:pt x="-609" y="3201849"/>
                  <a:pt x="68861" y="3043610"/>
                  <a:pt x="0" y="2799272"/>
                </a:cubicBezTo>
                <a:cubicBezTo>
                  <a:pt x="-68861" y="2554934"/>
                  <a:pt x="778" y="2492464"/>
                  <a:pt x="0" y="2344246"/>
                </a:cubicBezTo>
                <a:cubicBezTo>
                  <a:pt x="-778" y="2196028"/>
                  <a:pt x="20736" y="2014695"/>
                  <a:pt x="0" y="1889220"/>
                </a:cubicBezTo>
                <a:cubicBezTo>
                  <a:pt x="-20736" y="1763745"/>
                  <a:pt x="38377" y="1428856"/>
                  <a:pt x="0" y="1232601"/>
                </a:cubicBezTo>
                <a:cubicBezTo>
                  <a:pt x="-38377" y="1036346"/>
                  <a:pt x="62872" y="846819"/>
                  <a:pt x="0" y="696938"/>
                </a:cubicBezTo>
                <a:cubicBezTo>
                  <a:pt x="-62872" y="547057"/>
                  <a:pt x="11941" y="211093"/>
                  <a:pt x="0" y="0"/>
                </a:cubicBezTo>
                <a:close/>
              </a:path>
              <a:path w="10515600" h="4031873" stroke="0" extrusionOk="0">
                <a:moveTo>
                  <a:pt x="0" y="0"/>
                </a:moveTo>
                <a:cubicBezTo>
                  <a:pt x="117769" y="-54612"/>
                  <a:pt x="363642" y="16397"/>
                  <a:pt x="479044" y="0"/>
                </a:cubicBezTo>
                <a:cubicBezTo>
                  <a:pt x="594446" y="-16397"/>
                  <a:pt x="677892" y="18700"/>
                  <a:pt x="747776" y="0"/>
                </a:cubicBezTo>
                <a:cubicBezTo>
                  <a:pt x="817660" y="-18700"/>
                  <a:pt x="1147191" y="42425"/>
                  <a:pt x="1542288" y="0"/>
                </a:cubicBezTo>
                <a:cubicBezTo>
                  <a:pt x="1937385" y="-42425"/>
                  <a:pt x="1903667" y="55036"/>
                  <a:pt x="2021332" y="0"/>
                </a:cubicBezTo>
                <a:cubicBezTo>
                  <a:pt x="2138997" y="-55036"/>
                  <a:pt x="2261555" y="30614"/>
                  <a:pt x="2500376" y="0"/>
                </a:cubicBezTo>
                <a:cubicBezTo>
                  <a:pt x="2739197" y="-30614"/>
                  <a:pt x="2992326" y="934"/>
                  <a:pt x="3294888" y="0"/>
                </a:cubicBezTo>
                <a:cubicBezTo>
                  <a:pt x="3597450" y="-934"/>
                  <a:pt x="3536470" y="20588"/>
                  <a:pt x="3668776" y="0"/>
                </a:cubicBezTo>
                <a:cubicBezTo>
                  <a:pt x="3801082" y="-20588"/>
                  <a:pt x="4167052" y="95069"/>
                  <a:pt x="4463288" y="0"/>
                </a:cubicBezTo>
                <a:cubicBezTo>
                  <a:pt x="4759524" y="-95069"/>
                  <a:pt x="4927052" y="44879"/>
                  <a:pt x="5257800" y="0"/>
                </a:cubicBezTo>
                <a:cubicBezTo>
                  <a:pt x="5588548" y="-44879"/>
                  <a:pt x="5635378" y="45685"/>
                  <a:pt x="5842000" y="0"/>
                </a:cubicBezTo>
                <a:cubicBezTo>
                  <a:pt x="6048622" y="-45685"/>
                  <a:pt x="6336244" y="84925"/>
                  <a:pt x="6636512" y="0"/>
                </a:cubicBezTo>
                <a:cubicBezTo>
                  <a:pt x="6936780" y="-84925"/>
                  <a:pt x="6983770" y="37784"/>
                  <a:pt x="7115556" y="0"/>
                </a:cubicBezTo>
                <a:cubicBezTo>
                  <a:pt x="7247342" y="-37784"/>
                  <a:pt x="7473141" y="52757"/>
                  <a:pt x="7594600" y="0"/>
                </a:cubicBezTo>
                <a:cubicBezTo>
                  <a:pt x="7716059" y="-52757"/>
                  <a:pt x="8131150" y="920"/>
                  <a:pt x="8283956" y="0"/>
                </a:cubicBezTo>
                <a:cubicBezTo>
                  <a:pt x="8436762" y="-920"/>
                  <a:pt x="8664826" y="24800"/>
                  <a:pt x="8763000" y="0"/>
                </a:cubicBezTo>
                <a:cubicBezTo>
                  <a:pt x="8861174" y="-24800"/>
                  <a:pt x="9272964" y="43339"/>
                  <a:pt x="9557512" y="0"/>
                </a:cubicBezTo>
                <a:cubicBezTo>
                  <a:pt x="9842060" y="-43339"/>
                  <a:pt x="10044680" y="73864"/>
                  <a:pt x="10515600" y="0"/>
                </a:cubicBezTo>
                <a:cubicBezTo>
                  <a:pt x="10516614" y="257812"/>
                  <a:pt x="10449863" y="300240"/>
                  <a:pt x="10515600" y="575982"/>
                </a:cubicBezTo>
                <a:cubicBezTo>
                  <a:pt x="10581337" y="851724"/>
                  <a:pt x="10505808" y="1003238"/>
                  <a:pt x="10515600" y="1192282"/>
                </a:cubicBezTo>
                <a:cubicBezTo>
                  <a:pt x="10525392" y="1381326"/>
                  <a:pt x="10480937" y="1479094"/>
                  <a:pt x="10515600" y="1647308"/>
                </a:cubicBezTo>
                <a:cubicBezTo>
                  <a:pt x="10550263" y="1815522"/>
                  <a:pt x="10502538" y="1934014"/>
                  <a:pt x="10515600" y="2142653"/>
                </a:cubicBezTo>
                <a:cubicBezTo>
                  <a:pt x="10528662" y="2351293"/>
                  <a:pt x="10512681" y="2482109"/>
                  <a:pt x="10515600" y="2758953"/>
                </a:cubicBezTo>
                <a:cubicBezTo>
                  <a:pt x="10518519" y="3035797"/>
                  <a:pt x="10506353" y="3160009"/>
                  <a:pt x="10515600" y="3294616"/>
                </a:cubicBezTo>
                <a:cubicBezTo>
                  <a:pt x="10524847" y="3429223"/>
                  <a:pt x="10473942" y="3790099"/>
                  <a:pt x="10515600" y="4031873"/>
                </a:cubicBezTo>
                <a:cubicBezTo>
                  <a:pt x="10312424" y="4040352"/>
                  <a:pt x="10090188" y="4000526"/>
                  <a:pt x="9826244" y="4031873"/>
                </a:cubicBezTo>
                <a:cubicBezTo>
                  <a:pt x="9562300" y="4063220"/>
                  <a:pt x="9673515" y="4017771"/>
                  <a:pt x="9557512" y="4031873"/>
                </a:cubicBezTo>
                <a:cubicBezTo>
                  <a:pt x="9441509" y="4045975"/>
                  <a:pt x="9198566" y="4011745"/>
                  <a:pt x="8973312" y="4031873"/>
                </a:cubicBezTo>
                <a:cubicBezTo>
                  <a:pt x="8748058" y="4052001"/>
                  <a:pt x="8748269" y="4009767"/>
                  <a:pt x="8599424" y="4031873"/>
                </a:cubicBezTo>
                <a:cubicBezTo>
                  <a:pt x="8450579" y="4053979"/>
                  <a:pt x="8226634" y="3973232"/>
                  <a:pt x="7910068" y="4031873"/>
                </a:cubicBezTo>
                <a:cubicBezTo>
                  <a:pt x="7593502" y="4090514"/>
                  <a:pt x="7704656" y="3997915"/>
                  <a:pt x="7536180" y="4031873"/>
                </a:cubicBezTo>
                <a:cubicBezTo>
                  <a:pt x="7367704" y="4065831"/>
                  <a:pt x="7108308" y="3957238"/>
                  <a:pt x="6846824" y="4031873"/>
                </a:cubicBezTo>
                <a:cubicBezTo>
                  <a:pt x="6585340" y="4106508"/>
                  <a:pt x="6710106" y="4005338"/>
                  <a:pt x="6578092" y="4031873"/>
                </a:cubicBezTo>
                <a:cubicBezTo>
                  <a:pt x="6446078" y="4058408"/>
                  <a:pt x="6160164" y="3998578"/>
                  <a:pt x="5888736" y="4031873"/>
                </a:cubicBezTo>
                <a:cubicBezTo>
                  <a:pt x="5617308" y="4065168"/>
                  <a:pt x="5697900" y="4001104"/>
                  <a:pt x="5514848" y="4031873"/>
                </a:cubicBezTo>
                <a:cubicBezTo>
                  <a:pt x="5331796" y="4062642"/>
                  <a:pt x="5329234" y="4008854"/>
                  <a:pt x="5246116" y="4031873"/>
                </a:cubicBezTo>
                <a:cubicBezTo>
                  <a:pt x="5162998" y="4054892"/>
                  <a:pt x="5054326" y="3995561"/>
                  <a:pt x="4872228" y="4031873"/>
                </a:cubicBezTo>
                <a:cubicBezTo>
                  <a:pt x="4690130" y="4068185"/>
                  <a:pt x="4430245" y="3966759"/>
                  <a:pt x="4182872" y="4031873"/>
                </a:cubicBezTo>
                <a:cubicBezTo>
                  <a:pt x="3935499" y="4096987"/>
                  <a:pt x="3904825" y="3992382"/>
                  <a:pt x="3808984" y="4031873"/>
                </a:cubicBezTo>
                <a:cubicBezTo>
                  <a:pt x="3713143" y="4071364"/>
                  <a:pt x="3611499" y="4029284"/>
                  <a:pt x="3540252" y="4031873"/>
                </a:cubicBezTo>
                <a:cubicBezTo>
                  <a:pt x="3469005" y="4034462"/>
                  <a:pt x="3242256" y="4019408"/>
                  <a:pt x="3166364" y="4031873"/>
                </a:cubicBezTo>
                <a:cubicBezTo>
                  <a:pt x="3090472" y="4044338"/>
                  <a:pt x="2857160" y="3980747"/>
                  <a:pt x="2687320" y="4031873"/>
                </a:cubicBezTo>
                <a:cubicBezTo>
                  <a:pt x="2517480" y="4082999"/>
                  <a:pt x="2242572" y="3965921"/>
                  <a:pt x="2103120" y="4031873"/>
                </a:cubicBezTo>
                <a:cubicBezTo>
                  <a:pt x="1963668" y="4097825"/>
                  <a:pt x="1821970" y="4011241"/>
                  <a:pt x="1729232" y="4031873"/>
                </a:cubicBezTo>
                <a:cubicBezTo>
                  <a:pt x="1636494" y="4052505"/>
                  <a:pt x="1180228" y="3975143"/>
                  <a:pt x="934720" y="4031873"/>
                </a:cubicBezTo>
                <a:cubicBezTo>
                  <a:pt x="689212" y="4088603"/>
                  <a:pt x="213240" y="4008613"/>
                  <a:pt x="0" y="4031873"/>
                </a:cubicBezTo>
                <a:cubicBezTo>
                  <a:pt x="-78691" y="3821243"/>
                  <a:pt x="14945" y="3660653"/>
                  <a:pt x="0" y="3375254"/>
                </a:cubicBezTo>
                <a:cubicBezTo>
                  <a:pt x="-14945" y="3089855"/>
                  <a:pt x="1275" y="3007098"/>
                  <a:pt x="0" y="2799272"/>
                </a:cubicBezTo>
                <a:cubicBezTo>
                  <a:pt x="-1275" y="2591446"/>
                  <a:pt x="68966" y="2426471"/>
                  <a:pt x="0" y="2223290"/>
                </a:cubicBezTo>
                <a:cubicBezTo>
                  <a:pt x="-68966" y="2020109"/>
                  <a:pt x="27765" y="1808559"/>
                  <a:pt x="0" y="1687627"/>
                </a:cubicBezTo>
                <a:cubicBezTo>
                  <a:pt x="-27765" y="1566695"/>
                  <a:pt x="3329" y="1308807"/>
                  <a:pt x="0" y="1071326"/>
                </a:cubicBezTo>
                <a:cubicBezTo>
                  <a:pt x="-3329" y="833845"/>
                  <a:pt x="12476" y="625102"/>
                  <a:pt x="0" y="495344"/>
                </a:cubicBezTo>
                <a:cubicBezTo>
                  <a:pt x="-12476" y="365586"/>
                  <a:pt x="11773" y="223676"/>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fontAlgn="base"/>
            <a:r>
              <a:rPr lang="en-GB" sz="3200" b="0" i="0" dirty="0">
                <a:solidFill>
                  <a:srgbClr val="000000"/>
                </a:solidFill>
                <a:effectLst/>
                <a:latin typeface="Calibri" panose="020F0502020204030204" pitchFamily="34" charset="0"/>
              </a:rPr>
              <a:t>Student D Uni 2: </a:t>
            </a:r>
            <a:r>
              <a:rPr lang="en-GB" sz="32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just </a:t>
            </a:r>
            <a:r>
              <a:rPr lang="en-GB" sz="3200" kern="100" dirty="0">
                <a:effectLst/>
                <a:latin typeface="Calibri" panose="020F0502020204030204" pitchFamily="34" charset="0"/>
                <a:ea typeface="Calibri" panose="020F0502020204030204" pitchFamily="34" charset="0"/>
                <a:cs typeface="Times New Roman" panose="02020603050405020304" pitchFamily="18" charset="0"/>
              </a:rPr>
              <a:t>don't like putting my hand up and I also don't like other people hearing me. I don’t know…</a:t>
            </a:r>
            <a:endParaRPr lang="en-GB" sz="3200" b="0" i="0" dirty="0">
              <a:solidFill>
                <a:srgbClr val="000000"/>
              </a:solidFill>
              <a:effectLst/>
              <a:latin typeface="Calibri" panose="020F0502020204030204" pitchFamily="34" charset="0"/>
            </a:endParaRPr>
          </a:p>
          <a:p>
            <a:pPr fontAlgn="base"/>
            <a:endParaRPr lang="en-GB" sz="3200" dirty="0">
              <a:solidFill>
                <a:srgbClr val="000000"/>
              </a:solidFill>
              <a:latin typeface="Calibri" panose="020F0502020204030204" pitchFamily="34" charset="0"/>
            </a:endParaRPr>
          </a:p>
          <a:p>
            <a:pPr marL="1076325" indent="-1076325" fontAlgn="base"/>
            <a:r>
              <a:rPr lang="en-GB" sz="3200" kern="100" dirty="0">
                <a:latin typeface="Calibri" panose="020F0502020204030204" pitchFamily="34" charset="0"/>
                <a:cs typeface="Times New Roman" panose="02020603050405020304" pitchFamily="18" charset="0"/>
              </a:rPr>
              <a:t>Student C Uni 2: And I don't want to do it when there’s </a:t>
            </a:r>
          </a:p>
          <a:p>
            <a:pPr marL="1076325" indent="-1076325" fontAlgn="base"/>
            <a:r>
              <a:rPr lang="en-GB" sz="3200" kern="100" dirty="0">
                <a:latin typeface="Calibri" panose="020F0502020204030204" pitchFamily="34" charset="0"/>
                <a:cs typeface="Times New Roman" panose="02020603050405020304" pitchFamily="18" charset="0"/>
              </a:rPr>
              <a:t>strangers about! [laughs] Yeah. And I think it's a shame</a:t>
            </a:r>
          </a:p>
          <a:p>
            <a:pPr marL="1076325" indent="-1076325" fontAlgn="base"/>
            <a:r>
              <a:rPr lang="en-GB" sz="3200" kern="100" dirty="0">
                <a:latin typeface="Calibri" panose="020F0502020204030204" pitchFamily="34" charset="0"/>
                <a:cs typeface="Times New Roman" panose="02020603050405020304" pitchFamily="18" charset="0"/>
              </a:rPr>
              <a:t>actually </a:t>
            </a:r>
            <a:r>
              <a:rPr lang="en-GB" sz="3200" kern="100" dirty="0" err="1">
                <a:latin typeface="Calibri" panose="020F0502020204030204" pitchFamily="34" charset="0"/>
                <a:cs typeface="Times New Roman" panose="02020603050405020304" pitchFamily="18" charset="0"/>
              </a:rPr>
              <a:t>'cause</a:t>
            </a:r>
            <a:r>
              <a:rPr lang="en-GB" sz="3200" kern="100" dirty="0">
                <a:latin typeface="Calibri" panose="020F0502020204030204" pitchFamily="34" charset="0"/>
                <a:cs typeface="Times New Roman" panose="02020603050405020304" pitchFamily="18" charset="0"/>
              </a:rPr>
              <a:t> it would be nicer to just to feel a bit more </a:t>
            </a:r>
          </a:p>
          <a:p>
            <a:pPr marL="1076325" indent="-1076325" fontAlgn="base"/>
            <a:r>
              <a:rPr lang="en-GB" sz="3200" kern="100" dirty="0">
                <a:latin typeface="Calibri" panose="020F0502020204030204" pitchFamily="34" charset="0"/>
                <a:cs typeface="Times New Roman" panose="02020603050405020304" pitchFamily="18" charset="0"/>
              </a:rPr>
              <a:t>confident to ask questions, but I know that's never going</a:t>
            </a:r>
          </a:p>
          <a:p>
            <a:pPr marL="1076325" indent="-1076325" fontAlgn="base"/>
            <a:r>
              <a:rPr lang="en-GB" sz="3200" kern="100" dirty="0">
                <a:latin typeface="Calibri" panose="020F0502020204030204" pitchFamily="34" charset="0"/>
                <a:cs typeface="Times New Roman" panose="02020603050405020304" pitchFamily="18" charset="0"/>
              </a:rPr>
              <a:t>to happen! [laughs]  </a:t>
            </a:r>
            <a:endParaRPr lang="en-GB" sz="3200" b="0" i="0" dirty="0">
              <a:solidFill>
                <a:srgbClr val="000000"/>
              </a:solidFill>
              <a:effectLst/>
            </a:endParaRPr>
          </a:p>
        </p:txBody>
      </p:sp>
    </p:spTree>
    <p:extLst>
      <p:ext uri="{BB962C8B-B14F-4D97-AF65-F5344CB8AC3E}">
        <p14:creationId xmlns:p14="http://schemas.microsoft.com/office/powerpoint/2010/main" val="1894715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838200" y="209321"/>
            <a:ext cx="10515600" cy="1325563"/>
          </a:xfrm>
        </p:spPr>
        <p:txBody>
          <a:bodyPr/>
          <a:lstStyle/>
          <a:p>
            <a:r>
              <a:rPr lang="en-GB" dirty="0"/>
              <a:t>Connections (with staff)</a:t>
            </a:r>
          </a:p>
        </p:txBody>
      </p:sp>
      <p:sp>
        <p:nvSpPr>
          <p:cNvPr id="5" name="TextBox 4">
            <a:extLst>
              <a:ext uri="{FF2B5EF4-FFF2-40B4-BE49-F238E27FC236}">
                <a16:creationId xmlns:a16="http://schemas.microsoft.com/office/drawing/2014/main" id="{3BEBA6A2-3D02-4128-81C9-2852FD75D7A1}"/>
              </a:ext>
            </a:extLst>
          </p:cNvPr>
          <p:cNvSpPr txBox="1"/>
          <p:nvPr/>
        </p:nvSpPr>
        <p:spPr>
          <a:xfrm>
            <a:off x="1812816" y="5079019"/>
            <a:ext cx="9540984" cy="1569660"/>
          </a:xfrm>
          <a:custGeom>
            <a:avLst/>
            <a:gdLst>
              <a:gd name="connsiteX0" fmla="*/ 0 w 9540984"/>
              <a:gd name="connsiteY0" fmla="*/ 0 h 1569660"/>
              <a:gd name="connsiteX1" fmla="*/ 310082 w 9540984"/>
              <a:gd name="connsiteY1" fmla="*/ 0 h 1569660"/>
              <a:gd name="connsiteX2" fmla="*/ 1097213 w 9540984"/>
              <a:gd name="connsiteY2" fmla="*/ 0 h 1569660"/>
              <a:gd name="connsiteX3" fmla="*/ 1693525 w 9540984"/>
              <a:gd name="connsiteY3" fmla="*/ 0 h 1569660"/>
              <a:gd name="connsiteX4" fmla="*/ 2003607 w 9540984"/>
              <a:gd name="connsiteY4" fmla="*/ 0 h 1569660"/>
              <a:gd name="connsiteX5" fmla="*/ 2599918 w 9540984"/>
              <a:gd name="connsiteY5" fmla="*/ 0 h 1569660"/>
              <a:gd name="connsiteX6" fmla="*/ 3387049 w 9540984"/>
              <a:gd name="connsiteY6" fmla="*/ 0 h 1569660"/>
              <a:gd name="connsiteX7" fmla="*/ 3887951 w 9540984"/>
              <a:gd name="connsiteY7" fmla="*/ 0 h 1569660"/>
              <a:gd name="connsiteX8" fmla="*/ 4388853 w 9540984"/>
              <a:gd name="connsiteY8" fmla="*/ 0 h 1569660"/>
              <a:gd name="connsiteX9" fmla="*/ 4985164 w 9540984"/>
              <a:gd name="connsiteY9" fmla="*/ 0 h 1569660"/>
              <a:gd name="connsiteX10" fmla="*/ 5676885 w 9540984"/>
              <a:gd name="connsiteY10" fmla="*/ 0 h 1569660"/>
              <a:gd name="connsiteX11" fmla="*/ 6368607 w 9540984"/>
              <a:gd name="connsiteY11" fmla="*/ 0 h 1569660"/>
              <a:gd name="connsiteX12" fmla="*/ 7060328 w 9540984"/>
              <a:gd name="connsiteY12" fmla="*/ 0 h 1569660"/>
              <a:gd name="connsiteX13" fmla="*/ 7847459 w 9540984"/>
              <a:gd name="connsiteY13" fmla="*/ 0 h 1569660"/>
              <a:gd name="connsiteX14" fmla="*/ 8443771 w 9540984"/>
              <a:gd name="connsiteY14" fmla="*/ 0 h 1569660"/>
              <a:gd name="connsiteX15" fmla="*/ 9540984 w 9540984"/>
              <a:gd name="connsiteY15" fmla="*/ 0 h 1569660"/>
              <a:gd name="connsiteX16" fmla="*/ 9540984 w 9540984"/>
              <a:gd name="connsiteY16" fmla="*/ 523220 h 1569660"/>
              <a:gd name="connsiteX17" fmla="*/ 9540984 w 9540984"/>
              <a:gd name="connsiteY17" fmla="*/ 1077833 h 1569660"/>
              <a:gd name="connsiteX18" fmla="*/ 9540984 w 9540984"/>
              <a:gd name="connsiteY18" fmla="*/ 1569660 h 1569660"/>
              <a:gd name="connsiteX19" fmla="*/ 8753853 w 9540984"/>
              <a:gd name="connsiteY19" fmla="*/ 1569660 h 1569660"/>
              <a:gd name="connsiteX20" fmla="*/ 8252951 w 9540984"/>
              <a:gd name="connsiteY20" fmla="*/ 1569660 h 1569660"/>
              <a:gd name="connsiteX21" fmla="*/ 7752050 w 9540984"/>
              <a:gd name="connsiteY21" fmla="*/ 1569660 h 1569660"/>
              <a:gd name="connsiteX22" fmla="*/ 7251148 w 9540984"/>
              <a:gd name="connsiteY22" fmla="*/ 1569660 h 1569660"/>
              <a:gd name="connsiteX23" fmla="*/ 6559427 w 9540984"/>
              <a:gd name="connsiteY23" fmla="*/ 1569660 h 1569660"/>
              <a:gd name="connsiteX24" fmla="*/ 5963115 w 9540984"/>
              <a:gd name="connsiteY24" fmla="*/ 1569660 h 1569660"/>
              <a:gd name="connsiteX25" fmla="*/ 5653033 w 9540984"/>
              <a:gd name="connsiteY25" fmla="*/ 1569660 h 1569660"/>
              <a:gd name="connsiteX26" fmla="*/ 5152131 w 9540984"/>
              <a:gd name="connsiteY26" fmla="*/ 1569660 h 1569660"/>
              <a:gd name="connsiteX27" fmla="*/ 4460410 w 9540984"/>
              <a:gd name="connsiteY27" fmla="*/ 1569660 h 1569660"/>
              <a:gd name="connsiteX28" fmla="*/ 4054918 w 9540984"/>
              <a:gd name="connsiteY28" fmla="*/ 1569660 h 1569660"/>
              <a:gd name="connsiteX29" fmla="*/ 3267787 w 9540984"/>
              <a:gd name="connsiteY29" fmla="*/ 1569660 h 1569660"/>
              <a:gd name="connsiteX30" fmla="*/ 2480656 w 9540984"/>
              <a:gd name="connsiteY30" fmla="*/ 1569660 h 1569660"/>
              <a:gd name="connsiteX31" fmla="*/ 1884344 w 9540984"/>
              <a:gd name="connsiteY31" fmla="*/ 1569660 h 1569660"/>
              <a:gd name="connsiteX32" fmla="*/ 1097213 w 9540984"/>
              <a:gd name="connsiteY32" fmla="*/ 1569660 h 1569660"/>
              <a:gd name="connsiteX33" fmla="*/ 0 w 9540984"/>
              <a:gd name="connsiteY33" fmla="*/ 1569660 h 1569660"/>
              <a:gd name="connsiteX34" fmla="*/ 0 w 9540984"/>
              <a:gd name="connsiteY34" fmla="*/ 1030743 h 1569660"/>
              <a:gd name="connsiteX35" fmla="*/ 0 w 9540984"/>
              <a:gd name="connsiteY35" fmla="*/ 538917 h 1569660"/>
              <a:gd name="connsiteX36" fmla="*/ 0 w 9540984"/>
              <a:gd name="connsiteY36" fmla="*/ 0 h 1569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9540984" h="1569660" fill="none" extrusionOk="0">
                <a:moveTo>
                  <a:pt x="0" y="0"/>
                </a:moveTo>
                <a:cubicBezTo>
                  <a:pt x="110989" y="-23286"/>
                  <a:pt x="195060" y="21799"/>
                  <a:pt x="310082" y="0"/>
                </a:cubicBezTo>
                <a:cubicBezTo>
                  <a:pt x="425104" y="-21799"/>
                  <a:pt x="873399" y="33150"/>
                  <a:pt x="1097213" y="0"/>
                </a:cubicBezTo>
                <a:cubicBezTo>
                  <a:pt x="1321027" y="-33150"/>
                  <a:pt x="1493843" y="50834"/>
                  <a:pt x="1693525" y="0"/>
                </a:cubicBezTo>
                <a:cubicBezTo>
                  <a:pt x="1893207" y="-50834"/>
                  <a:pt x="1896395" y="29787"/>
                  <a:pt x="2003607" y="0"/>
                </a:cubicBezTo>
                <a:cubicBezTo>
                  <a:pt x="2110819" y="-29787"/>
                  <a:pt x="2394204" y="58388"/>
                  <a:pt x="2599918" y="0"/>
                </a:cubicBezTo>
                <a:cubicBezTo>
                  <a:pt x="2805632" y="-58388"/>
                  <a:pt x="3118240" y="64258"/>
                  <a:pt x="3387049" y="0"/>
                </a:cubicBezTo>
                <a:cubicBezTo>
                  <a:pt x="3655858" y="-64258"/>
                  <a:pt x="3757926" y="14497"/>
                  <a:pt x="3887951" y="0"/>
                </a:cubicBezTo>
                <a:cubicBezTo>
                  <a:pt x="4017976" y="-14497"/>
                  <a:pt x="4255858" y="35888"/>
                  <a:pt x="4388853" y="0"/>
                </a:cubicBezTo>
                <a:cubicBezTo>
                  <a:pt x="4521848" y="-35888"/>
                  <a:pt x="4862079" y="45172"/>
                  <a:pt x="4985164" y="0"/>
                </a:cubicBezTo>
                <a:cubicBezTo>
                  <a:pt x="5108249" y="-45172"/>
                  <a:pt x="5430152" y="2844"/>
                  <a:pt x="5676885" y="0"/>
                </a:cubicBezTo>
                <a:cubicBezTo>
                  <a:pt x="5923618" y="-2844"/>
                  <a:pt x="6056711" y="61533"/>
                  <a:pt x="6368607" y="0"/>
                </a:cubicBezTo>
                <a:cubicBezTo>
                  <a:pt x="6680503" y="-61533"/>
                  <a:pt x="6736842" y="74596"/>
                  <a:pt x="7060328" y="0"/>
                </a:cubicBezTo>
                <a:cubicBezTo>
                  <a:pt x="7383814" y="-74596"/>
                  <a:pt x="7570552" y="12811"/>
                  <a:pt x="7847459" y="0"/>
                </a:cubicBezTo>
                <a:cubicBezTo>
                  <a:pt x="8124366" y="-12811"/>
                  <a:pt x="8181155" y="3254"/>
                  <a:pt x="8443771" y="0"/>
                </a:cubicBezTo>
                <a:cubicBezTo>
                  <a:pt x="8706387" y="-3254"/>
                  <a:pt x="9250896" y="7033"/>
                  <a:pt x="9540984" y="0"/>
                </a:cubicBezTo>
                <a:cubicBezTo>
                  <a:pt x="9592262" y="123743"/>
                  <a:pt x="9517268" y="321799"/>
                  <a:pt x="9540984" y="523220"/>
                </a:cubicBezTo>
                <a:cubicBezTo>
                  <a:pt x="9564700" y="724641"/>
                  <a:pt x="9509854" y="834436"/>
                  <a:pt x="9540984" y="1077833"/>
                </a:cubicBezTo>
                <a:cubicBezTo>
                  <a:pt x="9572114" y="1321230"/>
                  <a:pt x="9520522" y="1351256"/>
                  <a:pt x="9540984" y="1569660"/>
                </a:cubicBezTo>
                <a:cubicBezTo>
                  <a:pt x="9346986" y="1626274"/>
                  <a:pt x="9066682" y="1483954"/>
                  <a:pt x="8753853" y="1569660"/>
                </a:cubicBezTo>
                <a:cubicBezTo>
                  <a:pt x="8441024" y="1655366"/>
                  <a:pt x="8387157" y="1517626"/>
                  <a:pt x="8252951" y="1569660"/>
                </a:cubicBezTo>
                <a:cubicBezTo>
                  <a:pt x="8118745" y="1621694"/>
                  <a:pt x="7889683" y="1542726"/>
                  <a:pt x="7752050" y="1569660"/>
                </a:cubicBezTo>
                <a:cubicBezTo>
                  <a:pt x="7614417" y="1596594"/>
                  <a:pt x="7430318" y="1552825"/>
                  <a:pt x="7251148" y="1569660"/>
                </a:cubicBezTo>
                <a:cubicBezTo>
                  <a:pt x="7071978" y="1586495"/>
                  <a:pt x="6896709" y="1516844"/>
                  <a:pt x="6559427" y="1569660"/>
                </a:cubicBezTo>
                <a:cubicBezTo>
                  <a:pt x="6222145" y="1622476"/>
                  <a:pt x="6178335" y="1504808"/>
                  <a:pt x="5963115" y="1569660"/>
                </a:cubicBezTo>
                <a:cubicBezTo>
                  <a:pt x="5747895" y="1634512"/>
                  <a:pt x="5723701" y="1538486"/>
                  <a:pt x="5653033" y="1569660"/>
                </a:cubicBezTo>
                <a:cubicBezTo>
                  <a:pt x="5582365" y="1600834"/>
                  <a:pt x="5253629" y="1522743"/>
                  <a:pt x="5152131" y="1569660"/>
                </a:cubicBezTo>
                <a:cubicBezTo>
                  <a:pt x="5050633" y="1616577"/>
                  <a:pt x="4800406" y="1535601"/>
                  <a:pt x="4460410" y="1569660"/>
                </a:cubicBezTo>
                <a:cubicBezTo>
                  <a:pt x="4120414" y="1603719"/>
                  <a:pt x="4171126" y="1542182"/>
                  <a:pt x="4054918" y="1569660"/>
                </a:cubicBezTo>
                <a:cubicBezTo>
                  <a:pt x="3938710" y="1597138"/>
                  <a:pt x="3581183" y="1530094"/>
                  <a:pt x="3267787" y="1569660"/>
                </a:cubicBezTo>
                <a:cubicBezTo>
                  <a:pt x="2954391" y="1609226"/>
                  <a:pt x="2692979" y="1546151"/>
                  <a:pt x="2480656" y="1569660"/>
                </a:cubicBezTo>
                <a:cubicBezTo>
                  <a:pt x="2268333" y="1593169"/>
                  <a:pt x="2013562" y="1507722"/>
                  <a:pt x="1884344" y="1569660"/>
                </a:cubicBezTo>
                <a:cubicBezTo>
                  <a:pt x="1755126" y="1631598"/>
                  <a:pt x="1357778" y="1513577"/>
                  <a:pt x="1097213" y="1569660"/>
                </a:cubicBezTo>
                <a:cubicBezTo>
                  <a:pt x="836648" y="1625743"/>
                  <a:pt x="519476" y="1480630"/>
                  <a:pt x="0" y="1569660"/>
                </a:cubicBezTo>
                <a:cubicBezTo>
                  <a:pt x="-27042" y="1306956"/>
                  <a:pt x="11070" y="1149965"/>
                  <a:pt x="0" y="1030743"/>
                </a:cubicBezTo>
                <a:cubicBezTo>
                  <a:pt x="-11070" y="911521"/>
                  <a:pt x="45657" y="718737"/>
                  <a:pt x="0" y="538917"/>
                </a:cubicBezTo>
                <a:cubicBezTo>
                  <a:pt x="-45657" y="359097"/>
                  <a:pt x="42789" y="138750"/>
                  <a:pt x="0" y="0"/>
                </a:cubicBezTo>
                <a:close/>
              </a:path>
              <a:path w="9540984" h="1569660" stroke="0" extrusionOk="0">
                <a:moveTo>
                  <a:pt x="0" y="0"/>
                </a:moveTo>
                <a:cubicBezTo>
                  <a:pt x="143731" y="-33950"/>
                  <a:pt x="321603" y="51223"/>
                  <a:pt x="500902" y="0"/>
                </a:cubicBezTo>
                <a:cubicBezTo>
                  <a:pt x="680201" y="-51223"/>
                  <a:pt x="694641" y="13755"/>
                  <a:pt x="810984" y="0"/>
                </a:cubicBezTo>
                <a:cubicBezTo>
                  <a:pt x="927327" y="-13755"/>
                  <a:pt x="1258525" y="32933"/>
                  <a:pt x="1598115" y="0"/>
                </a:cubicBezTo>
                <a:cubicBezTo>
                  <a:pt x="1937705" y="-32933"/>
                  <a:pt x="1989838" y="50676"/>
                  <a:pt x="2099016" y="0"/>
                </a:cubicBezTo>
                <a:cubicBezTo>
                  <a:pt x="2208194" y="-50676"/>
                  <a:pt x="2481193" y="44691"/>
                  <a:pt x="2599918" y="0"/>
                </a:cubicBezTo>
                <a:cubicBezTo>
                  <a:pt x="2718643" y="-44691"/>
                  <a:pt x="3146566" y="89061"/>
                  <a:pt x="3387049" y="0"/>
                </a:cubicBezTo>
                <a:cubicBezTo>
                  <a:pt x="3627532" y="-89061"/>
                  <a:pt x="3614846" y="3935"/>
                  <a:pt x="3792541" y="0"/>
                </a:cubicBezTo>
                <a:cubicBezTo>
                  <a:pt x="3970236" y="-3935"/>
                  <a:pt x="4405795" y="62677"/>
                  <a:pt x="4579672" y="0"/>
                </a:cubicBezTo>
                <a:cubicBezTo>
                  <a:pt x="4753549" y="-62677"/>
                  <a:pt x="4979500" y="41112"/>
                  <a:pt x="5366804" y="0"/>
                </a:cubicBezTo>
                <a:cubicBezTo>
                  <a:pt x="5754108" y="-41112"/>
                  <a:pt x="5666328" y="60720"/>
                  <a:pt x="5963115" y="0"/>
                </a:cubicBezTo>
                <a:cubicBezTo>
                  <a:pt x="6259902" y="-60720"/>
                  <a:pt x="6462581" y="13245"/>
                  <a:pt x="6750246" y="0"/>
                </a:cubicBezTo>
                <a:cubicBezTo>
                  <a:pt x="7037911" y="-13245"/>
                  <a:pt x="7081900" y="45988"/>
                  <a:pt x="7251148" y="0"/>
                </a:cubicBezTo>
                <a:cubicBezTo>
                  <a:pt x="7420396" y="-45988"/>
                  <a:pt x="7615377" y="54657"/>
                  <a:pt x="7752050" y="0"/>
                </a:cubicBezTo>
                <a:cubicBezTo>
                  <a:pt x="7888723" y="-54657"/>
                  <a:pt x="8192626" y="67852"/>
                  <a:pt x="8443771" y="0"/>
                </a:cubicBezTo>
                <a:cubicBezTo>
                  <a:pt x="8694916" y="-67852"/>
                  <a:pt x="8717557" y="58060"/>
                  <a:pt x="8944673" y="0"/>
                </a:cubicBezTo>
                <a:cubicBezTo>
                  <a:pt x="9171789" y="-58060"/>
                  <a:pt x="9256664" y="30294"/>
                  <a:pt x="9540984" y="0"/>
                </a:cubicBezTo>
                <a:cubicBezTo>
                  <a:pt x="9577509" y="111055"/>
                  <a:pt x="9474966" y="427985"/>
                  <a:pt x="9540984" y="554613"/>
                </a:cubicBezTo>
                <a:cubicBezTo>
                  <a:pt x="9607002" y="681241"/>
                  <a:pt x="9500676" y="974088"/>
                  <a:pt x="9540984" y="1093530"/>
                </a:cubicBezTo>
                <a:cubicBezTo>
                  <a:pt x="9581292" y="1212972"/>
                  <a:pt x="9497479" y="1463885"/>
                  <a:pt x="9540984" y="1569660"/>
                </a:cubicBezTo>
                <a:cubicBezTo>
                  <a:pt x="9472560" y="1571273"/>
                  <a:pt x="9296929" y="1553813"/>
                  <a:pt x="9230902" y="1569660"/>
                </a:cubicBezTo>
                <a:cubicBezTo>
                  <a:pt x="9164875" y="1585507"/>
                  <a:pt x="8720947" y="1530904"/>
                  <a:pt x="8443771" y="1569660"/>
                </a:cubicBezTo>
                <a:cubicBezTo>
                  <a:pt x="8166595" y="1608416"/>
                  <a:pt x="7992037" y="1523643"/>
                  <a:pt x="7847459" y="1569660"/>
                </a:cubicBezTo>
                <a:cubicBezTo>
                  <a:pt x="7702881" y="1615677"/>
                  <a:pt x="7603205" y="1528172"/>
                  <a:pt x="7441968" y="1569660"/>
                </a:cubicBezTo>
                <a:cubicBezTo>
                  <a:pt x="7280731" y="1611148"/>
                  <a:pt x="6976119" y="1544445"/>
                  <a:pt x="6845656" y="1569660"/>
                </a:cubicBezTo>
                <a:cubicBezTo>
                  <a:pt x="6715193" y="1594875"/>
                  <a:pt x="6667126" y="1564926"/>
                  <a:pt x="6535574" y="1569660"/>
                </a:cubicBezTo>
                <a:cubicBezTo>
                  <a:pt x="6404022" y="1574394"/>
                  <a:pt x="6328822" y="1544533"/>
                  <a:pt x="6225492" y="1569660"/>
                </a:cubicBezTo>
                <a:cubicBezTo>
                  <a:pt x="6122162" y="1594787"/>
                  <a:pt x="5766153" y="1545079"/>
                  <a:pt x="5629181" y="1569660"/>
                </a:cubicBezTo>
                <a:cubicBezTo>
                  <a:pt x="5492209" y="1594241"/>
                  <a:pt x="5397361" y="1549662"/>
                  <a:pt x="5223689" y="1569660"/>
                </a:cubicBezTo>
                <a:cubicBezTo>
                  <a:pt x="5050017" y="1589658"/>
                  <a:pt x="4672091" y="1519825"/>
                  <a:pt x="4531967" y="1569660"/>
                </a:cubicBezTo>
                <a:cubicBezTo>
                  <a:pt x="4391843" y="1619495"/>
                  <a:pt x="4266853" y="1569143"/>
                  <a:pt x="4126476" y="1569660"/>
                </a:cubicBezTo>
                <a:cubicBezTo>
                  <a:pt x="3986099" y="1570177"/>
                  <a:pt x="3597933" y="1500622"/>
                  <a:pt x="3434754" y="1569660"/>
                </a:cubicBezTo>
                <a:cubicBezTo>
                  <a:pt x="3271575" y="1638698"/>
                  <a:pt x="3210974" y="1568840"/>
                  <a:pt x="3124672" y="1569660"/>
                </a:cubicBezTo>
                <a:cubicBezTo>
                  <a:pt x="3038370" y="1570480"/>
                  <a:pt x="2719180" y="1546699"/>
                  <a:pt x="2432951" y="1569660"/>
                </a:cubicBezTo>
                <a:cubicBezTo>
                  <a:pt x="2146722" y="1592621"/>
                  <a:pt x="2151147" y="1525262"/>
                  <a:pt x="2027459" y="1569660"/>
                </a:cubicBezTo>
                <a:cubicBezTo>
                  <a:pt x="1903771" y="1614058"/>
                  <a:pt x="1870475" y="1543899"/>
                  <a:pt x="1717377" y="1569660"/>
                </a:cubicBezTo>
                <a:cubicBezTo>
                  <a:pt x="1564279" y="1595421"/>
                  <a:pt x="1405539" y="1539212"/>
                  <a:pt x="1311885" y="1569660"/>
                </a:cubicBezTo>
                <a:cubicBezTo>
                  <a:pt x="1218231" y="1600108"/>
                  <a:pt x="897855" y="1492360"/>
                  <a:pt x="620164" y="1569660"/>
                </a:cubicBezTo>
                <a:cubicBezTo>
                  <a:pt x="342473" y="1646960"/>
                  <a:pt x="190354" y="1561085"/>
                  <a:pt x="0" y="1569660"/>
                </a:cubicBezTo>
                <a:cubicBezTo>
                  <a:pt x="-51104" y="1435477"/>
                  <a:pt x="475" y="1308576"/>
                  <a:pt x="0" y="1093530"/>
                </a:cubicBezTo>
                <a:cubicBezTo>
                  <a:pt x="-475" y="878484"/>
                  <a:pt x="46967" y="808103"/>
                  <a:pt x="0" y="617400"/>
                </a:cubicBezTo>
                <a:cubicBezTo>
                  <a:pt x="-46967" y="426697"/>
                  <a:pt x="11604" y="238245"/>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gn="l" rtl="0" fontAlgn="base"/>
            <a:r>
              <a:rPr lang="en-GB" sz="2400" dirty="0">
                <a:effectLst/>
                <a:ea typeface="Calibri" panose="020F0502020204030204" pitchFamily="34" charset="0"/>
              </a:rPr>
              <a:t>Student </a:t>
            </a:r>
            <a:r>
              <a:rPr lang="en-GB" sz="2400" dirty="0">
                <a:effectLst/>
              </a:rPr>
              <a:t>D Uni 2: I think with staff, I think when you know, like xxx tries to learn everyone’s name, I think that's really nice. I think that makes you feel like more of like an A Level, GCSE type of school relationship where the teachers actually know you and you're not just a face in a hall. </a:t>
            </a:r>
            <a:endParaRPr lang="en-GB" sz="2400" b="0" i="1" dirty="0">
              <a:solidFill>
                <a:srgbClr val="000000"/>
              </a:solidFill>
              <a:effectLst/>
            </a:endParaRPr>
          </a:p>
        </p:txBody>
      </p:sp>
      <p:sp>
        <p:nvSpPr>
          <p:cNvPr id="3" name="TextBox 2">
            <a:extLst>
              <a:ext uri="{FF2B5EF4-FFF2-40B4-BE49-F238E27FC236}">
                <a16:creationId xmlns:a16="http://schemas.microsoft.com/office/drawing/2014/main" id="{8F9D189F-8165-3D08-705F-BC242DFF7727}"/>
              </a:ext>
            </a:extLst>
          </p:cNvPr>
          <p:cNvSpPr txBox="1"/>
          <p:nvPr/>
        </p:nvSpPr>
        <p:spPr>
          <a:xfrm>
            <a:off x="574525" y="1414979"/>
            <a:ext cx="9540984" cy="3338799"/>
          </a:xfrm>
          <a:custGeom>
            <a:avLst/>
            <a:gdLst>
              <a:gd name="connsiteX0" fmla="*/ 0 w 9540984"/>
              <a:gd name="connsiteY0" fmla="*/ 0 h 3338799"/>
              <a:gd name="connsiteX1" fmla="*/ 500902 w 9540984"/>
              <a:gd name="connsiteY1" fmla="*/ 0 h 3338799"/>
              <a:gd name="connsiteX2" fmla="*/ 1097213 w 9540984"/>
              <a:gd name="connsiteY2" fmla="*/ 0 h 3338799"/>
              <a:gd name="connsiteX3" fmla="*/ 1788935 w 9540984"/>
              <a:gd name="connsiteY3" fmla="*/ 0 h 3338799"/>
              <a:gd name="connsiteX4" fmla="*/ 2480656 w 9540984"/>
              <a:gd name="connsiteY4" fmla="*/ 0 h 3338799"/>
              <a:gd name="connsiteX5" fmla="*/ 3172377 w 9540984"/>
              <a:gd name="connsiteY5" fmla="*/ 0 h 3338799"/>
              <a:gd name="connsiteX6" fmla="*/ 3959508 w 9540984"/>
              <a:gd name="connsiteY6" fmla="*/ 0 h 3338799"/>
              <a:gd name="connsiteX7" fmla="*/ 4555820 w 9540984"/>
              <a:gd name="connsiteY7" fmla="*/ 0 h 3338799"/>
              <a:gd name="connsiteX8" fmla="*/ 5247541 w 9540984"/>
              <a:gd name="connsiteY8" fmla="*/ 0 h 3338799"/>
              <a:gd name="connsiteX9" fmla="*/ 5843853 w 9540984"/>
              <a:gd name="connsiteY9" fmla="*/ 0 h 3338799"/>
              <a:gd name="connsiteX10" fmla="*/ 6440164 w 9540984"/>
              <a:gd name="connsiteY10" fmla="*/ 0 h 3338799"/>
              <a:gd name="connsiteX11" fmla="*/ 7036476 w 9540984"/>
              <a:gd name="connsiteY11" fmla="*/ 0 h 3338799"/>
              <a:gd name="connsiteX12" fmla="*/ 7346558 w 9540984"/>
              <a:gd name="connsiteY12" fmla="*/ 0 h 3338799"/>
              <a:gd name="connsiteX13" fmla="*/ 8038279 w 9540984"/>
              <a:gd name="connsiteY13" fmla="*/ 0 h 3338799"/>
              <a:gd name="connsiteX14" fmla="*/ 8348361 w 9540984"/>
              <a:gd name="connsiteY14" fmla="*/ 0 h 3338799"/>
              <a:gd name="connsiteX15" fmla="*/ 8944673 w 9540984"/>
              <a:gd name="connsiteY15" fmla="*/ 0 h 3338799"/>
              <a:gd name="connsiteX16" fmla="*/ 9540984 w 9540984"/>
              <a:gd name="connsiteY16" fmla="*/ 0 h 3338799"/>
              <a:gd name="connsiteX17" fmla="*/ 9540984 w 9540984"/>
              <a:gd name="connsiteY17" fmla="*/ 623242 h 3338799"/>
              <a:gd name="connsiteX18" fmla="*/ 9540984 w 9540984"/>
              <a:gd name="connsiteY18" fmla="*/ 1079545 h 3338799"/>
              <a:gd name="connsiteX19" fmla="*/ 9540984 w 9540984"/>
              <a:gd name="connsiteY19" fmla="*/ 1569236 h 3338799"/>
              <a:gd name="connsiteX20" fmla="*/ 9540984 w 9540984"/>
              <a:gd name="connsiteY20" fmla="*/ 2058926 h 3338799"/>
              <a:gd name="connsiteX21" fmla="*/ 9540984 w 9540984"/>
              <a:gd name="connsiteY21" fmla="*/ 2615393 h 3338799"/>
              <a:gd name="connsiteX22" fmla="*/ 9540984 w 9540984"/>
              <a:gd name="connsiteY22" fmla="*/ 3338799 h 3338799"/>
              <a:gd name="connsiteX23" fmla="*/ 9040082 w 9540984"/>
              <a:gd name="connsiteY23" fmla="*/ 3338799 h 3338799"/>
              <a:gd name="connsiteX24" fmla="*/ 8443771 w 9540984"/>
              <a:gd name="connsiteY24" fmla="*/ 3338799 h 3338799"/>
              <a:gd name="connsiteX25" fmla="*/ 7656640 w 9540984"/>
              <a:gd name="connsiteY25" fmla="*/ 3338799 h 3338799"/>
              <a:gd name="connsiteX26" fmla="*/ 7060328 w 9540984"/>
              <a:gd name="connsiteY26" fmla="*/ 3338799 h 3338799"/>
              <a:gd name="connsiteX27" fmla="*/ 6368607 w 9540984"/>
              <a:gd name="connsiteY27" fmla="*/ 3338799 h 3338799"/>
              <a:gd name="connsiteX28" fmla="*/ 6058525 w 9540984"/>
              <a:gd name="connsiteY28" fmla="*/ 3338799 h 3338799"/>
              <a:gd name="connsiteX29" fmla="*/ 5271394 w 9540984"/>
              <a:gd name="connsiteY29" fmla="*/ 3338799 h 3338799"/>
              <a:gd name="connsiteX30" fmla="*/ 4770492 w 9540984"/>
              <a:gd name="connsiteY30" fmla="*/ 3338799 h 3338799"/>
              <a:gd name="connsiteX31" fmla="*/ 4078771 w 9540984"/>
              <a:gd name="connsiteY31" fmla="*/ 3338799 h 3338799"/>
              <a:gd name="connsiteX32" fmla="*/ 3768689 w 9540984"/>
              <a:gd name="connsiteY32" fmla="*/ 3338799 h 3338799"/>
              <a:gd name="connsiteX33" fmla="*/ 2981558 w 9540984"/>
              <a:gd name="connsiteY33" fmla="*/ 3338799 h 3338799"/>
              <a:gd name="connsiteX34" fmla="*/ 2480656 w 9540984"/>
              <a:gd name="connsiteY34" fmla="*/ 3338799 h 3338799"/>
              <a:gd name="connsiteX35" fmla="*/ 1884344 w 9540984"/>
              <a:gd name="connsiteY35" fmla="*/ 3338799 h 3338799"/>
              <a:gd name="connsiteX36" fmla="*/ 1478853 w 9540984"/>
              <a:gd name="connsiteY36" fmla="*/ 3338799 h 3338799"/>
              <a:gd name="connsiteX37" fmla="*/ 787131 w 9540984"/>
              <a:gd name="connsiteY37" fmla="*/ 3338799 h 3338799"/>
              <a:gd name="connsiteX38" fmla="*/ 0 w 9540984"/>
              <a:gd name="connsiteY38" fmla="*/ 3338799 h 3338799"/>
              <a:gd name="connsiteX39" fmla="*/ 0 w 9540984"/>
              <a:gd name="connsiteY39" fmla="*/ 2815720 h 3338799"/>
              <a:gd name="connsiteX40" fmla="*/ 0 w 9540984"/>
              <a:gd name="connsiteY40" fmla="*/ 2359418 h 3338799"/>
              <a:gd name="connsiteX41" fmla="*/ 0 w 9540984"/>
              <a:gd name="connsiteY41" fmla="*/ 1769563 h 3338799"/>
              <a:gd name="connsiteX42" fmla="*/ 0 w 9540984"/>
              <a:gd name="connsiteY42" fmla="*/ 1213097 h 3338799"/>
              <a:gd name="connsiteX43" fmla="*/ 0 w 9540984"/>
              <a:gd name="connsiteY43" fmla="*/ 623242 h 3338799"/>
              <a:gd name="connsiteX44" fmla="*/ 0 w 9540984"/>
              <a:gd name="connsiteY44" fmla="*/ 0 h 3338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540984" h="3338799" fill="none" extrusionOk="0">
                <a:moveTo>
                  <a:pt x="0" y="0"/>
                </a:moveTo>
                <a:cubicBezTo>
                  <a:pt x="129133" y="-51396"/>
                  <a:pt x="367907" y="35888"/>
                  <a:pt x="500902" y="0"/>
                </a:cubicBezTo>
                <a:cubicBezTo>
                  <a:pt x="633897" y="-35888"/>
                  <a:pt x="974128" y="45172"/>
                  <a:pt x="1097213" y="0"/>
                </a:cubicBezTo>
                <a:cubicBezTo>
                  <a:pt x="1220298" y="-45172"/>
                  <a:pt x="1541869" y="82546"/>
                  <a:pt x="1788935" y="0"/>
                </a:cubicBezTo>
                <a:cubicBezTo>
                  <a:pt x="2036001" y="-82546"/>
                  <a:pt x="2170618" y="61890"/>
                  <a:pt x="2480656" y="0"/>
                </a:cubicBezTo>
                <a:cubicBezTo>
                  <a:pt x="2790694" y="-61890"/>
                  <a:pt x="2848891" y="74596"/>
                  <a:pt x="3172377" y="0"/>
                </a:cubicBezTo>
                <a:cubicBezTo>
                  <a:pt x="3495863" y="-74596"/>
                  <a:pt x="3682601" y="12811"/>
                  <a:pt x="3959508" y="0"/>
                </a:cubicBezTo>
                <a:cubicBezTo>
                  <a:pt x="4236415" y="-12811"/>
                  <a:pt x="4293204" y="3254"/>
                  <a:pt x="4555820" y="0"/>
                </a:cubicBezTo>
                <a:cubicBezTo>
                  <a:pt x="4818436" y="-3254"/>
                  <a:pt x="4914972" y="1556"/>
                  <a:pt x="5247541" y="0"/>
                </a:cubicBezTo>
                <a:cubicBezTo>
                  <a:pt x="5580110" y="-1556"/>
                  <a:pt x="5695667" y="39197"/>
                  <a:pt x="5843853" y="0"/>
                </a:cubicBezTo>
                <a:cubicBezTo>
                  <a:pt x="5992039" y="-39197"/>
                  <a:pt x="6154163" y="36747"/>
                  <a:pt x="6440164" y="0"/>
                </a:cubicBezTo>
                <a:cubicBezTo>
                  <a:pt x="6726165" y="-36747"/>
                  <a:pt x="6863531" y="40464"/>
                  <a:pt x="7036476" y="0"/>
                </a:cubicBezTo>
                <a:cubicBezTo>
                  <a:pt x="7209421" y="-40464"/>
                  <a:pt x="7224733" y="3463"/>
                  <a:pt x="7346558" y="0"/>
                </a:cubicBezTo>
                <a:cubicBezTo>
                  <a:pt x="7468383" y="-3463"/>
                  <a:pt x="7890966" y="37350"/>
                  <a:pt x="8038279" y="0"/>
                </a:cubicBezTo>
                <a:cubicBezTo>
                  <a:pt x="8185592" y="-37350"/>
                  <a:pt x="8266143" y="12319"/>
                  <a:pt x="8348361" y="0"/>
                </a:cubicBezTo>
                <a:cubicBezTo>
                  <a:pt x="8430579" y="-12319"/>
                  <a:pt x="8700382" y="52412"/>
                  <a:pt x="8944673" y="0"/>
                </a:cubicBezTo>
                <a:cubicBezTo>
                  <a:pt x="9188964" y="-52412"/>
                  <a:pt x="9417745" y="59462"/>
                  <a:pt x="9540984" y="0"/>
                </a:cubicBezTo>
                <a:cubicBezTo>
                  <a:pt x="9593637" y="237457"/>
                  <a:pt x="9513245" y="320587"/>
                  <a:pt x="9540984" y="623242"/>
                </a:cubicBezTo>
                <a:cubicBezTo>
                  <a:pt x="9568723" y="925897"/>
                  <a:pt x="9532759" y="899345"/>
                  <a:pt x="9540984" y="1079545"/>
                </a:cubicBezTo>
                <a:cubicBezTo>
                  <a:pt x="9549209" y="1259745"/>
                  <a:pt x="9536225" y="1381209"/>
                  <a:pt x="9540984" y="1569236"/>
                </a:cubicBezTo>
                <a:cubicBezTo>
                  <a:pt x="9545743" y="1757263"/>
                  <a:pt x="9524906" y="1849275"/>
                  <a:pt x="9540984" y="2058926"/>
                </a:cubicBezTo>
                <a:cubicBezTo>
                  <a:pt x="9557062" y="2268577"/>
                  <a:pt x="9510448" y="2468935"/>
                  <a:pt x="9540984" y="2615393"/>
                </a:cubicBezTo>
                <a:cubicBezTo>
                  <a:pt x="9571520" y="2761851"/>
                  <a:pt x="9454972" y="3122404"/>
                  <a:pt x="9540984" y="3338799"/>
                </a:cubicBezTo>
                <a:cubicBezTo>
                  <a:pt x="9379435" y="3398454"/>
                  <a:pt x="9144000" y="3282820"/>
                  <a:pt x="9040082" y="3338799"/>
                </a:cubicBezTo>
                <a:cubicBezTo>
                  <a:pt x="8936164" y="3394778"/>
                  <a:pt x="8566737" y="3270513"/>
                  <a:pt x="8443771" y="3338799"/>
                </a:cubicBezTo>
                <a:cubicBezTo>
                  <a:pt x="8320805" y="3407085"/>
                  <a:pt x="7917205" y="3282716"/>
                  <a:pt x="7656640" y="3338799"/>
                </a:cubicBezTo>
                <a:cubicBezTo>
                  <a:pt x="7396075" y="3394882"/>
                  <a:pt x="7180567" y="3338687"/>
                  <a:pt x="7060328" y="3338799"/>
                </a:cubicBezTo>
                <a:cubicBezTo>
                  <a:pt x="6940089" y="3338911"/>
                  <a:pt x="6608088" y="3288399"/>
                  <a:pt x="6368607" y="3338799"/>
                </a:cubicBezTo>
                <a:cubicBezTo>
                  <a:pt x="6129126" y="3389199"/>
                  <a:pt x="6149587" y="3314926"/>
                  <a:pt x="6058525" y="3338799"/>
                </a:cubicBezTo>
                <a:cubicBezTo>
                  <a:pt x="5967463" y="3362672"/>
                  <a:pt x="5442934" y="3265519"/>
                  <a:pt x="5271394" y="3338799"/>
                </a:cubicBezTo>
                <a:cubicBezTo>
                  <a:pt x="5099854" y="3412079"/>
                  <a:pt x="5010260" y="3286458"/>
                  <a:pt x="4770492" y="3338799"/>
                </a:cubicBezTo>
                <a:cubicBezTo>
                  <a:pt x="4530724" y="3391140"/>
                  <a:pt x="4385179" y="3300343"/>
                  <a:pt x="4078771" y="3338799"/>
                </a:cubicBezTo>
                <a:cubicBezTo>
                  <a:pt x="3772363" y="3377255"/>
                  <a:pt x="3898506" y="3329292"/>
                  <a:pt x="3768689" y="3338799"/>
                </a:cubicBezTo>
                <a:cubicBezTo>
                  <a:pt x="3638872" y="3348306"/>
                  <a:pt x="3201026" y="3284014"/>
                  <a:pt x="2981558" y="3338799"/>
                </a:cubicBezTo>
                <a:cubicBezTo>
                  <a:pt x="2762090" y="3393584"/>
                  <a:pt x="2671717" y="3323888"/>
                  <a:pt x="2480656" y="3338799"/>
                </a:cubicBezTo>
                <a:cubicBezTo>
                  <a:pt x="2289595" y="3353710"/>
                  <a:pt x="2034599" y="3312503"/>
                  <a:pt x="1884344" y="3338799"/>
                </a:cubicBezTo>
                <a:cubicBezTo>
                  <a:pt x="1734089" y="3365095"/>
                  <a:pt x="1678033" y="3299120"/>
                  <a:pt x="1478853" y="3338799"/>
                </a:cubicBezTo>
                <a:cubicBezTo>
                  <a:pt x="1279673" y="3378478"/>
                  <a:pt x="933454" y="3263343"/>
                  <a:pt x="787131" y="3338799"/>
                </a:cubicBezTo>
                <a:cubicBezTo>
                  <a:pt x="640808" y="3414255"/>
                  <a:pt x="310448" y="3277464"/>
                  <a:pt x="0" y="3338799"/>
                </a:cubicBezTo>
                <a:cubicBezTo>
                  <a:pt x="-25947" y="3162214"/>
                  <a:pt x="22946" y="3055452"/>
                  <a:pt x="0" y="2815720"/>
                </a:cubicBezTo>
                <a:cubicBezTo>
                  <a:pt x="-22946" y="2575988"/>
                  <a:pt x="42287" y="2559071"/>
                  <a:pt x="0" y="2359418"/>
                </a:cubicBezTo>
                <a:cubicBezTo>
                  <a:pt x="-42287" y="2159765"/>
                  <a:pt x="49436" y="1903927"/>
                  <a:pt x="0" y="1769563"/>
                </a:cubicBezTo>
                <a:cubicBezTo>
                  <a:pt x="-49436" y="1635199"/>
                  <a:pt x="34744" y="1477617"/>
                  <a:pt x="0" y="1213097"/>
                </a:cubicBezTo>
                <a:cubicBezTo>
                  <a:pt x="-34744" y="948577"/>
                  <a:pt x="55038" y="765261"/>
                  <a:pt x="0" y="623242"/>
                </a:cubicBezTo>
                <a:cubicBezTo>
                  <a:pt x="-55038" y="481223"/>
                  <a:pt x="19916" y="282016"/>
                  <a:pt x="0" y="0"/>
                </a:cubicBezTo>
                <a:close/>
              </a:path>
              <a:path w="9540984" h="3338799" stroke="0" extrusionOk="0">
                <a:moveTo>
                  <a:pt x="0" y="0"/>
                </a:moveTo>
                <a:cubicBezTo>
                  <a:pt x="143731" y="-33950"/>
                  <a:pt x="321603" y="51223"/>
                  <a:pt x="500902" y="0"/>
                </a:cubicBezTo>
                <a:cubicBezTo>
                  <a:pt x="680201" y="-51223"/>
                  <a:pt x="694641" y="13755"/>
                  <a:pt x="810984" y="0"/>
                </a:cubicBezTo>
                <a:cubicBezTo>
                  <a:pt x="927327" y="-13755"/>
                  <a:pt x="1258525" y="32933"/>
                  <a:pt x="1598115" y="0"/>
                </a:cubicBezTo>
                <a:cubicBezTo>
                  <a:pt x="1937705" y="-32933"/>
                  <a:pt x="1989838" y="50676"/>
                  <a:pt x="2099016" y="0"/>
                </a:cubicBezTo>
                <a:cubicBezTo>
                  <a:pt x="2208194" y="-50676"/>
                  <a:pt x="2481193" y="44691"/>
                  <a:pt x="2599918" y="0"/>
                </a:cubicBezTo>
                <a:cubicBezTo>
                  <a:pt x="2718643" y="-44691"/>
                  <a:pt x="3146566" y="89061"/>
                  <a:pt x="3387049" y="0"/>
                </a:cubicBezTo>
                <a:cubicBezTo>
                  <a:pt x="3627532" y="-89061"/>
                  <a:pt x="3614846" y="3935"/>
                  <a:pt x="3792541" y="0"/>
                </a:cubicBezTo>
                <a:cubicBezTo>
                  <a:pt x="3970236" y="-3935"/>
                  <a:pt x="4405795" y="62677"/>
                  <a:pt x="4579672" y="0"/>
                </a:cubicBezTo>
                <a:cubicBezTo>
                  <a:pt x="4753549" y="-62677"/>
                  <a:pt x="4979500" y="41112"/>
                  <a:pt x="5366804" y="0"/>
                </a:cubicBezTo>
                <a:cubicBezTo>
                  <a:pt x="5754108" y="-41112"/>
                  <a:pt x="5666328" y="60720"/>
                  <a:pt x="5963115" y="0"/>
                </a:cubicBezTo>
                <a:cubicBezTo>
                  <a:pt x="6259902" y="-60720"/>
                  <a:pt x="6462581" y="13245"/>
                  <a:pt x="6750246" y="0"/>
                </a:cubicBezTo>
                <a:cubicBezTo>
                  <a:pt x="7037911" y="-13245"/>
                  <a:pt x="7081900" y="45988"/>
                  <a:pt x="7251148" y="0"/>
                </a:cubicBezTo>
                <a:cubicBezTo>
                  <a:pt x="7420396" y="-45988"/>
                  <a:pt x="7615377" y="54657"/>
                  <a:pt x="7752050" y="0"/>
                </a:cubicBezTo>
                <a:cubicBezTo>
                  <a:pt x="7888723" y="-54657"/>
                  <a:pt x="8192626" y="67852"/>
                  <a:pt x="8443771" y="0"/>
                </a:cubicBezTo>
                <a:cubicBezTo>
                  <a:pt x="8694916" y="-67852"/>
                  <a:pt x="8717557" y="58060"/>
                  <a:pt x="8944673" y="0"/>
                </a:cubicBezTo>
                <a:cubicBezTo>
                  <a:pt x="9171789" y="-58060"/>
                  <a:pt x="9256664" y="30294"/>
                  <a:pt x="9540984" y="0"/>
                </a:cubicBezTo>
                <a:cubicBezTo>
                  <a:pt x="9589866" y="187980"/>
                  <a:pt x="9472173" y="332389"/>
                  <a:pt x="9540984" y="623242"/>
                </a:cubicBezTo>
                <a:cubicBezTo>
                  <a:pt x="9609795" y="914095"/>
                  <a:pt x="9504155" y="994637"/>
                  <a:pt x="9540984" y="1213097"/>
                </a:cubicBezTo>
                <a:cubicBezTo>
                  <a:pt x="9577813" y="1431557"/>
                  <a:pt x="9482055" y="1574627"/>
                  <a:pt x="9540984" y="1802951"/>
                </a:cubicBezTo>
                <a:cubicBezTo>
                  <a:pt x="9599913" y="2031275"/>
                  <a:pt x="9488513" y="2032824"/>
                  <a:pt x="9540984" y="2259254"/>
                </a:cubicBezTo>
                <a:cubicBezTo>
                  <a:pt x="9593455" y="2485684"/>
                  <a:pt x="9514927" y="2506578"/>
                  <a:pt x="9540984" y="2748945"/>
                </a:cubicBezTo>
                <a:cubicBezTo>
                  <a:pt x="9567041" y="2991312"/>
                  <a:pt x="9527674" y="3110044"/>
                  <a:pt x="9540984" y="3338799"/>
                </a:cubicBezTo>
                <a:cubicBezTo>
                  <a:pt x="9311609" y="3341643"/>
                  <a:pt x="9144731" y="3293433"/>
                  <a:pt x="9040082" y="3338799"/>
                </a:cubicBezTo>
                <a:cubicBezTo>
                  <a:pt x="8935433" y="3384165"/>
                  <a:pt x="8572922" y="3311796"/>
                  <a:pt x="8443771" y="3338799"/>
                </a:cubicBezTo>
                <a:cubicBezTo>
                  <a:pt x="8314620" y="3365802"/>
                  <a:pt x="8265241" y="3334065"/>
                  <a:pt x="8133689" y="3338799"/>
                </a:cubicBezTo>
                <a:cubicBezTo>
                  <a:pt x="8002137" y="3343533"/>
                  <a:pt x="7926937" y="3313672"/>
                  <a:pt x="7823607" y="3338799"/>
                </a:cubicBezTo>
                <a:cubicBezTo>
                  <a:pt x="7720277" y="3363926"/>
                  <a:pt x="7366025" y="3317002"/>
                  <a:pt x="7227295" y="3338799"/>
                </a:cubicBezTo>
                <a:cubicBezTo>
                  <a:pt x="7088565" y="3360596"/>
                  <a:pt x="6990094" y="3317725"/>
                  <a:pt x="6821804" y="3338799"/>
                </a:cubicBezTo>
                <a:cubicBezTo>
                  <a:pt x="6653514" y="3359873"/>
                  <a:pt x="6270206" y="3288964"/>
                  <a:pt x="6130082" y="3338799"/>
                </a:cubicBezTo>
                <a:cubicBezTo>
                  <a:pt x="5989958" y="3388634"/>
                  <a:pt x="5870326" y="3295906"/>
                  <a:pt x="5724590" y="3338799"/>
                </a:cubicBezTo>
                <a:cubicBezTo>
                  <a:pt x="5578854" y="3381692"/>
                  <a:pt x="5195565" y="3266227"/>
                  <a:pt x="5032869" y="3338799"/>
                </a:cubicBezTo>
                <a:cubicBezTo>
                  <a:pt x="4870173" y="3411371"/>
                  <a:pt x="4809089" y="3337979"/>
                  <a:pt x="4722787" y="3338799"/>
                </a:cubicBezTo>
                <a:cubicBezTo>
                  <a:pt x="4636485" y="3339619"/>
                  <a:pt x="4317295" y="3315838"/>
                  <a:pt x="4031066" y="3338799"/>
                </a:cubicBezTo>
                <a:cubicBezTo>
                  <a:pt x="3744837" y="3361760"/>
                  <a:pt x="3749262" y="3294401"/>
                  <a:pt x="3625574" y="3338799"/>
                </a:cubicBezTo>
                <a:cubicBezTo>
                  <a:pt x="3501886" y="3383197"/>
                  <a:pt x="3468590" y="3313038"/>
                  <a:pt x="3315492" y="3338799"/>
                </a:cubicBezTo>
                <a:cubicBezTo>
                  <a:pt x="3162394" y="3364560"/>
                  <a:pt x="3003654" y="3308351"/>
                  <a:pt x="2910000" y="3338799"/>
                </a:cubicBezTo>
                <a:cubicBezTo>
                  <a:pt x="2816346" y="3369247"/>
                  <a:pt x="2495970" y="3261499"/>
                  <a:pt x="2218279" y="3338799"/>
                </a:cubicBezTo>
                <a:cubicBezTo>
                  <a:pt x="1940588" y="3416099"/>
                  <a:pt x="1967040" y="3333421"/>
                  <a:pt x="1812787" y="3338799"/>
                </a:cubicBezTo>
                <a:cubicBezTo>
                  <a:pt x="1658534" y="3344177"/>
                  <a:pt x="1638403" y="3310846"/>
                  <a:pt x="1502705" y="3338799"/>
                </a:cubicBezTo>
                <a:cubicBezTo>
                  <a:pt x="1367007" y="3366752"/>
                  <a:pt x="1205183" y="3293646"/>
                  <a:pt x="1097213" y="3338799"/>
                </a:cubicBezTo>
                <a:cubicBezTo>
                  <a:pt x="989243" y="3383952"/>
                  <a:pt x="807870" y="3301574"/>
                  <a:pt x="596312" y="3338799"/>
                </a:cubicBezTo>
                <a:cubicBezTo>
                  <a:pt x="384754" y="3376024"/>
                  <a:pt x="166576" y="3271020"/>
                  <a:pt x="0" y="3338799"/>
                </a:cubicBezTo>
                <a:cubicBezTo>
                  <a:pt x="-26279" y="3126864"/>
                  <a:pt x="51845" y="3065760"/>
                  <a:pt x="0" y="2849108"/>
                </a:cubicBezTo>
                <a:cubicBezTo>
                  <a:pt x="-51845" y="2632456"/>
                  <a:pt x="49243" y="2548696"/>
                  <a:pt x="0" y="2359418"/>
                </a:cubicBezTo>
                <a:cubicBezTo>
                  <a:pt x="-49243" y="2170140"/>
                  <a:pt x="56211" y="1928277"/>
                  <a:pt x="0" y="1802951"/>
                </a:cubicBezTo>
                <a:cubicBezTo>
                  <a:pt x="-56211" y="1677625"/>
                  <a:pt x="62743" y="1459667"/>
                  <a:pt x="0" y="1246485"/>
                </a:cubicBezTo>
                <a:cubicBezTo>
                  <a:pt x="-62743" y="1033303"/>
                  <a:pt x="64682" y="891739"/>
                  <a:pt x="0" y="690018"/>
                </a:cubicBezTo>
                <a:cubicBezTo>
                  <a:pt x="-64682" y="488297"/>
                  <a:pt x="298" y="296929"/>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nSpc>
                <a:spcPct val="107000"/>
              </a:lnSpc>
              <a:spcAft>
                <a:spcPts val="800"/>
              </a:spcAft>
              <a:tabLst>
                <a:tab pos="3190240" algn="l"/>
              </a:tabLst>
            </a:pPr>
            <a:r>
              <a:rPr lang="en-GB"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B Uni 1: And even during lectures like that I probably feel the least connected to staff as well, </a:t>
            </a:r>
            <a:r>
              <a:rPr lang="en-GB" sz="2400" kern="100" dirty="0" err="1">
                <a:effectLst/>
                <a:latin typeface="Calibri" panose="020F0502020204030204" pitchFamily="34" charset="0"/>
                <a:ea typeface="Calibri" panose="020F0502020204030204" pitchFamily="34" charset="0"/>
                <a:cs typeface="Times New Roman" panose="02020603050405020304" pitchFamily="18" charset="0"/>
              </a:rPr>
              <a:t>'cause</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 for me it's just like as if I was watching a video that a lecturer had recorded. You know, very straightforward, where they're just focused on getting through the material and not actually asking any questions or anything.</a:t>
            </a:r>
          </a:p>
          <a:p>
            <a:pPr>
              <a:lnSpc>
                <a:spcPct val="107000"/>
              </a:lnSpc>
              <a:spcAft>
                <a:spcPts val="800"/>
              </a:spcAft>
              <a:tabLst>
                <a:tab pos="3190240" algn="l"/>
              </a:tabLst>
            </a:pPr>
            <a:r>
              <a:rPr lang="en-GB" sz="2400" kern="100" dirty="0">
                <a:effectLst/>
                <a:latin typeface="Calibri" panose="020F0502020204030204" pitchFamily="34" charset="0"/>
                <a:ea typeface="Calibri" panose="020F0502020204030204" pitchFamily="34" charset="0"/>
                <a:cs typeface="Calibri" panose="020F0502020204030204" pitchFamily="34" charset="0"/>
              </a:rPr>
              <a:t>Student </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A Uni 1: It’s similar to be fair in some of the exercise lectures, even though there's only 15 to 20 students in a classroom, because there doesn't seem to be any back and forth.</a:t>
            </a:r>
          </a:p>
        </p:txBody>
      </p:sp>
    </p:spTree>
    <p:extLst>
      <p:ext uri="{BB962C8B-B14F-4D97-AF65-F5344CB8AC3E}">
        <p14:creationId xmlns:p14="http://schemas.microsoft.com/office/powerpoint/2010/main" val="4161876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838200" y="209321"/>
            <a:ext cx="10515600" cy="1325563"/>
          </a:xfrm>
        </p:spPr>
        <p:txBody>
          <a:bodyPr/>
          <a:lstStyle/>
          <a:p>
            <a:r>
              <a:rPr lang="en-GB" dirty="0"/>
              <a:t>Connections (with peers and learning)</a:t>
            </a:r>
          </a:p>
        </p:txBody>
      </p:sp>
      <p:sp>
        <p:nvSpPr>
          <p:cNvPr id="5" name="TextBox 4">
            <a:extLst>
              <a:ext uri="{FF2B5EF4-FFF2-40B4-BE49-F238E27FC236}">
                <a16:creationId xmlns:a16="http://schemas.microsoft.com/office/drawing/2014/main" id="{3BEBA6A2-3D02-4128-81C9-2852FD75D7A1}"/>
              </a:ext>
            </a:extLst>
          </p:cNvPr>
          <p:cNvSpPr txBox="1"/>
          <p:nvPr/>
        </p:nvSpPr>
        <p:spPr>
          <a:xfrm>
            <a:off x="1922544" y="4359083"/>
            <a:ext cx="9540984" cy="2050690"/>
          </a:xfrm>
          <a:custGeom>
            <a:avLst/>
            <a:gdLst>
              <a:gd name="connsiteX0" fmla="*/ 0 w 9540984"/>
              <a:gd name="connsiteY0" fmla="*/ 0 h 2050690"/>
              <a:gd name="connsiteX1" fmla="*/ 596312 w 9540984"/>
              <a:gd name="connsiteY1" fmla="*/ 0 h 2050690"/>
              <a:gd name="connsiteX2" fmla="*/ 1192623 w 9540984"/>
              <a:gd name="connsiteY2" fmla="*/ 0 h 2050690"/>
              <a:gd name="connsiteX3" fmla="*/ 1502705 w 9540984"/>
              <a:gd name="connsiteY3" fmla="*/ 0 h 2050690"/>
              <a:gd name="connsiteX4" fmla="*/ 2099016 w 9540984"/>
              <a:gd name="connsiteY4" fmla="*/ 0 h 2050690"/>
              <a:gd name="connsiteX5" fmla="*/ 2886148 w 9540984"/>
              <a:gd name="connsiteY5" fmla="*/ 0 h 2050690"/>
              <a:gd name="connsiteX6" fmla="*/ 3387049 w 9540984"/>
              <a:gd name="connsiteY6" fmla="*/ 0 h 2050690"/>
              <a:gd name="connsiteX7" fmla="*/ 3887951 w 9540984"/>
              <a:gd name="connsiteY7" fmla="*/ 0 h 2050690"/>
              <a:gd name="connsiteX8" fmla="*/ 4484262 w 9540984"/>
              <a:gd name="connsiteY8" fmla="*/ 0 h 2050690"/>
              <a:gd name="connsiteX9" fmla="*/ 5175984 w 9540984"/>
              <a:gd name="connsiteY9" fmla="*/ 0 h 2050690"/>
              <a:gd name="connsiteX10" fmla="*/ 5867705 w 9540984"/>
              <a:gd name="connsiteY10" fmla="*/ 0 h 2050690"/>
              <a:gd name="connsiteX11" fmla="*/ 6559427 w 9540984"/>
              <a:gd name="connsiteY11" fmla="*/ 0 h 2050690"/>
              <a:gd name="connsiteX12" fmla="*/ 7346558 w 9540984"/>
              <a:gd name="connsiteY12" fmla="*/ 0 h 2050690"/>
              <a:gd name="connsiteX13" fmla="*/ 7942869 w 9540984"/>
              <a:gd name="connsiteY13" fmla="*/ 0 h 2050690"/>
              <a:gd name="connsiteX14" fmla="*/ 8634591 w 9540984"/>
              <a:gd name="connsiteY14" fmla="*/ 0 h 2050690"/>
              <a:gd name="connsiteX15" fmla="*/ 9540984 w 9540984"/>
              <a:gd name="connsiteY15" fmla="*/ 0 h 2050690"/>
              <a:gd name="connsiteX16" fmla="*/ 9540984 w 9540984"/>
              <a:gd name="connsiteY16" fmla="*/ 512673 h 2050690"/>
              <a:gd name="connsiteX17" fmla="*/ 9540984 w 9540984"/>
              <a:gd name="connsiteY17" fmla="*/ 1045852 h 2050690"/>
              <a:gd name="connsiteX18" fmla="*/ 9540984 w 9540984"/>
              <a:gd name="connsiteY18" fmla="*/ 1599538 h 2050690"/>
              <a:gd name="connsiteX19" fmla="*/ 9540984 w 9540984"/>
              <a:gd name="connsiteY19" fmla="*/ 2050690 h 2050690"/>
              <a:gd name="connsiteX20" fmla="*/ 9135492 w 9540984"/>
              <a:gd name="connsiteY20" fmla="*/ 2050690 h 2050690"/>
              <a:gd name="connsiteX21" fmla="*/ 8634591 w 9540984"/>
              <a:gd name="connsiteY21" fmla="*/ 2050690 h 2050690"/>
              <a:gd name="connsiteX22" fmla="*/ 7942869 w 9540984"/>
              <a:gd name="connsiteY22" fmla="*/ 2050690 h 2050690"/>
              <a:gd name="connsiteX23" fmla="*/ 7346558 w 9540984"/>
              <a:gd name="connsiteY23" fmla="*/ 2050690 h 2050690"/>
              <a:gd name="connsiteX24" fmla="*/ 7036476 w 9540984"/>
              <a:gd name="connsiteY24" fmla="*/ 2050690 h 2050690"/>
              <a:gd name="connsiteX25" fmla="*/ 6535574 w 9540984"/>
              <a:gd name="connsiteY25" fmla="*/ 2050690 h 2050690"/>
              <a:gd name="connsiteX26" fmla="*/ 5843853 w 9540984"/>
              <a:gd name="connsiteY26" fmla="*/ 2050690 h 2050690"/>
              <a:gd name="connsiteX27" fmla="*/ 5438361 w 9540984"/>
              <a:gd name="connsiteY27" fmla="*/ 2050690 h 2050690"/>
              <a:gd name="connsiteX28" fmla="*/ 4651230 w 9540984"/>
              <a:gd name="connsiteY28" fmla="*/ 2050690 h 2050690"/>
              <a:gd name="connsiteX29" fmla="*/ 3864099 w 9540984"/>
              <a:gd name="connsiteY29" fmla="*/ 2050690 h 2050690"/>
              <a:gd name="connsiteX30" fmla="*/ 3267787 w 9540984"/>
              <a:gd name="connsiteY30" fmla="*/ 2050690 h 2050690"/>
              <a:gd name="connsiteX31" fmla="*/ 2480656 w 9540984"/>
              <a:gd name="connsiteY31" fmla="*/ 2050690 h 2050690"/>
              <a:gd name="connsiteX32" fmla="*/ 1884344 w 9540984"/>
              <a:gd name="connsiteY32" fmla="*/ 2050690 h 2050690"/>
              <a:gd name="connsiteX33" fmla="*/ 1192623 w 9540984"/>
              <a:gd name="connsiteY33" fmla="*/ 2050690 h 2050690"/>
              <a:gd name="connsiteX34" fmla="*/ 882541 w 9540984"/>
              <a:gd name="connsiteY34" fmla="*/ 2050690 h 2050690"/>
              <a:gd name="connsiteX35" fmla="*/ 0 w 9540984"/>
              <a:gd name="connsiteY35" fmla="*/ 2050690 h 2050690"/>
              <a:gd name="connsiteX36" fmla="*/ 0 w 9540984"/>
              <a:gd name="connsiteY36" fmla="*/ 1558524 h 2050690"/>
              <a:gd name="connsiteX37" fmla="*/ 0 w 9540984"/>
              <a:gd name="connsiteY37" fmla="*/ 1066359 h 2050690"/>
              <a:gd name="connsiteX38" fmla="*/ 0 w 9540984"/>
              <a:gd name="connsiteY38" fmla="*/ 594700 h 2050690"/>
              <a:gd name="connsiteX39" fmla="*/ 0 w 9540984"/>
              <a:gd name="connsiteY39" fmla="*/ 0 h 2050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540984" h="2050690" fill="none" extrusionOk="0">
                <a:moveTo>
                  <a:pt x="0" y="0"/>
                </a:moveTo>
                <a:cubicBezTo>
                  <a:pt x="260648" y="-17581"/>
                  <a:pt x="448602" y="61423"/>
                  <a:pt x="596312" y="0"/>
                </a:cubicBezTo>
                <a:cubicBezTo>
                  <a:pt x="744022" y="-61423"/>
                  <a:pt x="995465" y="52685"/>
                  <a:pt x="1192623" y="0"/>
                </a:cubicBezTo>
                <a:cubicBezTo>
                  <a:pt x="1389781" y="-52685"/>
                  <a:pt x="1395493" y="29787"/>
                  <a:pt x="1502705" y="0"/>
                </a:cubicBezTo>
                <a:cubicBezTo>
                  <a:pt x="1609917" y="-29787"/>
                  <a:pt x="1893302" y="58388"/>
                  <a:pt x="2099016" y="0"/>
                </a:cubicBezTo>
                <a:cubicBezTo>
                  <a:pt x="2304730" y="-58388"/>
                  <a:pt x="2616772" y="59172"/>
                  <a:pt x="2886148" y="0"/>
                </a:cubicBezTo>
                <a:cubicBezTo>
                  <a:pt x="3155524" y="-59172"/>
                  <a:pt x="3264249" y="19177"/>
                  <a:pt x="3387049" y="0"/>
                </a:cubicBezTo>
                <a:cubicBezTo>
                  <a:pt x="3509849" y="-19177"/>
                  <a:pt x="3754956" y="35888"/>
                  <a:pt x="3887951" y="0"/>
                </a:cubicBezTo>
                <a:cubicBezTo>
                  <a:pt x="4020946" y="-35888"/>
                  <a:pt x="4361177" y="45172"/>
                  <a:pt x="4484262" y="0"/>
                </a:cubicBezTo>
                <a:cubicBezTo>
                  <a:pt x="4607347" y="-45172"/>
                  <a:pt x="4928918" y="82546"/>
                  <a:pt x="5175984" y="0"/>
                </a:cubicBezTo>
                <a:cubicBezTo>
                  <a:pt x="5423050" y="-82546"/>
                  <a:pt x="5557667" y="61890"/>
                  <a:pt x="5867705" y="0"/>
                </a:cubicBezTo>
                <a:cubicBezTo>
                  <a:pt x="6177743" y="-61890"/>
                  <a:pt x="6234411" y="71174"/>
                  <a:pt x="6559427" y="0"/>
                </a:cubicBezTo>
                <a:cubicBezTo>
                  <a:pt x="6884443" y="-71174"/>
                  <a:pt x="7069651" y="12811"/>
                  <a:pt x="7346558" y="0"/>
                </a:cubicBezTo>
                <a:cubicBezTo>
                  <a:pt x="7623465" y="-12811"/>
                  <a:pt x="7686596" y="4511"/>
                  <a:pt x="7942869" y="0"/>
                </a:cubicBezTo>
                <a:cubicBezTo>
                  <a:pt x="8199142" y="-4511"/>
                  <a:pt x="8300077" y="523"/>
                  <a:pt x="8634591" y="0"/>
                </a:cubicBezTo>
                <a:cubicBezTo>
                  <a:pt x="8969105" y="-523"/>
                  <a:pt x="9250955" y="56651"/>
                  <a:pt x="9540984" y="0"/>
                </a:cubicBezTo>
                <a:cubicBezTo>
                  <a:pt x="9558002" y="138765"/>
                  <a:pt x="9528230" y="332955"/>
                  <a:pt x="9540984" y="512673"/>
                </a:cubicBezTo>
                <a:cubicBezTo>
                  <a:pt x="9553738" y="692391"/>
                  <a:pt x="9492672" y="819091"/>
                  <a:pt x="9540984" y="1045852"/>
                </a:cubicBezTo>
                <a:cubicBezTo>
                  <a:pt x="9589296" y="1272613"/>
                  <a:pt x="9518933" y="1428509"/>
                  <a:pt x="9540984" y="1599538"/>
                </a:cubicBezTo>
                <a:cubicBezTo>
                  <a:pt x="9563035" y="1770567"/>
                  <a:pt x="9510446" y="1940349"/>
                  <a:pt x="9540984" y="2050690"/>
                </a:cubicBezTo>
                <a:cubicBezTo>
                  <a:pt x="9355047" y="2059005"/>
                  <a:pt x="9249843" y="2006609"/>
                  <a:pt x="9135492" y="2050690"/>
                </a:cubicBezTo>
                <a:cubicBezTo>
                  <a:pt x="9021141" y="2094771"/>
                  <a:pt x="8811404" y="2032655"/>
                  <a:pt x="8634591" y="2050690"/>
                </a:cubicBezTo>
                <a:cubicBezTo>
                  <a:pt x="8457778" y="2068725"/>
                  <a:pt x="8282562" y="2002092"/>
                  <a:pt x="7942869" y="2050690"/>
                </a:cubicBezTo>
                <a:cubicBezTo>
                  <a:pt x="7603176" y="2099288"/>
                  <a:pt x="7555224" y="1982750"/>
                  <a:pt x="7346558" y="2050690"/>
                </a:cubicBezTo>
                <a:cubicBezTo>
                  <a:pt x="7137892" y="2118630"/>
                  <a:pt x="7107144" y="2019516"/>
                  <a:pt x="7036476" y="2050690"/>
                </a:cubicBezTo>
                <a:cubicBezTo>
                  <a:pt x="6965808" y="2081864"/>
                  <a:pt x="6637072" y="2003773"/>
                  <a:pt x="6535574" y="2050690"/>
                </a:cubicBezTo>
                <a:cubicBezTo>
                  <a:pt x="6434076" y="2097607"/>
                  <a:pt x="6183849" y="2016631"/>
                  <a:pt x="5843853" y="2050690"/>
                </a:cubicBezTo>
                <a:cubicBezTo>
                  <a:pt x="5503857" y="2084749"/>
                  <a:pt x="5554569" y="2023212"/>
                  <a:pt x="5438361" y="2050690"/>
                </a:cubicBezTo>
                <a:cubicBezTo>
                  <a:pt x="5322153" y="2078168"/>
                  <a:pt x="4964626" y="2011124"/>
                  <a:pt x="4651230" y="2050690"/>
                </a:cubicBezTo>
                <a:cubicBezTo>
                  <a:pt x="4337834" y="2090256"/>
                  <a:pt x="4076422" y="2027181"/>
                  <a:pt x="3864099" y="2050690"/>
                </a:cubicBezTo>
                <a:cubicBezTo>
                  <a:pt x="3651776" y="2074199"/>
                  <a:pt x="3397005" y="1988752"/>
                  <a:pt x="3267787" y="2050690"/>
                </a:cubicBezTo>
                <a:cubicBezTo>
                  <a:pt x="3138569" y="2112628"/>
                  <a:pt x="2741221" y="1994607"/>
                  <a:pt x="2480656" y="2050690"/>
                </a:cubicBezTo>
                <a:cubicBezTo>
                  <a:pt x="2220091" y="2106773"/>
                  <a:pt x="2004583" y="2050578"/>
                  <a:pt x="1884344" y="2050690"/>
                </a:cubicBezTo>
                <a:cubicBezTo>
                  <a:pt x="1764105" y="2050802"/>
                  <a:pt x="1432104" y="2000290"/>
                  <a:pt x="1192623" y="2050690"/>
                </a:cubicBezTo>
                <a:cubicBezTo>
                  <a:pt x="953142" y="2101090"/>
                  <a:pt x="973603" y="2026817"/>
                  <a:pt x="882541" y="2050690"/>
                </a:cubicBezTo>
                <a:cubicBezTo>
                  <a:pt x="791479" y="2074563"/>
                  <a:pt x="211649" y="1952388"/>
                  <a:pt x="0" y="2050690"/>
                </a:cubicBezTo>
                <a:cubicBezTo>
                  <a:pt x="-7676" y="1827307"/>
                  <a:pt x="6908" y="1680027"/>
                  <a:pt x="0" y="1558524"/>
                </a:cubicBezTo>
                <a:cubicBezTo>
                  <a:pt x="-6908" y="1437021"/>
                  <a:pt x="56815" y="1299258"/>
                  <a:pt x="0" y="1066359"/>
                </a:cubicBezTo>
                <a:cubicBezTo>
                  <a:pt x="-56815" y="833460"/>
                  <a:pt x="39975" y="717461"/>
                  <a:pt x="0" y="594700"/>
                </a:cubicBezTo>
                <a:cubicBezTo>
                  <a:pt x="-39975" y="471939"/>
                  <a:pt x="60878" y="128453"/>
                  <a:pt x="0" y="0"/>
                </a:cubicBezTo>
                <a:close/>
              </a:path>
              <a:path w="9540984" h="2050690" stroke="0" extrusionOk="0">
                <a:moveTo>
                  <a:pt x="0" y="0"/>
                </a:moveTo>
                <a:cubicBezTo>
                  <a:pt x="143731" y="-33950"/>
                  <a:pt x="321603" y="51223"/>
                  <a:pt x="500902" y="0"/>
                </a:cubicBezTo>
                <a:cubicBezTo>
                  <a:pt x="680201" y="-51223"/>
                  <a:pt x="694641" y="13755"/>
                  <a:pt x="810984" y="0"/>
                </a:cubicBezTo>
                <a:cubicBezTo>
                  <a:pt x="927327" y="-13755"/>
                  <a:pt x="1258525" y="32933"/>
                  <a:pt x="1598115" y="0"/>
                </a:cubicBezTo>
                <a:cubicBezTo>
                  <a:pt x="1937705" y="-32933"/>
                  <a:pt x="1989838" y="50676"/>
                  <a:pt x="2099016" y="0"/>
                </a:cubicBezTo>
                <a:cubicBezTo>
                  <a:pt x="2208194" y="-50676"/>
                  <a:pt x="2481193" y="44691"/>
                  <a:pt x="2599918" y="0"/>
                </a:cubicBezTo>
                <a:cubicBezTo>
                  <a:pt x="2718643" y="-44691"/>
                  <a:pt x="3146566" y="89061"/>
                  <a:pt x="3387049" y="0"/>
                </a:cubicBezTo>
                <a:cubicBezTo>
                  <a:pt x="3627532" y="-89061"/>
                  <a:pt x="3614846" y="3935"/>
                  <a:pt x="3792541" y="0"/>
                </a:cubicBezTo>
                <a:cubicBezTo>
                  <a:pt x="3970236" y="-3935"/>
                  <a:pt x="4405795" y="62677"/>
                  <a:pt x="4579672" y="0"/>
                </a:cubicBezTo>
                <a:cubicBezTo>
                  <a:pt x="4753549" y="-62677"/>
                  <a:pt x="4979500" y="41112"/>
                  <a:pt x="5366804" y="0"/>
                </a:cubicBezTo>
                <a:cubicBezTo>
                  <a:pt x="5754108" y="-41112"/>
                  <a:pt x="5666328" y="60720"/>
                  <a:pt x="5963115" y="0"/>
                </a:cubicBezTo>
                <a:cubicBezTo>
                  <a:pt x="6259902" y="-60720"/>
                  <a:pt x="6462581" y="13245"/>
                  <a:pt x="6750246" y="0"/>
                </a:cubicBezTo>
                <a:cubicBezTo>
                  <a:pt x="7037911" y="-13245"/>
                  <a:pt x="7081900" y="45988"/>
                  <a:pt x="7251148" y="0"/>
                </a:cubicBezTo>
                <a:cubicBezTo>
                  <a:pt x="7420396" y="-45988"/>
                  <a:pt x="7615377" y="54657"/>
                  <a:pt x="7752050" y="0"/>
                </a:cubicBezTo>
                <a:cubicBezTo>
                  <a:pt x="7888723" y="-54657"/>
                  <a:pt x="8192626" y="67852"/>
                  <a:pt x="8443771" y="0"/>
                </a:cubicBezTo>
                <a:cubicBezTo>
                  <a:pt x="8694916" y="-67852"/>
                  <a:pt x="8717557" y="58060"/>
                  <a:pt x="8944673" y="0"/>
                </a:cubicBezTo>
                <a:cubicBezTo>
                  <a:pt x="9171789" y="-58060"/>
                  <a:pt x="9256664" y="30294"/>
                  <a:pt x="9540984" y="0"/>
                </a:cubicBezTo>
                <a:cubicBezTo>
                  <a:pt x="9563914" y="251901"/>
                  <a:pt x="9519561" y="293293"/>
                  <a:pt x="9540984" y="553686"/>
                </a:cubicBezTo>
                <a:cubicBezTo>
                  <a:pt x="9562407" y="814079"/>
                  <a:pt x="9535417" y="931866"/>
                  <a:pt x="9540984" y="1086866"/>
                </a:cubicBezTo>
                <a:cubicBezTo>
                  <a:pt x="9546551" y="1241866"/>
                  <a:pt x="9514075" y="1749893"/>
                  <a:pt x="9540984" y="2050690"/>
                </a:cubicBezTo>
                <a:cubicBezTo>
                  <a:pt x="9472560" y="2052303"/>
                  <a:pt x="9296929" y="2034843"/>
                  <a:pt x="9230902" y="2050690"/>
                </a:cubicBezTo>
                <a:cubicBezTo>
                  <a:pt x="9164875" y="2066537"/>
                  <a:pt x="8720947" y="2011934"/>
                  <a:pt x="8443771" y="2050690"/>
                </a:cubicBezTo>
                <a:cubicBezTo>
                  <a:pt x="8166595" y="2089446"/>
                  <a:pt x="7992037" y="2004673"/>
                  <a:pt x="7847459" y="2050690"/>
                </a:cubicBezTo>
                <a:cubicBezTo>
                  <a:pt x="7702881" y="2096707"/>
                  <a:pt x="7603205" y="2009202"/>
                  <a:pt x="7441968" y="2050690"/>
                </a:cubicBezTo>
                <a:cubicBezTo>
                  <a:pt x="7280731" y="2092178"/>
                  <a:pt x="6976119" y="2025475"/>
                  <a:pt x="6845656" y="2050690"/>
                </a:cubicBezTo>
                <a:cubicBezTo>
                  <a:pt x="6715193" y="2075905"/>
                  <a:pt x="6667126" y="2045956"/>
                  <a:pt x="6535574" y="2050690"/>
                </a:cubicBezTo>
                <a:cubicBezTo>
                  <a:pt x="6404022" y="2055424"/>
                  <a:pt x="6328822" y="2025563"/>
                  <a:pt x="6225492" y="2050690"/>
                </a:cubicBezTo>
                <a:cubicBezTo>
                  <a:pt x="6122162" y="2075817"/>
                  <a:pt x="5766153" y="2026109"/>
                  <a:pt x="5629181" y="2050690"/>
                </a:cubicBezTo>
                <a:cubicBezTo>
                  <a:pt x="5492209" y="2075271"/>
                  <a:pt x="5397361" y="2030692"/>
                  <a:pt x="5223689" y="2050690"/>
                </a:cubicBezTo>
                <a:cubicBezTo>
                  <a:pt x="5050017" y="2070688"/>
                  <a:pt x="4672091" y="2000855"/>
                  <a:pt x="4531967" y="2050690"/>
                </a:cubicBezTo>
                <a:cubicBezTo>
                  <a:pt x="4391843" y="2100525"/>
                  <a:pt x="4266853" y="2050173"/>
                  <a:pt x="4126476" y="2050690"/>
                </a:cubicBezTo>
                <a:cubicBezTo>
                  <a:pt x="3986099" y="2051207"/>
                  <a:pt x="3597933" y="1981652"/>
                  <a:pt x="3434754" y="2050690"/>
                </a:cubicBezTo>
                <a:cubicBezTo>
                  <a:pt x="3271575" y="2119728"/>
                  <a:pt x="3210974" y="2049870"/>
                  <a:pt x="3124672" y="2050690"/>
                </a:cubicBezTo>
                <a:cubicBezTo>
                  <a:pt x="3038370" y="2051510"/>
                  <a:pt x="2719180" y="2027729"/>
                  <a:pt x="2432951" y="2050690"/>
                </a:cubicBezTo>
                <a:cubicBezTo>
                  <a:pt x="2146722" y="2073651"/>
                  <a:pt x="2151147" y="2006292"/>
                  <a:pt x="2027459" y="2050690"/>
                </a:cubicBezTo>
                <a:cubicBezTo>
                  <a:pt x="1903771" y="2095088"/>
                  <a:pt x="1870475" y="2024929"/>
                  <a:pt x="1717377" y="2050690"/>
                </a:cubicBezTo>
                <a:cubicBezTo>
                  <a:pt x="1564279" y="2076451"/>
                  <a:pt x="1405539" y="2020242"/>
                  <a:pt x="1311885" y="2050690"/>
                </a:cubicBezTo>
                <a:cubicBezTo>
                  <a:pt x="1218231" y="2081138"/>
                  <a:pt x="897855" y="1973390"/>
                  <a:pt x="620164" y="2050690"/>
                </a:cubicBezTo>
                <a:cubicBezTo>
                  <a:pt x="342473" y="2127990"/>
                  <a:pt x="190354" y="2042115"/>
                  <a:pt x="0" y="2050690"/>
                </a:cubicBezTo>
                <a:cubicBezTo>
                  <a:pt x="-45663" y="1957513"/>
                  <a:pt x="9901" y="1715244"/>
                  <a:pt x="0" y="1599538"/>
                </a:cubicBezTo>
                <a:cubicBezTo>
                  <a:pt x="-9901" y="1483832"/>
                  <a:pt x="10576" y="1361712"/>
                  <a:pt x="0" y="1148386"/>
                </a:cubicBezTo>
                <a:cubicBezTo>
                  <a:pt x="-10576" y="935060"/>
                  <a:pt x="50741" y="869800"/>
                  <a:pt x="0" y="615207"/>
                </a:cubicBezTo>
                <a:cubicBezTo>
                  <a:pt x="-50741" y="360614"/>
                  <a:pt x="56739" y="200176"/>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nSpc>
                <a:spcPct val="107000"/>
              </a:lnSpc>
              <a:spcAft>
                <a:spcPts val="800"/>
              </a:spcAft>
              <a:tabLst>
                <a:tab pos="3190240" algn="l"/>
              </a:tabLst>
            </a:pPr>
            <a:r>
              <a:rPr lang="en-GB"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4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 Uni 1: </a:t>
            </a:r>
            <a:r>
              <a:rPr lang="en-GB"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understand university is about</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 obviously for each person it's about their singular education, how much they can achieve, what they can do with it. </a:t>
            </a:r>
            <a:r>
              <a:rPr lang="en-GB"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working with other people is also really important and having that chance to do it and to learn from other people is really enjoyable.</a:t>
            </a:r>
            <a:endParaRPr lang="en-GB"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6E49593B-E486-83D5-B560-12DCF8390EB1}"/>
              </a:ext>
            </a:extLst>
          </p:cNvPr>
          <p:cNvSpPr txBox="1"/>
          <p:nvPr/>
        </p:nvSpPr>
        <p:spPr>
          <a:xfrm>
            <a:off x="377988" y="1644988"/>
            <a:ext cx="9540984" cy="2215991"/>
          </a:xfrm>
          <a:custGeom>
            <a:avLst/>
            <a:gdLst>
              <a:gd name="connsiteX0" fmla="*/ 0 w 9540984"/>
              <a:gd name="connsiteY0" fmla="*/ 0 h 2215991"/>
              <a:gd name="connsiteX1" fmla="*/ 596312 w 9540984"/>
              <a:gd name="connsiteY1" fmla="*/ 0 h 2215991"/>
              <a:gd name="connsiteX2" fmla="*/ 1192623 w 9540984"/>
              <a:gd name="connsiteY2" fmla="*/ 0 h 2215991"/>
              <a:gd name="connsiteX3" fmla="*/ 1502705 w 9540984"/>
              <a:gd name="connsiteY3" fmla="*/ 0 h 2215991"/>
              <a:gd name="connsiteX4" fmla="*/ 2099016 w 9540984"/>
              <a:gd name="connsiteY4" fmla="*/ 0 h 2215991"/>
              <a:gd name="connsiteX5" fmla="*/ 2886148 w 9540984"/>
              <a:gd name="connsiteY5" fmla="*/ 0 h 2215991"/>
              <a:gd name="connsiteX6" fmla="*/ 3387049 w 9540984"/>
              <a:gd name="connsiteY6" fmla="*/ 0 h 2215991"/>
              <a:gd name="connsiteX7" fmla="*/ 3887951 w 9540984"/>
              <a:gd name="connsiteY7" fmla="*/ 0 h 2215991"/>
              <a:gd name="connsiteX8" fmla="*/ 4484262 w 9540984"/>
              <a:gd name="connsiteY8" fmla="*/ 0 h 2215991"/>
              <a:gd name="connsiteX9" fmla="*/ 5175984 w 9540984"/>
              <a:gd name="connsiteY9" fmla="*/ 0 h 2215991"/>
              <a:gd name="connsiteX10" fmla="*/ 5867705 w 9540984"/>
              <a:gd name="connsiteY10" fmla="*/ 0 h 2215991"/>
              <a:gd name="connsiteX11" fmla="*/ 6559427 w 9540984"/>
              <a:gd name="connsiteY11" fmla="*/ 0 h 2215991"/>
              <a:gd name="connsiteX12" fmla="*/ 7346558 w 9540984"/>
              <a:gd name="connsiteY12" fmla="*/ 0 h 2215991"/>
              <a:gd name="connsiteX13" fmla="*/ 7942869 w 9540984"/>
              <a:gd name="connsiteY13" fmla="*/ 0 h 2215991"/>
              <a:gd name="connsiteX14" fmla="*/ 8634591 w 9540984"/>
              <a:gd name="connsiteY14" fmla="*/ 0 h 2215991"/>
              <a:gd name="connsiteX15" fmla="*/ 9540984 w 9540984"/>
              <a:gd name="connsiteY15" fmla="*/ 0 h 2215991"/>
              <a:gd name="connsiteX16" fmla="*/ 9540984 w 9540984"/>
              <a:gd name="connsiteY16" fmla="*/ 553998 h 2215991"/>
              <a:gd name="connsiteX17" fmla="*/ 9540984 w 9540984"/>
              <a:gd name="connsiteY17" fmla="*/ 1130155 h 2215991"/>
              <a:gd name="connsiteX18" fmla="*/ 9540984 w 9540984"/>
              <a:gd name="connsiteY18" fmla="*/ 1728473 h 2215991"/>
              <a:gd name="connsiteX19" fmla="*/ 9540984 w 9540984"/>
              <a:gd name="connsiteY19" fmla="*/ 2215991 h 2215991"/>
              <a:gd name="connsiteX20" fmla="*/ 9135492 w 9540984"/>
              <a:gd name="connsiteY20" fmla="*/ 2215991 h 2215991"/>
              <a:gd name="connsiteX21" fmla="*/ 8634591 w 9540984"/>
              <a:gd name="connsiteY21" fmla="*/ 2215991 h 2215991"/>
              <a:gd name="connsiteX22" fmla="*/ 7942869 w 9540984"/>
              <a:gd name="connsiteY22" fmla="*/ 2215991 h 2215991"/>
              <a:gd name="connsiteX23" fmla="*/ 7346558 w 9540984"/>
              <a:gd name="connsiteY23" fmla="*/ 2215991 h 2215991"/>
              <a:gd name="connsiteX24" fmla="*/ 7036476 w 9540984"/>
              <a:gd name="connsiteY24" fmla="*/ 2215991 h 2215991"/>
              <a:gd name="connsiteX25" fmla="*/ 6535574 w 9540984"/>
              <a:gd name="connsiteY25" fmla="*/ 2215991 h 2215991"/>
              <a:gd name="connsiteX26" fmla="*/ 5843853 w 9540984"/>
              <a:gd name="connsiteY26" fmla="*/ 2215991 h 2215991"/>
              <a:gd name="connsiteX27" fmla="*/ 5438361 w 9540984"/>
              <a:gd name="connsiteY27" fmla="*/ 2215991 h 2215991"/>
              <a:gd name="connsiteX28" fmla="*/ 4651230 w 9540984"/>
              <a:gd name="connsiteY28" fmla="*/ 2215991 h 2215991"/>
              <a:gd name="connsiteX29" fmla="*/ 3864099 w 9540984"/>
              <a:gd name="connsiteY29" fmla="*/ 2215991 h 2215991"/>
              <a:gd name="connsiteX30" fmla="*/ 3267787 w 9540984"/>
              <a:gd name="connsiteY30" fmla="*/ 2215991 h 2215991"/>
              <a:gd name="connsiteX31" fmla="*/ 2480656 w 9540984"/>
              <a:gd name="connsiteY31" fmla="*/ 2215991 h 2215991"/>
              <a:gd name="connsiteX32" fmla="*/ 1884344 w 9540984"/>
              <a:gd name="connsiteY32" fmla="*/ 2215991 h 2215991"/>
              <a:gd name="connsiteX33" fmla="*/ 1192623 w 9540984"/>
              <a:gd name="connsiteY33" fmla="*/ 2215991 h 2215991"/>
              <a:gd name="connsiteX34" fmla="*/ 882541 w 9540984"/>
              <a:gd name="connsiteY34" fmla="*/ 2215991 h 2215991"/>
              <a:gd name="connsiteX35" fmla="*/ 0 w 9540984"/>
              <a:gd name="connsiteY35" fmla="*/ 2215991 h 2215991"/>
              <a:gd name="connsiteX36" fmla="*/ 0 w 9540984"/>
              <a:gd name="connsiteY36" fmla="*/ 1684153 h 2215991"/>
              <a:gd name="connsiteX37" fmla="*/ 0 w 9540984"/>
              <a:gd name="connsiteY37" fmla="*/ 1152315 h 2215991"/>
              <a:gd name="connsiteX38" fmla="*/ 0 w 9540984"/>
              <a:gd name="connsiteY38" fmla="*/ 642637 h 2215991"/>
              <a:gd name="connsiteX39" fmla="*/ 0 w 9540984"/>
              <a:gd name="connsiteY39" fmla="*/ 0 h 2215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540984" h="2215991" fill="none" extrusionOk="0">
                <a:moveTo>
                  <a:pt x="0" y="0"/>
                </a:moveTo>
                <a:cubicBezTo>
                  <a:pt x="260648" y="-17581"/>
                  <a:pt x="448602" y="61423"/>
                  <a:pt x="596312" y="0"/>
                </a:cubicBezTo>
                <a:cubicBezTo>
                  <a:pt x="744022" y="-61423"/>
                  <a:pt x="995465" y="52685"/>
                  <a:pt x="1192623" y="0"/>
                </a:cubicBezTo>
                <a:cubicBezTo>
                  <a:pt x="1389781" y="-52685"/>
                  <a:pt x="1395493" y="29787"/>
                  <a:pt x="1502705" y="0"/>
                </a:cubicBezTo>
                <a:cubicBezTo>
                  <a:pt x="1609917" y="-29787"/>
                  <a:pt x="1893302" y="58388"/>
                  <a:pt x="2099016" y="0"/>
                </a:cubicBezTo>
                <a:cubicBezTo>
                  <a:pt x="2304730" y="-58388"/>
                  <a:pt x="2616772" y="59172"/>
                  <a:pt x="2886148" y="0"/>
                </a:cubicBezTo>
                <a:cubicBezTo>
                  <a:pt x="3155524" y="-59172"/>
                  <a:pt x="3264249" y="19177"/>
                  <a:pt x="3387049" y="0"/>
                </a:cubicBezTo>
                <a:cubicBezTo>
                  <a:pt x="3509849" y="-19177"/>
                  <a:pt x="3754956" y="35888"/>
                  <a:pt x="3887951" y="0"/>
                </a:cubicBezTo>
                <a:cubicBezTo>
                  <a:pt x="4020946" y="-35888"/>
                  <a:pt x="4361177" y="45172"/>
                  <a:pt x="4484262" y="0"/>
                </a:cubicBezTo>
                <a:cubicBezTo>
                  <a:pt x="4607347" y="-45172"/>
                  <a:pt x="4928918" y="82546"/>
                  <a:pt x="5175984" y="0"/>
                </a:cubicBezTo>
                <a:cubicBezTo>
                  <a:pt x="5423050" y="-82546"/>
                  <a:pt x="5557667" y="61890"/>
                  <a:pt x="5867705" y="0"/>
                </a:cubicBezTo>
                <a:cubicBezTo>
                  <a:pt x="6177743" y="-61890"/>
                  <a:pt x="6234411" y="71174"/>
                  <a:pt x="6559427" y="0"/>
                </a:cubicBezTo>
                <a:cubicBezTo>
                  <a:pt x="6884443" y="-71174"/>
                  <a:pt x="7069651" y="12811"/>
                  <a:pt x="7346558" y="0"/>
                </a:cubicBezTo>
                <a:cubicBezTo>
                  <a:pt x="7623465" y="-12811"/>
                  <a:pt x="7686596" y="4511"/>
                  <a:pt x="7942869" y="0"/>
                </a:cubicBezTo>
                <a:cubicBezTo>
                  <a:pt x="8199142" y="-4511"/>
                  <a:pt x="8300077" y="523"/>
                  <a:pt x="8634591" y="0"/>
                </a:cubicBezTo>
                <a:cubicBezTo>
                  <a:pt x="8969105" y="-523"/>
                  <a:pt x="9250955" y="56651"/>
                  <a:pt x="9540984" y="0"/>
                </a:cubicBezTo>
                <a:cubicBezTo>
                  <a:pt x="9560240" y="234194"/>
                  <a:pt x="9484162" y="392211"/>
                  <a:pt x="9540984" y="553998"/>
                </a:cubicBezTo>
                <a:cubicBezTo>
                  <a:pt x="9597806" y="715785"/>
                  <a:pt x="9505914" y="933779"/>
                  <a:pt x="9540984" y="1130155"/>
                </a:cubicBezTo>
                <a:cubicBezTo>
                  <a:pt x="9576054" y="1326531"/>
                  <a:pt x="9525226" y="1481021"/>
                  <a:pt x="9540984" y="1728473"/>
                </a:cubicBezTo>
                <a:cubicBezTo>
                  <a:pt x="9556742" y="1975925"/>
                  <a:pt x="9520860" y="2066346"/>
                  <a:pt x="9540984" y="2215991"/>
                </a:cubicBezTo>
                <a:cubicBezTo>
                  <a:pt x="9355047" y="2224306"/>
                  <a:pt x="9249843" y="2171910"/>
                  <a:pt x="9135492" y="2215991"/>
                </a:cubicBezTo>
                <a:cubicBezTo>
                  <a:pt x="9021141" y="2260072"/>
                  <a:pt x="8811404" y="2197956"/>
                  <a:pt x="8634591" y="2215991"/>
                </a:cubicBezTo>
                <a:cubicBezTo>
                  <a:pt x="8457778" y="2234026"/>
                  <a:pt x="8282562" y="2167393"/>
                  <a:pt x="7942869" y="2215991"/>
                </a:cubicBezTo>
                <a:cubicBezTo>
                  <a:pt x="7603176" y="2264589"/>
                  <a:pt x="7555224" y="2148051"/>
                  <a:pt x="7346558" y="2215991"/>
                </a:cubicBezTo>
                <a:cubicBezTo>
                  <a:pt x="7137892" y="2283931"/>
                  <a:pt x="7107144" y="2184817"/>
                  <a:pt x="7036476" y="2215991"/>
                </a:cubicBezTo>
                <a:cubicBezTo>
                  <a:pt x="6965808" y="2247165"/>
                  <a:pt x="6637072" y="2169074"/>
                  <a:pt x="6535574" y="2215991"/>
                </a:cubicBezTo>
                <a:cubicBezTo>
                  <a:pt x="6434076" y="2262908"/>
                  <a:pt x="6183849" y="2181932"/>
                  <a:pt x="5843853" y="2215991"/>
                </a:cubicBezTo>
                <a:cubicBezTo>
                  <a:pt x="5503857" y="2250050"/>
                  <a:pt x="5554569" y="2188513"/>
                  <a:pt x="5438361" y="2215991"/>
                </a:cubicBezTo>
                <a:cubicBezTo>
                  <a:pt x="5322153" y="2243469"/>
                  <a:pt x="4964626" y="2176425"/>
                  <a:pt x="4651230" y="2215991"/>
                </a:cubicBezTo>
                <a:cubicBezTo>
                  <a:pt x="4337834" y="2255557"/>
                  <a:pt x="4076422" y="2192482"/>
                  <a:pt x="3864099" y="2215991"/>
                </a:cubicBezTo>
                <a:cubicBezTo>
                  <a:pt x="3651776" y="2239500"/>
                  <a:pt x="3397005" y="2154053"/>
                  <a:pt x="3267787" y="2215991"/>
                </a:cubicBezTo>
                <a:cubicBezTo>
                  <a:pt x="3138569" y="2277929"/>
                  <a:pt x="2741221" y="2159908"/>
                  <a:pt x="2480656" y="2215991"/>
                </a:cubicBezTo>
                <a:cubicBezTo>
                  <a:pt x="2220091" y="2272074"/>
                  <a:pt x="2004583" y="2215879"/>
                  <a:pt x="1884344" y="2215991"/>
                </a:cubicBezTo>
                <a:cubicBezTo>
                  <a:pt x="1764105" y="2216103"/>
                  <a:pt x="1432104" y="2165591"/>
                  <a:pt x="1192623" y="2215991"/>
                </a:cubicBezTo>
                <a:cubicBezTo>
                  <a:pt x="953142" y="2266391"/>
                  <a:pt x="973603" y="2192118"/>
                  <a:pt x="882541" y="2215991"/>
                </a:cubicBezTo>
                <a:cubicBezTo>
                  <a:pt x="791479" y="2239864"/>
                  <a:pt x="211649" y="2117689"/>
                  <a:pt x="0" y="2215991"/>
                </a:cubicBezTo>
                <a:cubicBezTo>
                  <a:pt x="-9146" y="2015964"/>
                  <a:pt x="27649" y="1938842"/>
                  <a:pt x="0" y="1684153"/>
                </a:cubicBezTo>
                <a:cubicBezTo>
                  <a:pt x="-27649" y="1429464"/>
                  <a:pt x="50602" y="1393325"/>
                  <a:pt x="0" y="1152315"/>
                </a:cubicBezTo>
                <a:cubicBezTo>
                  <a:pt x="-50602" y="911305"/>
                  <a:pt x="619" y="834999"/>
                  <a:pt x="0" y="642637"/>
                </a:cubicBezTo>
                <a:cubicBezTo>
                  <a:pt x="-619" y="450275"/>
                  <a:pt x="32898" y="218403"/>
                  <a:pt x="0" y="0"/>
                </a:cubicBezTo>
                <a:close/>
              </a:path>
              <a:path w="9540984" h="2215991" stroke="0" extrusionOk="0">
                <a:moveTo>
                  <a:pt x="0" y="0"/>
                </a:moveTo>
                <a:cubicBezTo>
                  <a:pt x="143731" y="-33950"/>
                  <a:pt x="321603" y="51223"/>
                  <a:pt x="500902" y="0"/>
                </a:cubicBezTo>
                <a:cubicBezTo>
                  <a:pt x="680201" y="-51223"/>
                  <a:pt x="694641" y="13755"/>
                  <a:pt x="810984" y="0"/>
                </a:cubicBezTo>
                <a:cubicBezTo>
                  <a:pt x="927327" y="-13755"/>
                  <a:pt x="1258525" y="32933"/>
                  <a:pt x="1598115" y="0"/>
                </a:cubicBezTo>
                <a:cubicBezTo>
                  <a:pt x="1937705" y="-32933"/>
                  <a:pt x="1989838" y="50676"/>
                  <a:pt x="2099016" y="0"/>
                </a:cubicBezTo>
                <a:cubicBezTo>
                  <a:pt x="2208194" y="-50676"/>
                  <a:pt x="2481193" y="44691"/>
                  <a:pt x="2599918" y="0"/>
                </a:cubicBezTo>
                <a:cubicBezTo>
                  <a:pt x="2718643" y="-44691"/>
                  <a:pt x="3146566" y="89061"/>
                  <a:pt x="3387049" y="0"/>
                </a:cubicBezTo>
                <a:cubicBezTo>
                  <a:pt x="3627532" y="-89061"/>
                  <a:pt x="3614846" y="3935"/>
                  <a:pt x="3792541" y="0"/>
                </a:cubicBezTo>
                <a:cubicBezTo>
                  <a:pt x="3970236" y="-3935"/>
                  <a:pt x="4405795" y="62677"/>
                  <a:pt x="4579672" y="0"/>
                </a:cubicBezTo>
                <a:cubicBezTo>
                  <a:pt x="4753549" y="-62677"/>
                  <a:pt x="4979500" y="41112"/>
                  <a:pt x="5366804" y="0"/>
                </a:cubicBezTo>
                <a:cubicBezTo>
                  <a:pt x="5754108" y="-41112"/>
                  <a:pt x="5666328" y="60720"/>
                  <a:pt x="5963115" y="0"/>
                </a:cubicBezTo>
                <a:cubicBezTo>
                  <a:pt x="6259902" y="-60720"/>
                  <a:pt x="6462581" y="13245"/>
                  <a:pt x="6750246" y="0"/>
                </a:cubicBezTo>
                <a:cubicBezTo>
                  <a:pt x="7037911" y="-13245"/>
                  <a:pt x="7081900" y="45988"/>
                  <a:pt x="7251148" y="0"/>
                </a:cubicBezTo>
                <a:cubicBezTo>
                  <a:pt x="7420396" y="-45988"/>
                  <a:pt x="7615377" y="54657"/>
                  <a:pt x="7752050" y="0"/>
                </a:cubicBezTo>
                <a:cubicBezTo>
                  <a:pt x="7888723" y="-54657"/>
                  <a:pt x="8192626" y="67852"/>
                  <a:pt x="8443771" y="0"/>
                </a:cubicBezTo>
                <a:cubicBezTo>
                  <a:pt x="8694916" y="-67852"/>
                  <a:pt x="8717557" y="58060"/>
                  <a:pt x="8944673" y="0"/>
                </a:cubicBezTo>
                <a:cubicBezTo>
                  <a:pt x="9171789" y="-58060"/>
                  <a:pt x="9256664" y="30294"/>
                  <a:pt x="9540984" y="0"/>
                </a:cubicBezTo>
                <a:cubicBezTo>
                  <a:pt x="9541274" y="290727"/>
                  <a:pt x="9505260" y="461578"/>
                  <a:pt x="9540984" y="598318"/>
                </a:cubicBezTo>
                <a:cubicBezTo>
                  <a:pt x="9576708" y="735058"/>
                  <a:pt x="9533322" y="1002808"/>
                  <a:pt x="9540984" y="1174475"/>
                </a:cubicBezTo>
                <a:cubicBezTo>
                  <a:pt x="9548646" y="1346142"/>
                  <a:pt x="9422555" y="2002694"/>
                  <a:pt x="9540984" y="2215991"/>
                </a:cubicBezTo>
                <a:cubicBezTo>
                  <a:pt x="9472560" y="2217604"/>
                  <a:pt x="9296929" y="2200144"/>
                  <a:pt x="9230902" y="2215991"/>
                </a:cubicBezTo>
                <a:cubicBezTo>
                  <a:pt x="9164875" y="2231838"/>
                  <a:pt x="8720947" y="2177235"/>
                  <a:pt x="8443771" y="2215991"/>
                </a:cubicBezTo>
                <a:cubicBezTo>
                  <a:pt x="8166595" y="2254747"/>
                  <a:pt x="7992037" y="2169974"/>
                  <a:pt x="7847459" y="2215991"/>
                </a:cubicBezTo>
                <a:cubicBezTo>
                  <a:pt x="7702881" y="2262008"/>
                  <a:pt x="7603205" y="2174503"/>
                  <a:pt x="7441968" y="2215991"/>
                </a:cubicBezTo>
                <a:cubicBezTo>
                  <a:pt x="7280731" y="2257479"/>
                  <a:pt x="6976119" y="2190776"/>
                  <a:pt x="6845656" y="2215991"/>
                </a:cubicBezTo>
                <a:cubicBezTo>
                  <a:pt x="6715193" y="2241206"/>
                  <a:pt x="6667126" y="2211257"/>
                  <a:pt x="6535574" y="2215991"/>
                </a:cubicBezTo>
                <a:cubicBezTo>
                  <a:pt x="6404022" y="2220725"/>
                  <a:pt x="6328822" y="2190864"/>
                  <a:pt x="6225492" y="2215991"/>
                </a:cubicBezTo>
                <a:cubicBezTo>
                  <a:pt x="6122162" y="2241118"/>
                  <a:pt x="5766153" y="2191410"/>
                  <a:pt x="5629181" y="2215991"/>
                </a:cubicBezTo>
                <a:cubicBezTo>
                  <a:pt x="5492209" y="2240572"/>
                  <a:pt x="5397361" y="2195993"/>
                  <a:pt x="5223689" y="2215991"/>
                </a:cubicBezTo>
                <a:cubicBezTo>
                  <a:pt x="5050017" y="2235989"/>
                  <a:pt x="4672091" y="2166156"/>
                  <a:pt x="4531967" y="2215991"/>
                </a:cubicBezTo>
                <a:cubicBezTo>
                  <a:pt x="4391843" y="2265826"/>
                  <a:pt x="4266853" y="2215474"/>
                  <a:pt x="4126476" y="2215991"/>
                </a:cubicBezTo>
                <a:cubicBezTo>
                  <a:pt x="3986099" y="2216508"/>
                  <a:pt x="3597933" y="2146953"/>
                  <a:pt x="3434754" y="2215991"/>
                </a:cubicBezTo>
                <a:cubicBezTo>
                  <a:pt x="3271575" y="2285029"/>
                  <a:pt x="3210974" y="2215171"/>
                  <a:pt x="3124672" y="2215991"/>
                </a:cubicBezTo>
                <a:cubicBezTo>
                  <a:pt x="3038370" y="2216811"/>
                  <a:pt x="2719180" y="2193030"/>
                  <a:pt x="2432951" y="2215991"/>
                </a:cubicBezTo>
                <a:cubicBezTo>
                  <a:pt x="2146722" y="2238952"/>
                  <a:pt x="2151147" y="2171593"/>
                  <a:pt x="2027459" y="2215991"/>
                </a:cubicBezTo>
                <a:cubicBezTo>
                  <a:pt x="1903771" y="2260389"/>
                  <a:pt x="1870475" y="2190230"/>
                  <a:pt x="1717377" y="2215991"/>
                </a:cubicBezTo>
                <a:cubicBezTo>
                  <a:pt x="1564279" y="2241752"/>
                  <a:pt x="1405539" y="2185543"/>
                  <a:pt x="1311885" y="2215991"/>
                </a:cubicBezTo>
                <a:cubicBezTo>
                  <a:pt x="1218231" y="2246439"/>
                  <a:pt x="897855" y="2138691"/>
                  <a:pt x="620164" y="2215991"/>
                </a:cubicBezTo>
                <a:cubicBezTo>
                  <a:pt x="342473" y="2293291"/>
                  <a:pt x="190354" y="2207416"/>
                  <a:pt x="0" y="2215991"/>
                </a:cubicBezTo>
                <a:cubicBezTo>
                  <a:pt x="-42333" y="2102388"/>
                  <a:pt x="18247" y="1836086"/>
                  <a:pt x="0" y="1728473"/>
                </a:cubicBezTo>
                <a:cubicBezTo>
                  <a:pt x="-18247" y="1620860"/>
                  <a:pt x="37691" y="1342043"/>
                  <a:pt x="0" y="1240955"/>
                </a:cubicBezTo>
                <a:cubicBezTo>
                  <a:pt x="-37691" y="1139867"/>
                  <a:pt x="23994" y="783329"/>
                  <a:pt x="0" y="664797"/>
                </a:cubicBezTo>
                <a:cubicBezTo>
                  <a:pt x="-23994" y="546265"/>
                  <a:pt x="47808" y="139644"/>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marL="1076325" indent="-1076325" fontAlgn="base"/>
            <a:r>
              <a:rPr lang="en-GB"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B Uni 1: Yeah. And also for me personally, I'd say that when there’s</a:t>
            </a:r>
          </a:p>
          <a:p>
            <a:pPr marL="1076325" indent="-1076325" fontAlgn="base"/>
            <a:r>
              <a:rPr lang="en-GB" sz="2400" kern="100" dirty="0">
                <a:effectLst/>
                <a:latin typeface="Calibri" panose="020F0502020204030204" pitchFamily="34" charset="0"/>
                <a:ea typeface="Calibri" panose="020F0502020204030204" pitchFamily="34" charset="0"/>
                <a:cs typeface="Times New Roman" panose="02020603050405020304" pitchFamily="18" charset="0"/>
              </a:rPr>
              <a:t>a two-hour lecture, if it's purely theory and you have to just read through</a:t>
            </a:r>
          </a:p>
          <a:p>
            <a:pPr marL="1076325" indent="-1076325" fontAlgn="base"/>
            <a:r>
              <a:rPr lang="en-GB" sz="2400" kern="100" dirty="0">
                <a:effectLst/>
                <a:latin typeface="Calibri" panose="020F0502020204030204" pitchFamily="34" charset="0"/>
                <a:ea typeface="Calibri" panose="020F0502020204030204" pitchFamily="34" charset="0"/>
                <a:cs typeface="Times New Roman" panose="02020603050405020304" pitchFamily="18" charset="0"/>
              </a:rPr>
              <a:t>the lecture slides and basically there's no actual interaction between the</a:t>
            </a:r>
          </a:p>
          <a:p>
            <a:pPr marL="1076325" indent="-1076325" fontAlgn="base"/>
            <a:r>
              <a:rPr lang="en-GB" sz="2400" kern="100" dirty="0">
                <a:effectLst/>
                <a:latin typeface="Calibri" panose="020F0502020204030204" pitchFamily="34" charset="0"/>
                <a:ea typeface="Calibri" panose="020F0502020204030204" pitchFamily="34" charset="0"/>
                <a:cs typeface="Times New Roman" panose="02020603050405020304" pitchFamily="18" charset="0"/>
              </a:rPr>
              <a:t>professor and the student, it usually seems like it goes on even more slowly</a:t>
            </a:r>
          </a:p>
          <a:p>
            <a:pPr marL="1076325" indent="-1076325" fontAlgn="base"/>
            <a:r>
              <a:rPr lang="en-GB" sz="2400" kern="100" dirty="0">
                <a:effectLst/>
                <a:latin typeface="Calibri" panose="020F0502020204030204" pitchFamily="34" charset="0"/>
                <a:ea typeface="Calibri" panose="020F0502020204030204" pitchFamily="34" charset="0"/>
                <a:cs typeface="Times New Roman" panose="02020603050405020304" pitchFamily="18" charset="0"/>
              </a:rPr>
              <a:t>than it would have been if it was a seminar where you have to participate.</a:t>
            </a:r>
          </a:p>
          <a:p>
            <a:pPr marL="1076325" indent="-1076325" fontAlgn="base"/>
            <a:endParaRPr lang="en-GB"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8981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838200" y="209321"/>
            <a:ext cx="10515600" cy="1325563"/>
          </a:xfrm>
        </p:spPr>
        <p:txBody>
          <a:bodyPr/>
          <a:lstStyle/>
          <a:p>
            <a:r>
              <a:rPr lang="en-GB" dirty="0"/>
              <a:t>Connections (with peers and learning)</a:t>
            </a:r>
          </a:p>
        </p:txBody>
      </p:sp>
      <p:sp>
        <p:nvSpPr>
          <p:cNvPr id="4" name="TextBox 3">
            <a:extLst>
              <a:ext uri="{FF2B5EF4-FFF2-40B4-BE49-F238E27FC236}">
                <a16:creationId xmlns:a16="http://schemas.microsoft.com/office/drawing/2014/main" id="{86DCFF62-0C2A-3C92-B207-4B1ABA12A721}"/>
              </a:ext>
            </a:extLst>
          </p:cNvPr>
          <p:cNvSpPr txBox="1"/>
          <p:nvPr/>
        </p:nvSpPr>
        <p:spPr>
          <a:xfrm>
            <a:off x="245855" y="1613118"/>
            <a:ext cx="9540984" cy="1815882"/>
          </a:xfrm>
          <a:custGeom>
            <a:avLst/>
            <a:gdLst>
              <a:gd name="connsiteX0" fmla="*/ 0 w 9540984"/>
              <a:gd name="connsiteY0" fmla="*/ 0 h 1815882"/>
              <a:gd name="connsiteX1" fmla="*/ 596312 w 9540984"/>
              <a:gd name="connsiteY1" fmla="*/ 0 h 1815882"/>
              <a:gd name="connsiteX2" fmla="*/ 1192623 w 9540984"/>
              <a:gd name="connsiteY2" fmla="*/ 0 h 1815882"/>
              <a:gd name="connsiteX3" fmla="*/ 1502705 w 9540984"/>
              <a:gd name="connsiteY3" fmla="*/ 0 h 1815882"/>
              <a:gd name="connsiteX4" fmla="*/ 2099016 w 9540984"/>
              <a:gd name="connsiteY4" fmla="*/ 0 h 1815882"/>
              <a:gd name="connsiteX5" fmla="*/ 2886148 w 9540984"/>
              <a:gd name="connsiteY5" fmla="*/ 0 h 1815882"/>
              <a:gd name="connsiteX6" fmla="*/ 3387049 w 9540984"/>
              <a:gd name="connsiteY6" fmla="*/ 0 h 1815882"/>
              <a:gd name="connsiteX7" fmla="*/ 3887951 w 9540984"/>
              <a:gd name="connsiteY7" fmla="*/ 0 h 1815882"/>
              <a:gd name="connsiteX8" fmla="*/ 4484262 w 9540984"/>
              <a:gd name="connsiteY8" fmla="*/ 0 h 1815882"/>
              <a:gd name="connsiteX9" fmla="*/ 5175984 w 9540984"/>
              <a:gd name="connsiteY9" fmla="*/ 0 h 1815882"/>
              <a:gd name="connsiteX10" fmla="*/ 5867705 w 9540984"/>
              <a:gd name="connsiteY10" fmla="*/ 0 h 1815882"/>
              <a:gd name="connsiteX11" fmla="*/ 6559427 w 9540984"/>
              <a:gd name="connsiteY11" fmla="*/ 0 h 1815882"/>
              <a:gd name="connsiteX12" fmla="*/ 7346558 w 9540984"/>
              <a:gd name="connsiteY12" fmla="*/ 0 h 1815882"/>
              <a:gd name="connsiteX13" fmla="*/ 7942869 w 9540984"/>
              <a:gd name="connsiteY13" fmla="*/ 0 h 1815882"/>
              <a:gd name="connsiteX14" fmla="*/ 8634591 w 9540984"/>
              <a:gd name="connsiteY14" fmla="*/ 0 h 1815882"/>
              <a:gd name="connsiteX15" fmla="*/ 9540984 w 9540984"/>
              <a:gd name="connsiteY15" fmla="*/ 0 h 1815882"/>
              <a:gd name="connsiteX16" fmla="*/ 9540984 w 9540984"/>
              <a:gd name="connsiteY16" fmla="*/ 453971 h 1815882"/>
              <a:gd name="connsiteX17" fmla="*/ 9540984 w 9540984"/>
              <a:gd name="connsiteY17" fmla="*/ 926100 h 1815882"/>
              <a:gd name="connsiteX18" fmla="*/ 9540984 w 9540984"/>
              <a:gd name="connsiteY18" fmla="*/ 1416388 h 1815882"/>
              <a:gd name="connsiteX19" fmla="*/ 9540984 w 9540984"/>
              <a:gd name="connsiteY19" fmla="*/ 1815882 h 1815882"/>
              <a:gd name="connsiteX20" fmla="*/ 9135492 w 9540984"/>
              <a:gd name="connsiteY20" fmla="*/ 1815882 h 1815882"/>
              <a:gd name="connsiteX21" fmla="*/ 8634591 w 9540984"/>
              <a:gd name="connsiteY21" fmla="*/ 1815882 h 1815882"/>
              <a:gd name="connsiteX22" fmla="*/ 7942869 w 9540984"/>
              <a:gd name="connsiteY22" fmla="*/ 1815882 h 1815882"/>
              <a:gd name="connsiteX23" fmla="*/ 7346558 w 9540984"/>
              <a:gd name="connsiteY23" fmla="*/ 1815882 h 1815882"/>
              <a:gd name="connsiteX24" fmla="*/ 7036476 w 9540984"/>
              <a:gd name="connsiteY24" fmla="*/ 1815882 h 1815882"/>
              <a:gd name="connsiteX25" fmla="*/ 6535574 w 9540984"/>
              <a:gd name="connsiteY25" fmla="*/ 1815882 h 1815882"/>
              <a:gd name="connsiteX26" fmla="*/ 5843853 w 9540984"/>
              <a:gd name="connsiteY26" fmla="*/ 1815882 h 1815882"/>
              <a:gd name="connsiteX27" fmla="*/ 5438361 w 9540984"/>
              <a:gd name="connsiteY27" fmla="*/ 1815882 h 1815882"/>
              <a:gd name="connsiteX28" fmla="*/ 4651230 w 9540984"/>
              <a:gd name="connsiteY28" fmla="*/ 1815882 h 1815882"/>
              <a:gd name="connsiteX29" fmla="*/ 3864099 w 9540984"/>
              <a:gd name="connsiteY29" fmla="*/ 1815882 h 1815882"/>
              <a:gd name="connsiteX30" fmla="*/ 3267787 w 9540984"/>
              <a:gd name="connsiteY30" fmla="*/ 1815882 h 1815882"/>
              <a:gd name="connsiteX31" fmla="*/ 2480656 w 9540984"/>
              <a:gd name="connsiteY31" fmla="*/ 1815882 h 1815882"/>
              <a:gd name="connsiteX32" fmla="*/ 1884344 w 9540984"/>
              <a:gd name="connsiteY32" fmla="*/ 1815882 h 1815882"/>
              <a:gd name="connsiteX33" fmla="*/ 1192623 w 9540984"/>
              <a:gd name="connsiteY33" fmla="*/ 1815882 h 1815882"/>
              <a:gd name="connsiteX34" fmla="*/ 882541 w 9540984"/>
              <a:gd name="connsiteY34" fmla="*/ 1815882 h 1815882"/>
              <a:gd name="connsiteX35" fmla="*/ 0 w 9540984"/>
              <a:gd name="connsiteY35" fmla="*/ 1815882 h 1815882"/>
              <a:gd name="connsiteX36" fmla="*/ 0 w 9540984"/>
              <a:gd name="connsiteY36" fmla="*/ 1380070 h 1815882"/>
              <a:gd name="connsiteX37" fmla="*/ 0 w 9540984"/>
              <a:gd name="connsiteY37" fmla="*/ 944259 h 1815882"/>
              <a:gd name="connsiteX38" fmla="*/ 0 w 9540984"/>
              <a:gd name="connsiteY38" fmla="*/ 526606 h 1815882"/>
              <a:gd name="connsiteX39" fmla="*/ 0 w 9540984"/>
              <a:gd name="connsiteY39" fmla="*/ 0 h 1815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540984" h="1815882" fill="none" extrusionOk="0">
                <a:moveTo>
                  <a:pt x="0" y="0"/>
                </a:moveTo>
                <a:cubicBezTo>
                  <a:pt x="260648" y="-17581"/>
                  <a:pt x="448602" y="61423"/>
                  <a:pt x="596312" y="0"/>
                </a:cubicBezTo>
                <a:cubicBezTo>
                  <a:pt x="744022" y="-61423"/>
                  <a:pt x="995465" y="52685"/>
                  <a:pt x="1192623" y="0"/>
                </a:cubicBezTo>
                <a:cubicBezTo>
                  <a:pt x="1389781" y="-52685"/>
                  <a:pt x="1395493" y="29787"/>
                  <a:pt x="1502705" y="0"/>
                </a:cubicBezTo>
                <a:cubicBezTo>
                  <a:pt x="1609917" y="-29787"/>
                  <a:pt x="1893302" y="58388"/>
                  <a:pt x="2099016" y="0"/>
                </a:cubicBezTo>
                <a:cubicBezTo>
                  <a:pt x="2304730" y="-58388"/>
                  <a:pt x="2616772" y="59172"/>
                  <a:pt x="2886148" y="0"/>
                </a:cubicBezTo>
                <a:cubicBezTo>
                  <a:pt x="3155524" y="-59172"/>
                  <a:pt x="3264249" y="19177"/>
                  <a:pt x="3387049" y="0"/>
                </a:cubicBezTo>
                <a:cubicBezTo>
                  <a:pt x="3509849" y="-19177"/>
                  <a:pt x="3754956" y="35888"/>
                  <a:pt x="3887951" y="0"/>
                </a:cubicBezTo>
                <a:cubicBezTo>
                  <a:pt x="4020946" y="-35888"/>
                  <a:pt x="4361177" y="45172"/>
                  <a:pt x="4484262" y="0"/>
                </a:cubicBezTo>
                <a:cubicBezTo>
                  <a:pt x="4607347" y="-45172"/>
                  <a:pt x="4928918" y="82546"/>
                  <a:pt x="5175984" y="0"/>
                </a:cubicBezTo>
                <a:cubicBezTo>
                  <a:pt x="5423050" y="-82546"/>
                  <a:pt x="5557667" y="61890"/>
                  <a:pt x="5867705" y="0"/>
                </a:cubicBezTo>
                <a:cubicBezTo>
                  <a:pt x="6177743" y="-61890"/>
                  <a:pt x="6234411" y="71174"/>
                  <a:pt x="6559427" y="0"/>
                </a:cubicBezTo>
                <a:cubicBezTo>
                  <a:pt x="6884443" y="-71174"/>
                  <a:pt x="7069651" y="12811"/>
                  <a:pt x="7346558" y="0"/>
                </a:cubicBezTo>
                <a:cubicBezTo>
                  <a:pt x="7623465" y="-12811"/>
                  <a:pt x="7686596" y="4511"/>
                  <a:pt x="7942869" y="0"/>
                </a:cubicBezTo>
                <a:cubicBezTo>
                  <a:pt x="8199142" y="-4511"/>
                  <a:pt x="8300077" y="523"/>
                  <a:pt x="8634591" y="0"/>
                </a:cubicBezTo>
                <a:cubicBezTo>
                  <a:pt x="8969105" y="-523"/>
                  <a:pt x="9250955" y="56651"/>
                  <a:pt x="9540984" y="0"/>
                </a:cubicBezTo>
                <a:cubicBezTo>
                  <a:pt x="9588716" y="213992"/>
                  <a:pt x="9514524" y="262832"/>
                  <a:pt x="9540984" y="453971"/>
                </a:cubicBezTo>
                <a:cubicBezTo>
                  <a:pt x="9567444" y="645110"/>
                  <a:pt x="9496216" y="782390"/>
                  <a:pt x="9540984" y="926100"/>
                </a:cubicBezTo>
                <a:cubicBezTo>
                  <a:pt x="9585752" y="1069810"/>
                  <a:pt x="9492370" y="1298657"/>
                  <a:pt x="9540984" y="1416388"/>
                </a:cubicBezTo>
                <a:cubicBezTo>
                  <a:pt x="9589598" y="1534119"/>
                  <a:pt x="9497880" y="1683119"/>
                  <a:pt x="9540984" y="1815882"/>
                </a:cubicBezTo>
                <a:cubicBezTo>
                  <a:pt x="9355047" y="1824197"/>
                  <a:pt x="9249843" y="1771801"/>
                  <a:pt x="9135492" y="1815882"/>
                </a:cubicBezTo>
                <a:cubicBezTo>
                  <a:pt x="9021141" y="1859963"/>
                  <a:pt x="8811404" y="1797847"/>
                  <a:pt x="8634591" y="1815882"/>
                </a:cubicBezTo>
                <a:cubicBezTo>
                  <a:pt x="8457778" y="1833917"/>
                  <a:pt x="8282562" y="1767284"/>
                  <a:pt x="7942869" y="1815882"/>
                </a:cubicBezTo>
                <a:cubicBezTo>
                  <a:pt x="7603176" y="1864480"/>
                  <a:pt x="7555224" y="1747942"/>
                  <a:pt x="7346558" y="1815882"/>
                </a:cubicBezTo>
                <a:cubicBezTo>
                  <a:pt x="7137892" y="1883822"/>
                  <a:pt x="7107144" y="1784708"/>
                  <a:pt x="7036476" y="1815882"/>
                </a:cubicBezTo>
                <a:cubicBezTo>
                  <a:pt x="6965808" y="1847056"/>
                  <a:pt x="6637072" y="1768965"/>
                  <a:pt x="6535574" y="1815882"/>
                </a:cubicBezTo>
                <a:cubicBezTo>
                  <a:pt x="6434076" y="1862799"/>
                  <a:pt x="6183849" y="1781823"/>
                  <a:pt x="5843853" y="1815882"/>
                </a:cubicBezTo>
                <a:cubicBezTo>
                  <a:pt x="5503857" y="1849941"/>
                  <a:pt x="5554569" y="1788404"/>
                  <a:pt x="5438361" y="1815882"/>
                </a:cubicBezTo>
                <a:cubicBezTo>
                  <a:pt x="5322153" y="1843360"/>
                  <a:pt x="4964626" y="1776316"/>
                  <a:pt x="4651230" y="1815882"/>
                </a:cubicBezTo>
                <a:cubicBezTo>
                  <a:pt x="4337834" y="1855448"/>
                  <a:pt x="4076422" y="1792373"/>
                  <a:pt x="3864099" y="1815882"/>
                </a:cubicBezTo>
                <a:cubicBezTo>
                  <a:pt x="3651776" y="1839391"/>
                  <a:pt x="3397005" y="1753944"/>
                  <a:pt x="3267787" y="1815882"/>
                </a:cubicBezTo>
                <a:cubicBezTo>
                  <a:pt x="3138569" y="1877820"/>
                  <a:pt x="2741221" y="1759799"/>
                  <a:pt x="2480656" y="1815882"/>
                </a:cubicBezTo>
                <a:cubicBezTo>
                  <a:pt x="2220091" y="1871965"/>
                  <a:pt x="2004583" y="1815770"/>
                  <a:pt x="1884344" y="1815882"/>
                </a:cubicBezTo>
                <a:cubicBezTo>
                  <a:pt x="1764105" y="1815994"/>
                  <a:pt x="1432104" y="1765482"/>
                  <a:pt x="1192623" y="1815882"/>
                </a:cubicBezTo>
                <a:cubicBezTo>
                  <a:pt x="953142" y="1866282"/>
                  <a:pt x="973603" y="1792009"/>
                  <a:pt x="882541" y="1815882"/>
                </a:cubicBezTo>
                <a:cubicBezTo>
                  <a:pt x="791479" y="1839755"/>
                  <a:pt x="211649" y="1717580"/>
                  <a:pt x="0" y="1815882"/>
                </a:cubicBezTo>
                <a:cubicBezTo>
                  <a:pt x="-11986" y="1624510"/>
                  <a:pt x="30048" y="1537488"/>
                  <a:pt x="0" y="1380070"/>
                </a:cubicBezTo>
                <a:cubicBezTo>
                  <a:pt x="-30048" y="1222652"/>
                  <a:pt x="50651" y="1086005"/>
                  <a:pt x="0" y="944259"/>
                </a:cubicBezTo>
                <a:cubicBezTo>
                  <a:pt x="-50651" y="802513"/>
                  <a:pt x="18679" y="625667"/>
                  <a:pt x="0" y="526606"/>
                </a:cubicBezTo>
                <a:cubicBezTo>
                  <a:pt x="-18679" y="427545"/>
                  <a:pt x="61780" y="172948"/>
                  <a:pt x="0" y="0"/>
                </a:cubicBezTo>
                <a:close/>
              </a:path>
              <a:path w="9540984" h="1815882" stroke="0" extrusionOk="0">
                <a:moveTo>
                  <a:pt x="0" y="0"/>
                </a:moveTo>
                <a:cubicBezTo>
                  <a:pt x="143731" y="-33950"/>
                  <a:pt x="321603" y="51223"/>
                  <a:pt x="500902" y="0"/>
                </a:cubicBezTo>
                <a:cubicBezTo>
                  <a:pt x="680201" y="-51223"/>
                  <a:pt x="694641" y="13755"/>
                  <a:pt x="810984" y="0"/>
                </a:cubicBezTo>
                <a:cubicBezTo>
                  <a:pt x="927327" y="-13755"/>
                  <a:pt x="1258525" y="32933"/>
                  <a:pt x="1598115" y="0"/>
                </a:cubicBezTo>
                <a:cubicBezTo>
                  <a:pt x="1937705" y="-32933"/>
                  <a:pt x="1989838" y="50676"/>
                  <a:pt x="2099016" y="0"/>
                </a:cubicBezTo>
                <a:cubicBezTo>
                  <a:pt x="2208194" y="-50676"/>
                  <a:pt x="2481193" y="44691"/>
                  <a:pt x="2599918" y="0"/>
                </a:cubicBezTo>
                <a:cubicBezTo>
                  <a:pt x="2718643" y="-44691"/>
                  <a:pt x="3146566" y="89061"/>
                  <a:pt x="3387049" y="0"/>
                </a:cubicBezTo>
                <a:cubicBezTo>
                  <a:pt x="3627532" y="-89061"/>
                  <a:pt x="3614846" y="3935"/>
                  <a:pt x="3792541" y="0"/>
                </a:cubicBezTo>
                <a:cubicBezTo>
                  <a:pt x="3970236" y="-3935"/>
                  <a:pt x="4405795" y="62677"/>
                  <a:pt x="4579672" y="0"/>
                </a:cubicBezTo>
                <a:cubicBezTo>
                  <a:pt x="4753549" y="-62677"/>
                  <a:pt x="4979500" y="41112"/>
                  <a:pt x="5366804" y="0"/>
                </a:cubicBezTo>
                <a:cubicBezTo>
                  <a:pt x="5754108" y="-41112"/>
                  <a:pt x="5666328" y="60720"/>
                  <a:pt x="5963115" y="0"/>
                </a:cubicBezTo>
                <a:cubicBezTo>
                  <a:pt x="6259902" y="-60720"/>
                  <a:pt x="6462581" y="13245"/>
                  <a:pt x="6750246" y="0"/>
                </a:cubicBezTo>
                <a:cubicBezTo>
                  <a:pt x="7037911" y="-13245"/>
                  <a:pt x="7081900" y="45988"/>
                  <a:pt x="7251148" y="0"/>
                </a:cubicBezTo>
                <a:cubicBezTo>
                  <a:pt x="7420396" y="-45988"/>
                  <a:pt x="7615377" y="54657"/>
                  <a:pt x="7752050" y="0"/>
                </a:cubicBezTo>
                <a:cubicBezTo>
                  <a:pt x="7888723" y="-54657"/>
                  <a:pt x="8192626" y="67852"/>
                  <a:pt x="8443771" y="0"/>
                </a:cubicBezTo>
                <a:cubicBezTo>
                  <a:pt x="8694916" y="-67852"/>
                  <a:pt x="8717557" y="58060"/>
                  <a:pt x="8944673" y="0"/>
                </a:cubicBezTo>
                <a:cubicBezTo>
                  <a:pt x="9171789" y="-58060"/>
                  <a:pt x="9256664" y="30294"/>
                  <a:pt x="9540984" y="0"/>
                </a:cubicBezTo>
                <a:cubicBezTo>
                  <a:pt x="9588405" y="148098"/>
                  <a:pt x="9499795" y="278508"/>
                  <a:pt x="9540984" y="490288"/>
                </a:cubicBezTo>
                <a:cubicBezTo>
                  <a:pt x="9582173" y="702068"/>
                  <a:pt x="9487334" y="765601"/>
                  <a:pt x="9540984" y="962417"/>
                </a:cubicBezTo>
                <a:cubicBezTo>
                  <a:pt x="9594634" y="1159233"/>
                  <a:pt x="9512741" y="1604068"/>
                  <a:pt x="9540984" y="1815882"/>
                </a:cubicBezTo>
                <a:cubicBezTo>
                  <a:pt x="9472560" y="1817495"/>
                  <a:pt x="9296929" y="1800035"/>
                  <a:pt x="9230902" y="1815882"/>
                </a:cubicBezTo>
                <a:cubicBezTo>
                  <a:pt x="9164875" y="1831729"/>
                  <a:pt x="8720947" y="1777126"/>
                  <a:pt x="8443771" y="1815882"/>
                </a:cubicBezTo>
                <a:cubicBezTo>
                  <a:pt x="8166595" y="1854638"/>
                  <a:pt x="7992037" y="1769865"/>
                  <a:pt x="7847459" y="1815882"/>
                </a:cubicBezTo>
                <a:cubicBezTo>
                  <a:pt x="7702881" y="1861899"/>
                  <a:pt x="7603205" y="1774394"/>
                  <a:pt x="7441968" y="1815882"/>
                </a:cubicBezTo>
                <a:cubicBezTo>
                  <a:pt x="7280731" y="1857370"/>
                  <a:pt x="6976119" y="1790667"/>
                  <a:pt x="6845656" y="1815882"/>
                </a:cubicBezTo>
                <a:cubicBezTo>
                  <a:pt x="6715193" y="1841097"/>
                  <a:pt x="6667126" y="1811148"/>
                  <a:pt x="6535574" y="1815882"/>
                </a:cubicBezTo>
                <a:cubicBezTo>
                  <a:pt x="6404022" y="1820616"/>
                  <a:pt x="6328822" y="1790755"/>
                  <a:pt x="6225492" y="1815882"/>
                </a:cubicBezTo>
                <a:cubicBezTo>
                  <a:pt x="6122162" y="1841009"/>
                  <a:pt x="5766153" y="1791301"/>
                  <a:pt x="5629181" y="1815882"/>
                </a:cubicBezTo>
                <a:cubicBezTo>
                  <a:pt x="5492209" y="1840463"/>
                  <a:pt x="5397361" y="1795884"/>
                  <a:pt x="5223689" y="1815882"/>
                </a:cubicBezTo>
                <a:cubicBezTo>
                  <a:pt x="5050017" y="1835880"/>
                  <a:pt x="4672091" y="1766047"/>
                  <a:pt x="4531967" y="1815882"/>
                </a:cubicBezTo>
                <a:cubicBezTo>
                  <a:pt x="4391843" y="1865717"/>
                  <a:pt x="4266853" y="1815365"/>
                  <a:pt x="4126476" y="1815882"/>
                </a:cubicBezTo>
                <a:cubicBezTo>
                  <a:pt x="3986099" y="1816399"/>
                  <a:pt x="3597933" y="1746844"/>
                  <a:pt x="3434754" y="1815882"/>
                </a:cubicBezTo>
                <a:cubicBezTo>
                  <a:pt x="3271575" y="1884920"/>
                  <a:pt x="3210974" y="1815062"/>
                  <a:pt x="3124672" y="1815882"/>
                </a:cubicBezTo>
                <a:cubicBezTo>
                  <a:pt x="3038370" y="1816702"/>
                  <a:pt x="2719180" y="1792921"/>
                  <a:pt x="2432951" y="1815882"/>
                </a:cubicBezTo>
                <a:cubicBezTo>
                  <a:pt x="2146722" y="1838843"/>
                  <a:pt x="2151147" y="1771484"/>
                  <a:pt x="2027459" y="1815882"/>
                </a:cubicBezTo>
                <a:cubicBezTo>
                  <a:pt x="1903771" y="1860280"/>
                  <a:pt x="1870475" y="1790121"/>
                  <a:pt x="1717377" y="1815882"/>
                </a:cubicBezTo>
                <a:cubicBezTo>
                  <a:pt x="1564279" y="1841643"/>
                  <a:pt x="1405539" y="1785434"/>
                  <a:pt x="1311885" y="1815882"/>
                </a:cubicBezTo>
                <a:cubicBezTo>
                  <a:pt x="1218231" y="1846330"/>
                  <a:pt x="897855" y="1738582"/>
                  <a:pt x="620164" y="1815882"/>
                </a:cubicBezTo>
                <a:cubicBezTo>
                  <a:pt x="342473" y="1893182"/>
                  <a:pt x="190354" y="1807307"/>
                  <a:pt x="0" y="1815882"/>
                </a:cubicBezTo>
                <a:cubicBezTo>
                  <a:pt x="-10978" y="1618479"/>
                  <a:pt x="13383" y="1565622"/>
                  <a:pt x="0" y="1416388"/>
                </a:cubicBezTo>
                <a:cubicBezTo>
                  <a:pt x="-13383" y="1267154"/>
                  <a:pt x="41274" y="1187913"/>
                  <a:pt x="0" y="1016894"/>
                </a:cubicBezTo>
                <a:cubicBezTo>
                  <a:pt x="-41274" y="845875"/>
                  <a:pt x="3024" y="700442"/>
                  <a:pt x="0" y="544765"/>
                </a:cubicBezTo>
                <a:cubicBezTo>
                  <a:pt x="-3024" y="389088"/>
                  <a:pt x="23104" y="179497"/>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marL="1076325" indent="-1076325" fontAlgn="base"/>
            <a:r>
              <a:rPr lang="en-GB" sz="2800" kern="100" dirty="0">
                <a:solidFill>
                  <a:srgbClr val="000000"/>
                </a:solidFill>
                <a:effectLst/>
                <a:ea typeface="Calibri" panose="020F0502020204030204" pitchFamily="34" charset="0"/>
                <a:cs typeface="Calibri" panose="020F0502020204030204" pitchFamily="34" charset="0"/>
              </a:rPr>
              <a:t>Student D</a:t>
            </a:r>
            <a:r>
              <a:rPr lang="en-GB" sz="2800" kern="100" dirty="0">
                <a:effectLst/>
                <a:ea typeface="Calibri" panose="020F0502020204030204" pitchFamily="34" charset="0"/>
                <a:cs typeface="Times New Roman" panose="02020603050405020304" pitchFamily="18" charset="0"/>
              </a:rPr>
              <a:t> Uni 2: </a:t>
            </a:r>
            <a:r>
              <a:rPr lang="en-GB" sz="2800" kern="100" dirty="0">
                <a:ea typeface="Calibri" panose="020F0502020204030204" pitchFamily="34" charset="0"/>
                <a:cs typeface="Times New Roman" panose="02020603050405020304" pitchFamily="18" charset="0"/>
              </a:rPr>
              <a:t> </a:t>
            </a:r>
            <a:r>
              <a:rPr lang="en-GB" sz="2800" dirty="0">
                <a:effectLst/>
                <a:ea typeface="Times New Roman" panose="02020603050405020304" pitchFamily="18" charset="0"/>
              </a:rPr>
              <a:t>I've been really stressed recently [laughs] with</a:t>
            </a:r>
          </a:p>
          <a:p>
            <a:pPr marL="1076325" indent="-1076325" fontAlgn="base"/>
            <a:r>
              <a:rPr lang="en-GB" sz="2800" dirty="0">
                <a:effectLst/>
                <a:ea typeface="Times New Roman" panose="02020603050405020304" pitchFamily="18" charset="0"/>
              </a:rPr>
              <a:t>deadlines approaching and the econometrics things, and I really</a:t>
            </a:r>
          </a:p>
          <a:p>
            <a:pPr marL="1076325" indent="-1076325" fontAlgn="base"/>
            <a:r>
              <a:rPr lang="en-GB" sz="2800" dirty="0">
                <a:effectLst/>
                <a:ea typeface="Times New Roman" panose="02020603050405020304" pitchFamily="18" charset="0"/>
              </a:rPr>
              <a:t>like that I can talk to you, I can talk to xxx, you know, I can talk to</a:t>
            </a:r>
          </a:p>
          <a:p>
            <a:pPr marL="1076325" indent="-1076325" fontAlgn="base"/>
            <a:r>
              <a:rPr lang="en-GB" sz="2800" dirty="0">
                <a:effectLst/>
                <a:ea typeface="Times New Roman" panose="02020603050405020304" pitchFamily="18" charset="0"/>
              </a:rPr>
              <a:t>you guys about the assignment and it's not as isolated.</a:t>
            </a:r>
          </a:p>
        </p:txBody>
      </p:sp>
      <p:sp>
        <p:nvSpPr>
          <p:cNvPr id="6" name="TextBox 5">
            <a:extLst>
              <a:ext uri="{FF2B5EF4-FFF2-40B4-BE49-F238E27FC236}">
                <a16:creationId xmlns:a16="http://schemas.microsoft.com/office/drawing/2014/main" id="{557EC754-12F7-EF9F-8A5C-A67A4B7C65B4}"/>
              </a:ext>
            </a:extLst>
          </p:cNvPr>
          <p:cNvSpPr txBox="1"/>
          <p:nvPr/>
        </p:nvSpPr>
        <p:spPr>
          <a:xfrm>
            <a:off x="937708" y="3760950"/>
            <a:ext cx="10145895" cy="954107"/>
          </a:xfrm>
          <a:custGeom>
            <a:avLst/>
            <a:gdLst>
              <a:gd name="connsiteX0" fmla="*/ 0 w 10145895"/>
              <a:gd name="connsiteY0" fmla="*/ 0 h 954107"/>
              <a:gd name="connsiteX1" fmla="*/ 698276 w 10145895"/>
              <a:gd name="connsiteY1" fmla="*/ 0 h 954107"/>
              <a:gd name="connsiteX2" fmla="*/ 990717 w 10145895"/>
              <a:gd name="connsiteY2" fmla="*/ 0 h 954107"/>
              <a:gd name="connsiteX3" fmla="*/ 1790452 w 10145895"/>
              <a:gd name="connsiteY3" fmla="*/ 0 h 954107"/>
              <a:gd name="connsiteX4" fmla="*/ 2387269 w 10145895"/>
              <a:gd name="connsiteY4" fmla="*/ 0 h 954107"/>
              <a:gd name="connsiteX5" fmla="*/ 2679710 w 10145895"/>
              <a:gd name="connsiteY5" fmla="*/ 0 h 954107"/>
              <a:gd name="connsiteX6" fmla="*/ 3276527 w 10145895"/>
              <a:gd name="connsiteY6" fmla="*/ 0 h 954107"/>
              <a:gd name="connsiteX7" fmla="*/ 4076263 w 10145895"/>
              <a:gd name="connsiteY7" fmla="*/ 0 h 954107"/>
              <a:gd name="connsiteX8" fmla="*/ 4571621 w 10145895"/>
              <a:gd name="connsiteY8" fmla="*/ 0 h 954107"/>
              <a:gd name="connsiteX9" fmla="*/ 5066979 w 10145895"/>
              <a:gd name="connsiteY9" fmla="*/ 0 h 954107"/>
              <a:gd name="connsiteX10" fmla="*/ 5663797 w 10145895"/>
              <a:gd name="connsiteY10" fmla="*/ 0 h 954107"/>
              <a:gd name="connsiteX11" fmla="*/ 6362073 w 10145895"/>
              <a:gd name="connsiteY11" fmla="*/ 0 h 954107"/>
              <a:gd name="connsiteX12" fmla="*/ 7060349 w 10145895"/>
              <a:gd name="connsiteY12" fmla="*/ 0 h 954107"/>
              <a:gd name="connsiteX13" fmla="*/ 7758626 w 10145895"/>
              <a:gd name="connsiteY13" fmla="*/ 0 h 954107"/>
              <a:gd name="connsiteX14" fmla="*/ 8558361 w 10145895"/>
              <a:gd name="connsiteY14" fmla="*/ 0 h 954107"/>
              <a:gd name="connsiteX15" fmla="*/ 9155178 w 10145895"/>
              <a:gd name="connsiteY15" fmla="*/ 0 h 954107"/>
              <a:gd name="connsiteX16" fmla="*/ 10145895 w 10145895"/>
              <a:gd name="connsiteY16" fmla="*/ 0 h 954107"/>
              <a:gd name="connsiteX17" fmla="*/ 10145895 w 10145895"/>
              <a:gd name="connsiteY17" fmla="*/ 477054 h 954107"/>
              <a:gd name="connsiteX18" fmla="*/ 10145895 w 10145895"/>
              <a:gd name="connsiteY18" fmla="*/ 954107 h 954107"/>
              <a:gd name="connsiteX19" fmla="*/ 9447619 w 10145895"/>
              <a:gd name="connsiteY19" fmla="*/ 954107 h 954107"/>
              <a:gd name="connsiteX20" fmla="*/ 8952260 w 10145895"/>
              <a:gd name="connsiteY20" fmla="*/ 954107 h 954107"/>
              <a:gd name="connsiteX21" fmla="*/ 8456902 w 10145895"/>
              <a:gd name="connsiteY21" fmla="*/ 954107 h 954107"/>
              <a:gd name="connsiteX22" fmla="*/ 7961543 w 10145895"/>
              <a:gd name="connsiteY22" fmla="*/ 954107 h 954107"/>
              <a:gd name="connsiteX23" fmla="*/ 7466185 w 10145895"/>
              <a:gd name="connsiteY23" fmla="*/ 954107 h 954107"/>
              <a:gd name="connsiteX24" fmla="*/ 6767909 w 10145895"/>
              <a:gd name="connsiteY24" fmla="*/ 954107 h 954107"/>
              <a:gd name="connsiteX25" fmla="*/ 6171091 w 10145895"/>
              <a:gd name="connsiteY25" fmla="*/ 954107 h 954107"/>
              <a:gd name="connsiteX26" fmla="*/ 5878651 w 10145895"/>
              <a:gd name="connsiteY26" fmla="*/ 954107 h 954107"/>
              <a:gd name="connsiteX27" fmla="*/ 5383293 w 10145895"/>
              <a:gd name="connsiteY27" fmla="*/ 954107 h 954107"/>
              <a:gd name="connsiteX28" fmla="*/ 4685016 w 10145895"/>
              <a:gd name="connsiteY28" fmla="*/ 954107 h 954107"/>
              <a:gd name="connsiteX29" fmla="*/ 4291117 w 10145895"/>
              <a:gd name="connsiteY29" fmla="*/ 954107 h 954107"/>
              <a:gd name="connsiteX30" fmla="*/ 3491382 w 10145895"/>
              <a:gd name="connsiteY30" fmla="*/ 954107 h 954107"/>
              <a:gd name="connsiteX31" fmla="*/ 2691646 w 10145895"/>
              <a:gd name="connsiteY31" fmla="*/ 954107 h 954107"/>
              <a:gd name="connsiteX32" fmla="*/ 2094829 w 10145895"/>
              <a:gd name="connsiteY32" fmla="*/ 954107 h 954107"/>
              <a:gd name="connsiteX33" fmla="*/ 1295094 w 10145895"/>
              <a:gd name="connsiteY33" fmla="*/ 954107 h 954107"/>
              <a:gd name="connsiteX34" fmla="*/ 698276 w 10145895"/>
              <a:gd name="connsiteY34" fmla="*/ 954107 h 954107"/>
              <a:gd name="connsiteX35" fmla="*/ 0 w 10145895"/>
              <a:gd name="connsiteY35" fmla="*/ 954107 h 954107"/>
              <a:gd name="connsiteX36" fmla="*/ 0 w 10145895"/>
              <a:gd name="connsiteY36" fmla="*/ 505677 h 954107"/>
              <a:gd name="connsiteX37" fmla="*/ 0 w 10145895"/>
              <a:gd name="connsiteY37" fmla="*/ 0 h 95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145895" h="954107" fill="none" extrusionOk="0">
                <a:moveTo>
                  <a:pt x="0" y="0"/>
                </a:moveTo>
                <a:cubicBezTo>
                  <a:pt x="202923" y="-40088"/>
                  <a:pt x="433151" y="45986"/>
                  <a:pt x="698276" y="0"/>
                </a:cubicBezTo>
                <a:cubicBezTo>
                  <a:pt x="963401" y="-45986"/>
                  <a:pt x="863434" y="7534"/>
                  <a:pt x="990717" y="0"/>
                </a:cubicBezTo>
                <a:cubicBezTo>
                  <a:pt x="1118000" y="-7534"/>
                  <a:pt x="1415925" y="10986"/>
                  <a:pt x="1790452" y="0"/>
                </a:cubicBezTo>
                <a:cubicBezTo>
                  <a:pt x="2164980" y="-10986"/>
                  <a:pt x="2166239" y="46992"/>
                  <a:pt x="2387269" y="0"/>
                </a:cubicBezTo>
                <a:cubicBezTo>
                  <a:pt x="2608299" y="-46992"/>
                  <a:pt x="2585257" y="5985"/>
                  <a:pt x="2679710" y="0"/>
                </a:cubicBezTo>
                <a:cubicBezTo>
                  <a:pt x="2774163" y="-5985"/>
                  <a:pt x="3051787" y="34628"/>
                  <a:pt x="3276527" y="0"/>
                </a:cubicBezTo>
                <a:cubicBezTo>
                  <a:pt x="3501267" y="-34628"/>
                  <a:pt x="3855552" y="56520"/>
                  <a:pt x="4076263" y="0"/>
                </a:cubicBezTo>
                <a:cubicBezTo>
                  <a:pt x="4296974" y="-56520"/>
                  <a:pt x="4376608" y="41956"/>
                  <a:pt x="4571621" y="0"/>
                </a:cubicBezTo>
                <a:cubicBezTo>
                  <a:pt x="4766634" y="-41956"/>
                  <a:pt x="4900311" y="20068"/>
                  <a:pt x="5066979" y="0"/>
                </a:cubicBezTo>
                <a:cubicBezTo>
                  <a:pt x="5233647" y="-20068"/>
                  <a:pt x="5366473" y="71559"/>
                  <a:pt x="5663797" y="0"/>
                </a:cubicBezTo>
                <a:cubicBezTo>
                  <a:pt x="5961121" y="-71559"/>
                  <a:pt x="6031951" y="42298"/>
                  <a:pt x="6362073" y="0"/>
                </a:cubicBezTo>
                <a:cubicBezTo>
                  <a:pt x="6692195" y="-42298"/>
                  <a:pt x="6722493" y="62457"/>
                  <a:pt x="7060349" y="0"/>
                </a:cubicBezTo>
                <a:cubicBezTo>
                  <a:pt x="7398205" y="-62457"/>
                  <a:pt x="7460352" y="12497"/>
                  <a:pt x="7758626" y="0"/>
                </a:cubicBezTo>
                <a:cubicBezTo>
                  <a:pt x="8056900" y="-12497"/>
                  <a:pt x="8216002" y="54532"/>
                  <a:pt x="8558361" y="0"/>
                </a:cubicBezTo>
                <a:cubicBezTo>
                  <a:pt x="8900720" y="-54532"/>
                  <a:pt x="8912429" y="13092"/>
                  <a:pt x="9155178" y="0"/>
                </a:cubicBezTo>
                <a:cubicBezTo>
                  <a:pt x="9397927" y="-13092"/>
                  <a:pt x="9708717" y="63707"/>
                  <a:pt x="10145895" y="0"/>
                </a:cubicBezTo>
                <a:cubicBezTo>
                  <a:pt x="10199439" y="190041"/>
                  <a:pt x="10132513" y="263558"/>
                  <a:pt x="10145895" y="477054"/>
                </a:cubicBezTo>
                <a:cubicBezTo>
                  <a:pt x="10159277" y="690550"/>
                  <a:pt x="10089545" y="854980"/>
                  <a:pt x="10145895" y="954107"/>
                </a:cubicBezTo>
                <a:cubicBezTo>
                  <a:pt x="9939301" y="1002255"/>
                  <a:pt x="9738242" y="879811"/>
                  <a:pt x="9447619" y="954107"/>
                </a:cubicBezTo>
                <a:cubicBezTo>
                  <a:pt x="9156996" y="1028403"/>
                  <a:pt x="9149602" y="935019"/>
                  <a:pt x="8952260" y="954107"/>
                </a:cubicBezTo>
                <a:cubicBezTo>
                  <a:pt x="8754918" y="973195"/>
                  <a:pt x="8702372" y="903102"/>
                  <a:pt x="8456902" y="954107"/>
                </a:cubicBezTo>
                <a:cubicBezTo>
                  <a:pt x="8211432" y="1005112"/>
                  <a:pt x="8076950" y="907706"/>
                  <a:pt x="7961543" y="954107"/>
                </a:cubicBezTo>
                <a:cubicBezTo>
                  <a:pt x="7846136" y="1000508"/>
                  <a:pt x="7652360" y="941418"/>
                  <a:pt x="7466185" y="954107"/>
                </a:cubicBezTo>
                <a:cubicBezTo>
                  <a:pt x="7280010" y="966796"/>
                  <a:pt x="6984595" y="898551"/>
                  <a:pt x="6767909" y="954107"/>
                </a:cubicBezTo>
                <a:cubicBezTo>
                  <a:pt x="6551223" y="1009663"/>
                  <a:pt x="6301057" y="947721"/>
                  <a:pt x="6171091" y="954107"/>
                </a:cubicBezTo>
                <a:cubicBezTo>
                  <a:pt x="6041125" y="960493"/>
                  <a:pt x="5965520" y="929627"/>
                  <a:pt x="5878651" y="954107"/>
                </a:cubicBezTo>
                <a:cubicBezTo>
                  <a:pt x="5791782" y="978587"/>
                  <a:pt x="5518906" y="922733"/>
                  <a:pt x="5383293" y="954107"/>
                </a:cubicBezTo>
                <a:cubicBezTo>
                  <a:pt x="5247680" y="985481"/>
                  <a:pt x="4930334" y="944300"/>
                  <a:pt x="4685016" y="954107"/>
                </a:cubicBezTo>
                <a:cubicBezTo>
                  <a:pt x="4439698" y="963914"/>
                  <a:pt x="4375028" y="921204"/>
                  <a:pt x="4291117" y="954107"/>
                </a:cubicBezTo>
                <a:cubicBezTo>
                  <a:pt x="4207206" y="987010"/>
                  <a:pt x="3838296" y="887645"/>
                  <a:pt x="3491382" y="954107"/>
                </a:cubicBezTo>
                <a:cubicBezTo>
                  <a:pt x="3144469" y="1020569"/>
                  <a:pt x="3064395" y="868138"/>
                  <a:pt x="2691646" y="954107"/>
                </a:cubicBezTo>
                <a:cubicBezTo>
                  <a:pt x="2318897" y="1040076"/>
                  <a:pt x="2337473" y="946654"/>
                  <a:pt x="2094829" y="954107"/>
                </a:cubicBezTo>
                <a:cubicBezTo>
                  <a:pt x="1852185" y="961560"/>
                  <a:pt x="1555374" y="916449"/>
                  <a:pt x="1295094" y="954107"/>
                </a:cubicBezTo>
                <a:cubicBezTo>
                  <a:pt x="1034814" y="991765"/>
                  <a:pt x="995996" y="899987"/>
                  <a:pt x="698276" y="954107"/>
                </a:cubicBezTo>
                <a:cubicBezTo>
                  <a:pt x="400556" y="1008227"/>
                  <a:pt x="285231" y="950306"/>
                  <a:pt x="0" y="954107"/>
                </a:cubicBezTo>
                <a:cubicBezTo>
                  <a:pt x="-35358" y="774672"/>
                  <a:pt x="47522" y="665951"/>
                  <a:pt x="0" y="505677"/>
                </a:cubicBezTo>
                <a:cubicBezTo>
                  <a:pt x="-47522" y="345403"/>
                  <a:pt x="8856" y="155446"/>
                  <a:pt x="0" y="0"/>
                </a:cubicBezTo>
                <a:close/>
              </a:path>
              <a:path w="10145895" h="954107" stroke="0" extrusionOk="0">
                <a:moveTo>
                  <a:pt x="0" y="0"/>
                </a:moveTo>
                <a:cubicBezTo>
                  <a:pt x="131590" y="-12215"/>
                  <a:pt x="248215" y="24550"/>
                  <a:pt x="495358" y="0"/>
                </a:cubicBezTo>
                <a:cubicBezTo>
                  <a:pt x="742501" y="-24550"/>
                  <a:pt x="643404" y="20344"/>
                  <a:pt x="787799" y="0"/>
                </a:cubicBezTo>
                <a:cubicBezTo>
                  <a:pt x="932194" y="-20344"/>
                  <a:pt x="1203897" y="85346"/>
                  <a:pt x="1587534" y="0"/>
                </a:cubicBezTo>
                <a:cubicBezTo>
                  <a:pt x="1971172" y="-85346"/>
                  <a:pt x="1958172" y="49502"/>
                  <a:pt x="2082893" y="0"/>
                </a:cubicBezTo>
                <a:cubicBezTo>
                  <a:pt x="2207614" y="-49502"/>
                  <a:pt x="2471167" y="12064"/>
                  <a:pt x="2578251" y="0"/>
                </a:cubicBezTo>
                <a:cubicBezTo>
                  <a:pt x="2685335" y="-12064"/>
                  <a:pt x="3141428" y="45250"/>
                  <a:pt x="3377986" y="0"/>
                </a:cubicBezTo>
                <a:cubicBezTo>
                  <a:pt x="3614544" y="-45250"/>
                  <a:pt x="3653689" y="23607"/>
                  <a:pt x="3771886" y="0"/>
                </a:cubicBezTo>
                <a:cubicBezTo>
                  <a:pt x="3890083" y="-23607"/>
                  <a:pt x="4354643" y="42569"/>
                  <a:pt x="4571621" y="0"/>
                </a:cubicBezTo>
                <a:cubicBezTo>
                  <a:pt x="4788599" y="-42569"/>
                  <a:pt x="5027449" y="7025"/>
                  <a:pt x="5371356" y="0"/>
                </a:cubicBezTo>
                <a:cubicBezTo>
                  <a:pt x="5715263" y="-7025"/>
                  <a:pt x="5688465" y="38285"/>
                  <a:pt x="5968174" y="0"/>
                </a:cubicBezTo>
                <a:cubicBezTo>
                  <a:pt x="6247883" y="-38285"/>
                  <a:pt x="6376187" y="78706"/>
                  <a:pt x="6767909" y="0"/>
                </a:cubicBezTo>
                <a:cubicBezTo>
                  <a:pt x="7159631" y="-78706"/>
                  <a:pt x="7086752" y="42807"/>
                  <a:pt x="7263267" y="0"/>
                </a:cubicBezTo>
                <a:cubicBezTo>
                  <a:pt x="7439782" y="-42807"/>
                  <a:pt x="7529731" y="51990"/>
                  <a:pt x="7758626" y="0"/>
                </a:cubicBezTo>
                <a:cubicBezTo>
                  <a:pt x="7987521" y="-51990"/>
                  <a:pt x="8167999" y="36054"/>
                  <a:pt x="8456902" y="0"/>
                </a:cubicBezTo>
                <a:cubicBezTo>
                  <a:pt x="8745805" y="-36054"/>
                  <a:pt x="8713090" y="44176"/>
                  <a:pt x="8952260" y="0"/>
                </a:cubicBezTo>
                <a:cubicBezTo>
                  <a:pt x="9191430" y="-44176"/>
                  <a:pt x="9657920" y="107015"/>
                  <a:pt x="10145895" y="0"/>
                </a:cubicBezTo>
                <a:cubicBezTo>
                  <a:pt x="10150465" y="181357"/>
                  <a:pt x="10107503" y="261807"/>
                  <a:pt x="10145895" y="496136"/>
                </a:cubicBezTo>
                <a:cubicBezTo>
                  <a:pt x="10184287" y="730465"/>
                  <a:pt x="10136915" y="857072"/>
                  <a:pt x="10145895" y="954107"/>
                </a:cubicBezTo>
                <a:cubicBezTo>
                  <a:pt x="9910752" y="982691"/>
                  <a:pt x="9765714" y="930870"/>
                  <a:pt x="9447619" y="954107"/>
                </a:cubicBezTo>
                <a:cubicBezTo>
                  <a:pt x="9129524" y="977344"/>
                  <a:pt x="9236087" y="936220"/>
                  <a:pt x="9053719" y="954107"/>
                </a:cubicBezTo>
                <a:cubicBezTo>
                  <a:pt x="8871351" y="971994"/>
                  <a:pt x="8617332" y="947620"/>
                  <a:pt x="8253984" y="954107"/>
                </a:cubicBezTo>
                <a:cubicBezTo>
                  <a:pt x="7890637" y="960594"/>
                  <a:pt x="7822325" y="901056"/>
                  <a:pt x="7657167" y="954107"/>
                </a:cubicBezTo>
                <a:cubicBezTo>
                  <a:pt x="7492009" y="1007158"/>
                  <a:pt x="7350347" y="913874"/>
                  <a:pt x="7263267" y="954107"/>
                </a:cubicBezTo>
                <a:cubicBezTo>
                  <a:pt x="7176187" y="994340"/>
                  <a:pt x="6922385" y="900736"/>
                  <a:pt x="6666450" y="954107"/>
                </a:cubicBezTo>
                <a:cubicBezTo>
                  <a:pt x="6410515" y="1007478"/>
                  <a:pt x="6464818" y="926562"/>
                  <a:pt x="6374009" y="954107"/>
                </a:cubicBezTo>
                <a:cubicBezTo>
                  <a:pt x="6283200" y="981652"/>
                  <a:pt x="6178435" y="952596"/>
                  <a:pt x="6081569" y="954107"/>
                </a:cubicBezTo>
                <a:cubicBezTo>
                  <a:pt x="5984703" y="955618"/>
                  <a:pt x="5617899" y="908590"/>
                  <a:pt x="5484751" y="954107"/>
                </a:cubicBezTo>
                <a:cubicBezTo>
                  <a:pt x="5351603" y="999624"/>
                  <a:pt x="5273242" y="936906"/>
                  <a:pt x="5090852" y="954107"/>
                </a:cubicBezTo>
                <a:cubicBezTo>
                  <a:pt x="4908462" y="971308"/>
                  <a:pt x="4591160" y="932046"/>
                  <a:pt x="4392576" y="954107"/>
                </a:cubicBezTo>
                <a:cubicBezTo>
                  <a:pt x="4193992" y="976168"/>
                  <a:pt x="4186626" y="917739"/>
                  <a:pt x="3998676" y="954107"/>
                </a:cubicBezTo>
                <a:cubicBezTo>
                  <a:pt x="3810726" y="990475"/>
                  <a:pt x="3486248" y="917645"/>
                  <a:pt x="3300400" y="954107"/>
                </a:cubicBezTo>
                <a:cubicBezTo>
                  <a:pt x="3114552" y="990569"/>
                  <a:pt x="3085206" y="935552"/>
                  <a:pt x="3007959" y="954107"/>
                </a:cubicBezTo>
                <a:cubicBezTo>
                  <a:pt x="2930712" y="972662"/>
                  <a:pt x="2602404" y="897176"/>
                  <a:pt x="2309683" y="954107"/>
                </a:cubicBezTo>
                <a:cubicBezTo>
                  <a:pt x="2016962" y="1011038"/>
                  <a:pt x="2052488" y="922744"/>
                  <a:pt x="1915784" y="954107"/>
                </a:cubicBezTo>
                <a:cubicBezTo>
                  <a:pt x="1779080" y="985470"/>
                  <a:pt x="1714437" y="927664"/>
                  <a:pt x="1623343" y="954107"/>
                </a:cubicBezTo>
                <a:cubicBezTo>
                  <a:pt x="1532249" y="980550"/>
                  <a:pt x="1412467" y="939655"/>
                  <a:pt x="1229444" y="954107"/>
                </a:cubicBezTo>
                <a:cubicBezTo>
                  <a:pt x="1046421" y="968559"/>
                  <a:pt x="672254" y="890311"/>
                  <a:pt x="531167" y="954107"/>
                </a:cubicBezTo>
                <a:cubicBezTo>
                  <a:pt x="390080" y="1017903"/>
                  <a:pt x="111704" y="893742"/>
                  <a:pt x="0" y="954107"/>
                </a:cubicBezTo>
                <a:cubicBezTo>
                  <a:pt x="-13968" y="812814"/>
                  <a:pt x="11481" y="716133"/>
                  <a:pt x="0" y="505677"/>
                </a:cubicBezTo>
                <a:cubicBezTo>
                  <a:pt x="-11481" y="295221"/>
                  <a:pt x="3644" y="196246"/>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gn="l" rtl="0" fontAlgn="base"/>
            <a:r>
              <a:rPr lang="en-GB"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B Uni 1: </a:t>
            </a:r>
            <a:r>
              <a:rPr lang="en-GB" sz="2800" b="0" dirty="0">
                <a:solidFill>
                  <a:srgbClr val="000000"/>
                </a:solidFill>
                <a:effectLst/>
                <a:latin typeface="Calibri" panose="020F0502020204030204" pitchFamily="34" charset="0"/>
              </a:rPr>
              <a:t>And similarly, the time I felt most connected to other students was actually during group projects….</a:t>
            </a:r>
            <a:endParaRPr lang="en-GB" sz="2800" b="0" dirty="0">
              <a:solidFill>
                <a:srgbClr val="000000"/>
              </a:solidFill>
              <a:effectLst/>
            </a:endParaRPr>
          </a:p>
        </p:txBody>
      </p:sp>
      <p:sp>
        <p:nvSpPr>
          <p:cNvPr id="7" name="TextBox 6">
            <a:extLst>
              <a:ext uri="{FF2B5EF4-FFF2-40B4-BE49-F238E27FC236}">
                <a16:creationId xmlns:a16="http://schemas.microsoft.com/office/drawing/2014/main" id="{01A70670-D4C1-F0D4-7DCB-631091F9137F}"/>
              </a:ext>
            </a:extLst>
          </p:cNvPr>
          <p:cNvSpPr txBox="1"/>
          <p:nvPr/>
        </p:nvSpPr>
        <p:spPr>
          <a:xfrm>
            <a:off x="2151340" y="5053386"/>
            <a:ext cx="9719603" cy="1454950"/>
          </a:xfrm>
          <a:custGeom>
            <a:avLst/>
            <a:gdLst>
              <a:gd name="connsiteX0" fmla="*/ 0 w 9719603"/>
              <a:gd name="connsiteY0" fmla="*/ 0 h 1454950"/>
              <a:gd name="connsiteX1" fmla="*/ 377349 w 9719603"/>
              <a:gd name="connsiteY1" fmla="*/ 0 h 1454950"/>
              <a:gd name="connsiteX2" fmla="*/ 657503 w 9719603"/>
              <a:gd name="connsiteY2" fmla="*/ 0 h 1454950"/>
              <a:gd name="connsiteX3" fmla="*/ 1229244 w 9719603"/>
              <a:gd name="connsiteY3" fmla="*/ 0 h 1454950"/>
              <a:gd name="connsiteX4" fmla="*/ 1995377 w 9719603"/>
              <a:gd name="connsiteY4" fmla="*/ 0 h 1454950"/>
              <a:gd name="connsiteX5" fmla="*/ 2469923 w 9719603"/>
              <a:gd name="connsiteY5" fmla="*/ 0 h 1454950"/>
              <a:gd name="connsiteX6" fmla="*/ 2944468 w 9719603"/>
              <a:gd name="connsiteY6" fmla="*/ 0 h 1454950"/>
              <a:gd name="connsiteX7" fmla="*/ 3516209 w 9719603"/>
              <a:gd name="connsiteY7" fmla="*/ 0 h 1454950"/>
              <a:gd name="connsiteX8" fmla="*/ 4185147 w 9719603"/>
              <a:gd name="connsiteY8" fmla="*/ 0 h 1454950"/>
              <a:gd name="connsiteX9" fmla="*/ 4854084 w 9719603"/>
              <a:gd name="connsiteY9" fmla="*/ 0 h 1454950"/>
              <a:gd name="connsiteX10" fmla="*/ 5523021 w 9719603"/>
              <a:gd name="connsiteY10" fmla="*/ 0 h 1454950"/>
              <a:gd name="connsiteX11" fmla="*/ 6289155 w 9719603"/>
              <a:gd name="connsiteY11" fmla="*/ 0 h 1454950"/>
              <a:gd name="connsiteX12" fmla="*/ 6860896 w 9719603"/>
              <a:gd name="connsiteY12" fmla="*/ 0 h 1454950"/>
              <a:gd name="connsiteX13" fmla="*/ 7529834 w 9719603"/>
              <a:gd name="connsiteY13" fmla="*/ 0 h 1454950"/>
              <a:gd name="connsiteX14" fmla="*/ 8101575 w 9719603"/>
              <a:gd name="connsiteY14" fmla="*/ 0 h 1454950"/>
              <a:gd name="connsiteX15" fmla="*/ 8673316 w 9719603"/>
              <a:gd name="connsiteY15" fmla="*/ 0 h 1454950"/>
              <a:gd name="connsiteX16" fmla="*/ 9719603 w 9719603"/>
              <a:gd name="connsiteY16" fmla="*/ 0 h 1454950"/>
              <a:gd name="connsiteX17" fmla="*/ 9719603 w 9719603"/>
              <a:gd name="connsiteY17" fmla="*/ 441335 h 1454950"/>
              <a:gd name="connsiteX18" fmla="*/ 9719603 w 9719603"/>
              <a:gd name="connsiteY18" fmla="*/ 940868 h 1454950"/>
              <a:gd name="connsiteX19" fmla="*/ 9719603 w 9719603"/>
              <a:gd name="connsiteY19" fmla="*/ 1454950 h 1454950"/>
              <a:gd name="connsiteX20" fmla="*/ 9050666 w 9719603"/>
              <a:gd name="connsiteY20" fmla="*/ 1454950 h 1454950"/>
              <a:gd name="connsiteX21" fmla="*/ 8381728 w 9719603"/>
              <a:gd name="connsiteY21" fmla="*/ 1454950 h 1454950"/>
              <a:gd name="connsiteX22" fmla="*/ 7809987 w 9719603"/>
              <a:gd name="connsiteY22" fmla="*/ 1454950 h 1454950"/>
              <a:gd name="connsiteX23" fmla="*/ 7529834 w 9719603"/>
              <a:gd name="connsiteY23" fmla="*/ 1454950 h 1454950"/>
              <a:gd name="connsiteX24" fmla="*/ 7055288 w 9719603"/>
              <a:gd name="connsiteY24" fmla="*/ 1454950 h 1454950"/>
              <a:gd name="connsiteX25" fmla="*/ 6386351 w 9719603"/>
              <a:gd name="connsiteY25" fmla="*/ 1454950 h 1454950"/>
              <a:gd name="connsiteX26" fmla="*/ 6009002 w 9719603"/>
              <a:gd name="connsiteY26" fmla="*/ 1454950 h 1454950"/>
              <a:gd name="connsiteX27" fmla="*/ 5242868 w 9719603"/>
              <a:gd name="connsiteY27" fmla="*/ 1454950 h 1454950"/>
              <a:gd name="connsiteX28" fmla="*/ 4476735 w 9719603"/>
              <a:gd name="connsiteY28" fmla="*/ 1454950 h 1454950"/>
              <a:gd name="connsiteX29" fmla="*/ 3904993 w 9719603"/>
              <a:gd name="connsiteY29" fmla="*/ 1454950 h 1454950"/>
              <a:gd name="connsiteX30" fmla="*/ 3138860 w 9719603"/>
              <a:gd name="connsiteY30" fmla="*/ 1454950 h 1454950"/>
              <a:gd name="connsiteX31" fmla="*/ 2567119 w 9719603"/>
              <a:gd name="connsiteY31" fmla="*/ 1454950 h 1454950"/>
              <a:gd name="connsiteX32" fmla="*/ 1898181 w 9719603"/>
              <a:gd name="connsiteY32" fmla="*/ 1454950 h 1454950"/>
              <a:gd name="connsiteX33" fmla="*/ 1618028 w 9719603"/>
              <a:gd name="connsiteY33" fmla="*/ 1454950 h 1454950"/>
              <a:gd name="connsiteX34" fmla="*/ 851895 w 9719603"/>
              <a:gd name="connsiteY34" fmla="*/ 1454950 h 1454950"/>
              <a:gd name="connsiteX35" fmla="*/ 0 w 9719603"/>
              <a:gd name="connsiteY35" fmla="*/ 1454950 h 1454950"/>
              <a:gd name="connsiteX36" fmla="*/ 0 w 9719603"/>
              <a:gd name="connsiteY36" fmla="*/ 955417 h 1454950"/>
              <a:gd name="connsiteX37" fmla="*/ 0 w 9719603"/>
              <a:gd name="connsiteY37" fmla="*/ 499533 h 1454950"/>
              <a:gd name="connsiteX38" fmla="*/ 0 w 9719603"/>
              <a:gd name="connsiteY38" fmla="*/ 0 h 145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9719603" h="1454950" fill="none" extrusionOk="0">
                <a:moveTo>
                  <a:pt x="0" y="0"/>
                </a:moveTo>
                <a:cubicBezTo>
                  <a:pt x="102692" y="-9834"/>
                  <a:pt x="191948" y="40508"/>
                  <a:pt x="377349" y="0"/>
                </a:cubicBezTo>
                <a:cubicBezTo>
                  <a:pt x="562750" y="-40508"/>
                  <a:pt x="560827" y="8788"/>
                  <a:pt x="657503" y="0"/>
                </a:cubicBezTo>
                <a:cubicBezTo>
                  <a:pt x="754179" y="-8788"/>
                  <a:pt x="1077891" y="57201"/>
                  <a:pt x="1229244" y="0"/>
                </a:cubicBezTo>
                <a:cubicBezTo>
                  <a:pt x="1380597" y="-57201"/>
                  <a:pt x="1684907" y="39740"/>
                  <a:pt x="1995377" y="0"/>
                </a:cubicBezTo>
                <a:cubicBezTo>
                  <a:pt x="2305847" y="-39740"/>
                  <a:pt x="2296344" y="10256"/>
                  <a:pt x="2469923" y="0"/>
                </a:cubicBezTo>
                <a:cubicBezTo>
                  <a:pt x="2643502" y="-10256"/>
                  <a:pt x="2719327" y="39804"/>
                  <a:pt x="2944468" y="0"/>
                </a:cubicBezTo>
                <a:cubicBezTo>
                  <a:pt x="3169610" y="-39804"/>
                  <a:pt x="3369273" y="32799"/>
                  <a:pt x="3516209" y="0"/>
                </a:cubicBezTo>
                <a:cubicBezTo>
                  <a:pt x="3663145" y="-32799"/>
                  <a:pt x="3883273" y="441"/>
                  <a:pt x="4185147" y="0"/>
                </a:cubicBezTo>
                <a:cubicBezTo>
                  <a:pt x="4487021" y="-441"/>
                  <a:pt x="4528238" y="27128"/>
                  <a:pt x="4854084" y="0"/>
                </a:cubicBezTo>
                <a:cubicBezTo>
                  <a:pt x="5179930" y="-27128"/>
                  <a:pt x="5338773" y="17544"/>
                  <a:pt x="5523021" y="0"/>
                </a:cubicBezTo>
                <a:cubicBezTo>
                  <a:pt x="5707269" y="-17544"/>
                  <a:pt x="6006102" y="18653"/>
                  <a:pt x="6289155" y="0"/>
                </a:cubicBezTo>
                <a:cubicBezTo>
                  <a:pt x="6572208" y="-18653"/>
                  <a:pt x="6696691" y="12039"/>
                  <a:pt x="6860896" y="0"/>
                </a:cubicBezTo>
                <a:cubicBezTo>
                  <a:pt x="7025101" y="-12039"/>
                  <a:pt x="7376020" y="21091"/>
                  <a:pt x="7529834" y="0"/>
                </a:cubicBezTo>
                <a:cubicBezTo>
                  <a:pt x="7683648" y="-21091"/>
                  <a:pt x="7868386" y="60246"/>
                  <a:pt x="8101575" y="0"/>
                </a:cubicBezTo>
                <a:cubicBezTo>
                  <a:pt x="8334764" y="-60246"/>
                  <a:pt x="8433767" y="198"/>
                  <a:pt x="8673316" y="0"/>
                </a:cubicBezTo>
                <a:cubicBezTo>
                  <a:pt x="8912865" y="-198"/>
                  <a:pt x="9466918" y="83702"/>
                  <a:pt x="9719603" y="0"/>
                </a:cubicBezTo>
                <a:cubicBezTo>
                  <a:pt x="9751897" y="121620"/>
                  <a:pt x="9703591" y="338274"/>
                  <a:pt x="9719603" y="441335"/>
                </a:cubicBezTo>
                <a:cubicBezTo>
                  <a:pt x="9735615" y="544396"/>
                  <a:pt x="9691446" y="706513"/>
                  <a:pt x="9719603" y="940868"/>
                </a:cubicBezTo>
                <a:cubicBezTo>
                  <a:pt x="9747760" y="1175223"/>
                  <a:pt x="9708900" y="1324818"/>
                  <a:pt x="9719603" y="1454950"/>
                </a:cubicBezTo>
                <a:cubicBezTo>
                  <a:pt x="9523664" y="1514846"/>
                  <a:pt x="9242687" y="1375638"/>
                  <a:pt x="9050666" y="1454950"/>
                </a:cubicBezTo>
                <a:cubicBezTo>
                  <a:pt x="8858645" y="1534262"/>
                  <a:pt x="8589162" y="1389694"/>
                  <a:pt x="8381728" y="1454950"/>
                </a:cubicBezTo>
                <a:cubicBezTo>
                  <a:pt x="8174294" y="1520206"/>
                  <a:pt x="8032509" y="1400247"/>
                  <a:pt x="7809987" y="1454950"/>
                </a:cubicBezTo>
                <a:cubicBezTo>
                  <a:pt x="7587465" y="1509653"/>
                  <a:pt x="7632142" y="1449178"/>
                  <a:pt x="7529834" y="1454950"/>
                </a:cubicBezTo>
                <a:cubicBezTo>
                  <a:pt x="7427526" y="1460722"/>
                  <a:pt x="7268829" y="1415172"/>
                  <a:pt x="7055288" y="1454950"/>
                </a:cubicBezTo>
                <a:cubicBezTo>
                  <a:pt x="6841747" y="1494728"/>
                  <a:pt x="6658926" y="1392884"/>
                  <a:pt x="6386351" y="1454950"/>
                </a:cubicBezTo>
                <a:cubicBezTo>
                  <a:pt x="6113776" y="1517016"/>
                  <a:pt x="6129565" y="1419464"/>
                  <a:pt x="6009002" y="1454950"/>
                </a:cubicBezTo>
                <a:cubicBezTo>
                  <a:pt x="5888439" y="1490436"/>
                  <a:pt x="5538876" y="1390374"/>
                  <a:pt x="5242868" y="1454950"/>
                </a:cubicBezTo>
                <a:cubicBezTo>
                  <a:pt x="4946860" y="1519526"/>
                  <a:pt x="4694967" y="1382556"/>
                  <a:pt x="4476735" y="1454950"/>
                </a:cubicBezTo>
                <a:cubicBezTo>
                  <a:pt x="4258503" y="1527344"/>
                  <a:pt x="4110173" y="1442557"/>
                  <a:pt x="3904993" y="1454950"/>
                </a:cubicBezTo>
                <a:cubicBezTo>
                  <a:pt x="3699813" y="1467343"/>
                  <a:pt x="3353949" y="1425437"/>
                  <a:pt x="3138860" y="1454950"/>
                </a:cubicBezTo>
                <a:cubicBezTo>
                  <a:pt x="2923771" y="1484463"/>
                  <a:pt x="2698485" y="1397016"/>
                  <a:pt x="2567119" y="1454950"/>
                </a:cubicBezTo>
                <a:cubicBezTo>
                  <a:pt x="2435753" y="1512884"/>
                  <a:pt x="2088044" y="1421036"/>
                  <a:pt x="1898181" y="1454950"/>
                </a:cubicBezTo>
                <a:cubicBezTo>
                  <a:pt x="1708318" y="1488864"/>
                  <a:pt x="1689092" y="1438609"/>
                  <a:pt x="1618028" y="1454950"/>
                </a:cubicBezTo>
                <a:cubicBezTo>
                  <a:pt x="1546964" y="1471291"/>
                  <a:pt x="1228225" y="1415532"/>
                  <a:pt x="851895" y="1454950"/>
                </a:cubicBezTo>
                <a:cubicBezTo>
                  <a:pt x="475565" y="1494368"/>
                  <a:pt x="370323" y="1407440"/>
                  <a:pt x="0" y="1454950"/>
                </a:cubicBezTo>
                <a:cubicBezTo>
                  <a:pt x="-32409" y="1330247"/>
                  <a:pt x="24276" y="1200519"/>
                  <a:pt x="0" y="955417"/>
                </a:cubicBezTo>
                <a:cubicBezTo>
                  <a:pt x="-24276" y="710315"/>
                  <a:pt x="54476" y="665854"/>
                  <a:pt x="0" y="499533"/>
                </a:cubicBezTo>
                <a:cubicBezTo>
                  <a:pt x="-54476" y="333212"/>
                  <a:pt x="3035" y="184025"/>
                  <a:pt x="0" y="0"/>
                </a:cubicBezTo>
                <a:close/>
              </a:path>
              <a:path w="9719603" h="1454950" stroke="0" extrusionOk="0">
                <a:moveTo>
                  <a:pt x="0" y="0"/>
                </a:moveTo>
                <a:cubicBezTo>
                  <a:pt x="161076" y="-2851"/>
                  <a:pt x="326013" y="6534"/>
                  <a:pt x="474545" y="0"/>
                </a:cubicBezTo>
                <a:cubicBezTo>
                  <a:pt x="623077" y="-6534"/>
                  <a:pt x="624600" y="16401"/>
                  <a:pt x="754699" y="0"/>
                </a:cubicBezTo>
                <a:cubicBezTo>
                  <a:pt x="884798" y="-16401"/>
                  <a:pt x="1342612" y="41226"/>
                  <a:pt x="1520832" y="0"/>
                </a:cubicBezTo>
                <a:cubicBezTo>
                  <a:pt x="1699052" y="-41226"/>
                  <a:pt x="1837488" y="41023"/>
                  <a:pt x="1995377" y="0"/>
                </a:cubicBezTo>
                <a:cubicBezTo>
                  <a:pt x="2153267" y="-41023"/>
                  <a:pt x="2285095" y="29438"/>
                  <a:pt x="2469923" y="0"/>
                </a:cubicBezTo>
                <a:cubicBezTo>
                  <a:pt x="2654751" y="-29438"/>
                  <a:pt x="3064754" y="38417"/>
                  <a:pt x="3236056" y="0"/>
                </a:cubicBezTo>
                <a:cubicBezTo>
                  <a:pt x="3407358" y="-38417"/>
                  <a:pt x="3485475" y="13121"/>
                  <a:pt x="3613405" y="0"/>
                </a:cubicBezTo>
                <a:cubicBezTo>
                  <a:pt x="3741335" y="-13121"/>
                  <a:pt x="4200204" y="44119"/>
                  <a:pt x="4379539" y="0"/>
                </a:cubicBezTo>
                <a:cubicBezTo>
                  <a:pt x="4558874" y="-44119"/>
                  <a:pt x="4928680" y="31691"/>
                  <a:pt x="5145672" y="0"/>
                </a:cubicBezTo>
                <a:cubicBezTo>
                  <a:pt x="5362664" y="-31691"/>
                  <a:pt x="5453953" y="8906"/>
                  <a:pt x="5717414" y="0"/>
                </a:cubicBezTo>
                <a:cubicBezTo>
                  <a:pt x="5980875" y="-8906"/>
                  <a:pt x="6226067" y="54963"/>
                  <a:pt x="6483547" y="0"/>
                </a:cubicBezTo>
                <a:cubicBezTo>
                  <a:pt x="6741027" y="-54963"/>
                  <a:pt x="6808092" y="35385"/>
                  <a:pt x="6958092" y="0"/>
                </a:cubicBezTo>
                <a:cubicBezTo>
                  <a:pt x="7108093" y="-35385"/>
                  <a:pt x="7314120" y="19600"/>
                  <a:pt x="7432638" y="0"/>
                </a:cubicBezTo>
                <a:cubicBezTo>
                  <a:pt x="7551156" y="-19600"/>
                  <a:pt x="7805055" y="4299"/>
                  <a:pt x="8101575" y="0"/>
                </a:cubicBezTo>
                <a:cubicBezTo>
                  <a:pt x="8398095" y="-4299"/>
                  <a:pt x="8447136" y="29584"/>
                  <a:pt x="8576120" y="0"/>
                </a:cubicBezTo>
                <a:cubicBezTo>
                  <a:pt x="8705105" y="-29584"/>
                  <a:pt x="9318210" y="125092"/>
                  <a:pt x="9719603" y="0"/>
                </a:cubicBezTo>
                <a:cubicBezTo>
                  <a:pt x="9749544" y="170983"/>
                  <a:pt x="9718900" y="344316"/>
                  <a:pt x="9719603" y="514082"/>
                </a:cubicBezTo>
                <a:cubicBezTo>
                  <a:pt x="9720306" y="683848"/>
                  <a:pt x="9662281" y="767718"/>
                  <a:pt x="9719603" y="1013615"/>
                </a:cubicBezTo>
                <a:cubicBezTo>
                  <a:pt x="9776925" y="1259512"/>
                  <a:pt x="9669766" y="1299485"/>
                  <a:pt x="9719603" y="1454950"/>
                </a:cubicBezTo>
                <a:cubicBezTo>
                  <a:pt x="9626780" y="1486650"/>
                  <a:pt x="9548732" y="1430930"/>
                  <a:pt x="9439450" y="1454950"/>
                </a:cubicBezTo>
                <a:cubicBezTo>
                  <a:pt x="9330168" y="1478970"/>
                  <a:pt x="8904494" y="1402672"/>
                  <a:pt x="8673316" y="1454950"/>
                </a:cubicBezTo>
                <a:cubicBezTo>
                  <a:pt x="8442138" y="1507228"/>
                  <a:pt x="8310064" y="1411778"/>
                  <a:pt x="8101575" y="1454950"/>
                </a:cubicBezTo>
                <a:cubicBezTo>
                  <a:pt x="7893086" y="1498122"/>
                  <a:pt x="7898216" y="1444530"/>
                  <a:pt x="7724226" y="1454950"/>
                </a:cubicBezTo>
                <a:cubicBezTo>
                  <a:pt x="7550236" y="1465370"/>
                  <a:pt x="7291087" y="1411309"/>
                  <a:pt x="7152484" y="1454950"/>
                </a:cubicBezTo>
                <a:cubicBezTo>
                  <a:pt x="7013881" y="1498591"/>
                  <a:pt x="7002429" y="1445718"/>
                  <a:pt x="6872331" y="1454950"/>
                </a:cubicBezTo>
                <a:cubicBezTo>
                  <a:pt x="6742233" y="1464182"/>
                  <a:pt x="6707664" y="1424992"/>
                  <a:pt x="6592178" y="1454950"/>
                </a:cubicBezTo>
                <a:cubicBezTo>
                  <a:pt x="6476692" y="1484908"/>
                  <a:pt x="6184140" y="1436434"/>
                  <a:pt x="6020436" y="1454950"/>
                </a:cubicBezTo>
                <a:cubicBezTo>
                  <a:pt x="5856732" y="1473466"/>
                  <a:pt x="5726854" y="1442159"/>
                  <a:pt x="5643087" y="1454950"/>
                </a:cubicBezTo>
                <a:cubicBezTo>
                  <a:pt x="5559320" y="1467741"/>
                  <a:pt x="5144326" y="1377371"/>
                  <a:pt x="4974150" y="1454950"/>
                </a:cubicBezTo>
                <a:cubicBezTo>
                  <a:pt x="4803974" y="1532529"/>
                  <a:pt x="4734021" y="1419830"/>
                  <a:pt x="4596800" y="1454950"/>
                </a:cubicBezTo>
                <a:cubicBezTo>
                  <a:pt x="4459579" y="1490070"/>
                  <a:pt x="4125681" y="1385182"/>
                  <a:pt x="3927863" y="1454950"/>
                </a:cubicBezTo>
                <a:cubicBezTo>
                  <a:pt x="3730045" y="1524718"/>
                  <a:pt x="3768734" y="1446342"/>
                  <a:pt x="3647710" y="1454950"/>
                </a:cubicBezTo>
                <a:cubicBezTo>
                  <a:pt x="3526686" y="1463558"/>
                  <a:pt x="3297154" y="1405372"/>
                  <a:pt x="2978772" y="1454950"/>
                </a:cubicBezTo>
                <a:cubicBezTo>
                  <a:pt x="2660390" y="1504528"/>
                  <a:pt x="2726618" y="1419162"/>
                  <a:pt x="2601423" y="1454950"/>
                </a:cubicBezTo>
                <a:cubicBezTo>
                  <a:pt x="2476228" y="1490738"/>
                  <a:pt x="2397324" y="1436511"/>
                  <a:pt x="2321270" y="1454950"/>
                </a:cubicBezTo>
                <a:cubicBezTo>
                  <a:pt x="2245216" y="1473389"/>
                  <a:pt x="2039740" y="1449916"/>
                  <a:pt x="1943921" y="1454950"/>
                </a:cubicBezTo>
                <a:cubicBezTo>
                  <a:pt x="1848102" y="1459984"/>
                  <a:pt x="1519536" y="1451491"/>
                  <a:pt x="1274983" y="1454950"/>
                </a:cubicBezTo>
                <a:cubicBezTo>
                  <a:pt x="1030430" y="1458409"/>
                  <a:pt x="1025145" y="1437387"/>
                  <a:pt x="897634" y="1454950"/>
                </a:cubicBezTo>
                <a:cubicBezTo>
                  <a:pt x="770123" y="1472513"/>
                  <a:pt x="754965" y="1446169"/>
                  <a:pt x="617481" y="1454950"/>
                </a:cubicBezTo>
                <a:cubicBezTo>
                  <a:pt x="479997" y="1463731"/>
                  <a:pt x="207021" y="1425991"/>
                  <a:pt x="0" y="1454950"/>
                </a:cubicBezTo>
                <a:cubicBezTo>
                  <a:pt x="-7521" y="1312040"/>
                  <a:pt x="294" y="1133685"/>
                  <a:pt x="0" y="984516"/>
                </a:cubicBezTo>
                <a:cubicBezTo>
                  <a:pt x="-294" y="835347"/>
                  <a:pt x="18978" y="647061"/>
                  <a:pt x="0" y="543181"/>
                </a:cubicBezTo>
                <a:cubicBezTo>
                  <a:pt x="-18978" y="439301"/>
                  <a:pt x="50766" y="208644"/>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nSpc>
                <a:spcPct val="107000"/>
              </a:lnSpc>
              <a:spcAft>
                <a:spcPts val="800"/>
              </a:spcAft>
            </a:pPr>
            <a:r>
              <a:rPr lang="en-GB"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A Uni 1: </a:t>
            </a:r>
            <a:r>
              <a:rPr lang="en-GB" sz="2800" dirty="0">
                <a:effectLst/>
                <a:latin typeface="Calibri" panose="020F0502020204030204" pitchFamily="34" charset="0"/>
                <a:ea typeface="Calibri" panose="020F0502020204030204" pitchFamily="34" charset="0"/>
                <a:cs typeface="Times New Roman" panose="02020603050405020304" pitchFamily="18" charset="0"/>
              </a:rPr>
              <a:t>So I think yeah, the creation of a sort of safe and non-judgmental space like a small study group would be a good opportunity to help out other people and to get help yourself.</a:t>
            </a:r>
          </a:p>
        </p:txBody>
      </p:sp>
    </p:spTree>
    <p:extLst>
      <p:ext uri="{BB962C8B-B14F-4D97-AF65-F5344CB8AC3E}">
        <p14:creationId xmlns:p14="http://schemas.microsoft.com/office/powerpoint/2010/main" val="2326292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838200" y="209321"/>
            <a:ext cx="10515600" cy="1325563"/>
          </a:xfrm>
        </p:spPr>
        <p:txBody>
          <a:bodyPr/>
          <a:lstStyle/>
          <a:p>
            <a:r>
              <a:rPr lang="en-GB" dirty="0"/>
              <a:t>Connections (with peers and learning)</a:t>
            </a:r>
          </a:p>
        </p:txBody>
      </p:sp>
      <p:sp>
        <p:nvSpPr>
          <p:cNvPr id="4" name="TextBox 3">
            <a:extLst>
              <a:ext uri="{FF2B5EF4-FFF2-40B4-BE49-F238E27FC236}">
                <a16:creationId xmlns:a16="http://schemas.microsoft.com/office/drawing/2014/main" id="{86DCFF62-0C2A-3C92-B207-4B1ABA12A721}"/>
              </a:ext>
            </a:extLst>
          </p:cNvPr>
          <p:cNvSpPr txBox="1"/>
          <p:nvPr/>
        </p:nvSpPr>
        <p:spPr>
          <a:xfrm>
            <a:off x="1181995" y="1970880"/>
            <a:ext cx="9540984" cy="4026552"/>
          </a:xfrm>
          <a:custGeom>
            <a:avLst/>
            <a:gdLst>
              <a:gd name="connsiteX0" fmla="*/ 0 w 9540984"/>
              <a:gd name="connsiteY0" fmla="*/ 0 h 4026552"/>
              <a:gd name="connsiteX1" fmla="*/ 596312 w 9540984"/>
              <a:gd name="connsiteY1" fmla="*/ 0 h 4026552"/>
              <a:gd name="connsiteX2" fmla="*/ 1288033 w 9540984"/>
              <a:gd name="connsiteY2" fmla="*/ 0 h 4026552"/>
              <a:gd name="connsiteX3" fmla="*/ 1979754 w 9540984"/>
              <a:gd name="connsiteY3" fmla="*/ 0 h 4026552"/>
              <a:gd name="connsiteX4" fmla="*/ 2766885 w 9540984"/>
              <a:gd name="connsiteY4" fmla="*/ 0 h 4026552"/>
              <a:gd name="connsiteX5" fmla="*/ 3363197 w 9540984"/>
              <a:gd name="connsiteY5" fmla="*/ 0 h 4026552"/>
              <a:gd name="connsiteX6" fmla="*/ 4054918 w 9540984"/>
              <a:gd name="connsiteY6" fmla="*/ 0 h 4026552"/>
              <a:gd name="connsiteX7" fmla="*/ 4651230 w 9540984"/>
              <a:gd name="connsiteY7" fmla="*/ 0 h 4026552"/>
              <a:gd name="connsiteX8" fmla="*/ 5247541 w 9540984"/>
              <a:gd name="connsiteY8" fmla="*/ 0 h 4026552"/>
              <a:gd name="connsiteX9" fmla="*/ 5843853 w 9540984"/>
              <a:gd name="connsiteY9" fmla="*/ 0 h 4026552"/>
              <a:gd name="connsiteX10" fmla="*/ 6153935 w 9540984"/>
              <a:gd name="connsiteY10" fmla="*/ 0 h 4026552"/>
              <a:gd name="connsiteX11" fmla="*/ 6845656 w 9540984"/>
              <a:gd name="connsiteY11" fmla="*/ 0 h 4026552"/>
              <a:gd name="connsiteX12" fmla="*/ 7155738 w 9540984"/>
              <a:gd name="connsiteY12" fmla="*/ 0 h 4026552"/>
              <a:gd name="connsiteX13" fmla="*/ 7752050 w 9540984"/>
              <a:gd name="connsiteY13" fmla="*/ 0 h 4026552"/>
              <a:gd name="connsiteX14" fmla="*/ 8539181 w 9540984"/>
              <a:gd name="connsiteY14" fmla="*/ 0 h 4026552"/>
              <a:gd name="connsiteX15" fmla="*/ 9540984 w 9540984"/>
              <a:gd name="connsiteY15" fmla="*/ 0 h 4026552"/>
              <a:gd name="connsiteX16" fmla="*/ 9540984 w 9540984"/>
              <a:gd name="connsiteY16" fmla="*/ 615487 h 4026552"/>
              <a:gd name="connsiteX17" fmla="*/ 9540984 w 9540984"/>
              <a:gd name="connsiteY17" fmla="*/ 1110178 h 4026552"/>
              <a:gd name="connsiteX18" fmla="*/ 9540984 w 9540984"/>
              <a:gd name="connsiteY18" fmla="*/ 1604869 h 4026552"/>
              <a:gd name="connsiteX19" fmla="*/ 9540984 w 9540984"/>
              <a:gd name="connsiteY19" fmla="*/ 2180090 h 4026552"/>
              <a:gd name="connsiteX20" fmla="*/ 9540984 w 9540984"/>
              <a:gd name="connsiteY20" fmla="*/ 2755312 h 4026552"/>
              <a:gd name="connsiteX21" fmla="*/ 9540984 w 9540984"/>
              <a:gd name="connsiteY21" fmla="*/ 3290268 h 4026552"/>
              <a:gd name="connsiteX22" fmla="*/ 9540984 w 9540984"/>
              <a:gd name="connsiteY22" fmla="*/ 4026552 h 4026552"/>
              <a:gd name="connsiteX23" fmla="*/ 9135492 w 9540984"/>
              <a:gd name="connsiteY23" fmla="*/ 4026552 h 4026552"/>
              <a:gd name="connsiteX24" fmla="*/ 8539181 w 9540984"/>
              <a:gd name="connsiteY24" fmla="*/ 4026552 h 4026552"/>
              <a:gd name="connsiteX25" fmla="*/ 7847459 w 9540984"/>
              <a:gd name="connsiteY25" fmla="*/ 4026552 h 4026552"/>
              <a:gd name="connsiteX26" fmla="*/ 7537377 w 9540984"/>
              <a:gd name="connsiteY26" fmla="*/ 4026552 h 4026552"/>
              <a:gd name="connsiteX27" fmla="*/ 6750246 w 9540984"/>
              <a:gd name="connsiteY27" fmla="*/ 4026552 h 4026552"/>
              <a:gd name="connsiteX28" fmla="*/ 6249345 w 9540984"/>
              <a:gd name="connsiteY28" fmla="*/ 4026552 h 4026552"/>
              <a:gd name="connsiteX29" fmla="*/ 5557623 w 9540984"/>
              <a:gd name="connsiteY29" fmla="*/ 4026552 h 4026552"/>
              <a:gd name="connsiteX30" fmla="*/ 5247541 w 9540984"/>
              <a:gd name="connsiteY30" fmla="*/ 4026552 h 4026552"/>
              <a:gd name="connsiteX31" fmla="*/ 4460410 w 9540984"/>
              <a:gd name="connsiteY31" fmla="*/ 4026552 h 4026552"/>
              <a:gd name="connsiteX32" fmla="*/ 3959508 w 9540984"/>
              <a:gd name="connsiteY32" fmla="*/ 4026552 h 4026552"/>
              <a:gd name="connsiteX33" fmla="*/ 3363197 w 9540984"/>
              <a:gd name="connsiteY33" fmla="*/ 4026552 h 4026552"/>
              <a:gd name="connsiteX34" fmla="*/ 2957705 w 9540984"/>
              <a:gd name="connsiteY34" fmla="*/ 4026552 h 4026552"/>
              <a:gd name="connsiteX35" fmla="*/ 2265984 w 9540984"/>
              <a:gd name="connsiteY35" fmla="*/ 4026552 h 4026552"/>
              <a:gd name="connsiteX36" fmla="*/ 1478853 w 9540984"/>
              <a:gd name="connsiteY36" fmla="*/ 4026552 h 4026552"/>
              <a:gd name="connsiteX37" fmla="*/ 977951 w 9540984"/>
              <a:gd name="connsiteY37" fmla="*/ 4026552 h 4026552"/>
              <a:gd name="connsiteX38" fmla="*/ 0 w 9540984"/>
              <a:gd name="connsiteY38" fmla="*/ 4026552 h 4026552"/>
              <a:gd name="connsiteX39" fmla="*/ 0 w 9540984"/>
              <a:gd name="connsiteY39" fmla="*/ 3451330 h 4026552"/>
              <a:gd name="connsiteX40" fmla="*/ 0 w 9540984"/>
              <a:gd name="connsiteY40" fmla="*/ 2876109 h 4026552"/>
              <a:gd name="connsiteX41" fmla="*/ 0 w 9540984"/>
              <a:gd name="connsiteY41" fmla="*/ 2260621 h 4026552"/>
              <a:gd name="connsiteX42" fmla="*/ 0 w 9540984"/>
              <a:gd name="connsiteY42" fmla="*/ 1685400 h 4026552"/>
              <a:gd name="connsiteX43" fmla="*/ 0 w 9540984"/>
              <a:gd name="connsiteY43" fmla="*/ 1069912 h 4026552"/>
              <a:gd name="connsiteX44" fmla="*/ 0 w 9540984"/>
              <a:gd name="connsiteY44" fmla="*/ 0 h 402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9540984" h="4026552" fill="none" extrusionOk="0">
                <a:moveTo>
                  <a:pt x="0" y="0"/>
                </a:moveTo>
                <a:cubicBezTo>
                  <a:pt x="157927" y="-4317"/>
                  <a:pt x="389645" y="28427"/>
                  <a:pt x="596312" y="0"/>
                </a:cubicBezTo>
                <a:cubicBezTo>
                  <a:pt x="802979" y="-28427"/>
                  <a:pt x="977995" y="61890"/>
                  <a:pt x="1288033" y="0"/>
                </a:cubicBezTo>
                <a:cubicBezTo>
                  <a:pt x="1598071" y="-61890"/>
                  <a:pt x="1656268" y="74596"/>
                  <a:pt x="1979754" y="0"/>
                </a:cubicBezTo>
                <a:cubicBezTo>
                  <a:pt x="2303240" y="-74596"/>
                  <a:pt x="2489978" y="12811"/>
                  <a:pt x="2766885" y="0"/>
                </a:cubicBezTo>
                <a:cubicBezTo>
                  <a:pt x="3043792" y="-12811"/>
                  <a:pt x="3100581" y="3254"/>
                  <a:pt x="3363197" y="0"/>
                </a:cubicBezTo>
                <a:cubicBezTo>
                  <a:pt x="3625813" y="-3254"/>
                  <a:pt x="3722349" y="1556"/>
                  <a:pt x="4054918" y="0"/>
                </a:cubicBezTo>
                <a:cubicBezTo>
                  <a:pt x="4387487" y="-1556"/>
                  <a:pt x="4503044" y="39197"/>
                  <a:pt x="4651230" y="0"/>
                </a:cubicBezTo>
                <a:cubicBezTo>
                  <a:pt x="4799416" y="-39197"/>
                  <a:pt x="4961540" y="36747"/>
                  <a:pt x="5247541" y="0"/>
                </a:cubicBezTo>
                <a:cubicBezTo>
                  <a:pt x="5533542" y="-36747"/>
                  <a:pt x="5670908" y="40464"/>
                  <a:pt x="5843853" y="0"/>
                </a:cubicBezTo>
                <a:cubicBezTo>
                  <a:pt x="6016798" y="-40464"/>
                  <a:pt x="6032110" y="3463"/>
                  <a:pt x="6153935" y="0"/>
                </a:cubicBezTo>
                <a:cubicBezTo>
                  <a:pt x="6275760" y="-3463"/>
                  <a:pt x="6698343" y="37350"/>
                  <a:pt x="6845656" y="0"/>
                </a:cubicBezTo>
                <a:cubicBezTo>
                  <a:pt x="6992969" y="-37350"/>
                  <a:pt x="7073520" y="12319"/>
                  <a:pt x="7155738" y="0"/>
                </a:cubicBezTo>
                <a:cubicBezTo>
                  <a:pt x="7237956" y="-12319"/>
                  <a:pt x="7507759" y="52412"/>
                  <a:pt x="7752050" y="0"/>
                </a:cubicBezTo>
                <a:cubicBezTo>
                  <a:pt x="7996341" y="-52412"/>
                  <a:pt x="8336895" y="58742"/>
                  <a:pt x="8539181" y="0"/>
                </a:cubicBezTo>
                <a:cubicBezTo>
                  <a:pt x="8741467" y="-58742"/>
                  <a:pt x="9236413" y="75001"/>
                  <a:pt x="9540984" y="0"/>
                </a:cubicBezTo>
                <a:cubicBezTo>
                  <a:pt x="9588650" y="279699"/>
                  <a:pt x="9539687" y="387760"/>
                  <a:pt x="9540984" y="615487"/>
                </a:cubicBezTo>
                <a:cubicBezTo>
                  <a:pt x="9542281" y="843214"/>
                  <a:pt x="9494974" y="983418"/>
                  <a:pt x="9540984" y="1110178"/>
                </a:cubicBezTo>
                <a:cubicBezTo>
                  <a:pt x="9586994" y="1236938"/>
                  <a:pt x="9535021" y="1409500"/>
                  <a:pt x="9540984" y="1604869"/>
                </a:cubicBezTo>
                <a:cubicBezTo>
                  <a:pt x="9546947" y="1800238"/>
                  <a:pt x="9517943" y="1927679"/>
                  <a:pt x="9540984" y="2180090"/>
                </a:cubicBezTo>
                <a:cubicBezTo>
                  <a:pt x="9564025" y="2432501"/>
                  <a:pt x="9506724" y="2555291"/>
                  <a:pt x="9540984" y="2755312"/>
                </a:cubicBezTo>
                <a:cubicBezTo>
                  <a:pt x="9575244" y="2955333"/>
                  <a:pt x="9491665" y="3122283"/>
                  <a:pt x="9540984" y="3290268"/>
                </a:cubicBezTo>
                <a:cubicBezTo>
                  <a:pt x="9590303" y="3458253"/>
                  <a:pt x="9494314" y="3818392"/>
                  <a:pt x="9540984" y="4026552"/>
                </a:cubicBezTo>
                <a:cubicBezTo>
                  <a:pt x="9420415" y="4063909"/>
                  <a:pt x="9305763" y="3996174"/>
                  <a:pt x="9135492" y="4026552"/>
                </a:cubicBezTo>
                <a:cubicBezTo>
                  <a:pt x="8965221" y="4056930"/>
                  <a:pt x="8658716" y="4026122"/>
                  <a:pt x="8539181" y="4026552"/>
                </a:cubicBezTo>
                <a:cubicBezTo>
                  <a:pt x="8419646" y="4026982"/>
                  <a:pt x="8092923" y="3976786"/>
                  <a:pt x="7847459" y="4026552"/>
                </a:cubicBezTo>
                <a:cubicBezTo>
                  <a:pt x="7601995" y="4076318"/>
                  <a:pt x="7628439" y="4002679"/>
                  <a:pt x="7537377" y="4026552"/>
                </a:cubicBezTo>
                <a:cubicBezTo>
                  <a:pt x="7446315" y="4050425"/>
                  <a:pt x="6921786" y="3953272"/>
                  <a:pt x="6750246" y="4026552"/>
                </a:cubicBezTo>
                <a:cubicBezTo>
                  <a:pt x="6578706" y="4099832"/>
                  <a:pt x="6486479" y="3968647"/>
                  <a:pt x="6249345" y="4026552"/>
                </a:cubicBezTo>
                <a:cubicBezTo>
                  <a:pt x="6012211" y="4084457"/>
                  <a:pt x="5864568" y="3992146"/>
                  <a:pt x="5557623" y="4026552"/>
                </a:cubicBezTo>
                <a:cubicBezTo>
                  <a:pt x="5250678" y="4060958"/>
                  <a:pt x="5377358" y="4017045"/>
                  <a:pt x="5247541" y="4026552"/>
                </a:cubicBezTo>
                <a:cubicBezTo>
                  <a:pt x="5117724" y="4036059"/>
                  <a:pt x="4679878" y="3971767"/>
                  <a:pt x="4460410" y="4026552"/>
                </a:cubicBezTo>
                <a:cubicBezTo>
                  <a:pt x="4240942" y="4081337"/>
                  <a:pt x="4150569" y="4011641"/>
                  <a:pt x="3959508" y="4026552"/>
                </a:cubicBezTo>
                <a:cubicBezTo>
                  <a:pt x="3768447" y="4041463"/>
                  <a:pt x="3508372" y="3996674"/>
                  <a:pt x="3363197" y="4026552"/>
                </a:cubicBezTo>
                <a:cubicBezTo>
                  <a:pt x="3218022" y="4056430"/>
                  <a:pt x="3042632" y="3992966"/>
                  <a:pt x="2957705" y="4026552"/>
                </a:cubicBezTo>
                <a:cubicBezTo>
                  <a:pt x="2872778" y="4060138"/>
                  <a:pt x="2410791" y="3946097"/>
                  <a:pt x="2265984" y="4026552"/>
                </a:cubicBezTo>
                <a:cubicBezTo>
                  <a:pt x="2121177" y="4107007"/>
                  <a:pt x="1789301" y="3965217"/>
                  <a:pt x="1478853" y="4026552"/>
                </a:cubicBezTo>
                <a:cubicBezTo>
                  <a:pt x="1168405" y="4087887"/>
                  <a:pt x="1221405" y="3996452"/>
                  <a:pt x="977951" y="4026552"/>
                </a:cubicBezTo>
                <a:cubicBezTo>
                  <a:pt x="734497" y="4056652"/>
                  <a:pt x="470358" y="3919055"/>
                  <a:pt x="0" y="4026552"/>
                </a:cubicBezTo>
                <a:cubicBezTo>
                  <a:pt x="-13214" y="3817315"/>
                  <a:pt x="12700" y="3591112"/>
                  <a:pt x="0" y="3451330"/>
                </a:cubicBezTo>
                <a:cubicBezTo>
                  <a:pt x="-12700" y="3311548"/>
                  <a:pt x="48644" y="3120150"/>
                  <a:pt x="0" y="2876109"/>
                </a:cubicBezTo>
                <a:cubicBezTo>
                  <a:pt x="-48644" y="2632068"/>
                  <a:pt x="35815" y="2494933"/>
                  <a:pt x="0" y="2260621"/>
                </a:cubicBezTo>
                <a:cubicBezTo>
                  <a:pt x="-35815" y="2026309"/>
                  <a:pt x="65035" y="1849716"/>
                  <a:pt x="0" y="1685400"/>
                </a:cubicBezTo>
                <a:cubicBezTo>
                  <a:pt x="-65035" y="1521084"/>
                  <a:pt x="34170" y="1261366"/>
                  <a:pt x="0" y="1069912"/>
                </a:cubicBezTo>
                <a:cubicBezTo>
                  <a:pt x="-34170" y="878458"/>
                  <a:pt x="105912" y="233223"/>
                  <a:pt x="0" y="0"/>
                </a:cubicBezTo>
                <a:close/>
              </a:path>
              <a:path w="9540984" h="4026552" stroke="0" extrusionOk="0">
                <a:moveTo>
                  <a:pt x="0" y="0"/>
                </a:moveTo>
                <a:cubicBezTo>
                  <a:pt x="143731" y="-33950"/>
                  <a:pt x="321603" y="51223"/>
                  <a:pt x="500902" y="0"/>
                </a:cubicBezTo>
                <a:cubicBezTo>
                  <a:pt x="680201" y="-51223"/>
                  <a:pt x="694641" y="13755"/>
                  <a:pt x="810984" y="0"/>
                </a:cubicBezTo>
                <a:cubicBezTo>
                  <a:pt x="927327" y="-13755"/>
                  <a:pt x="1258525" y="32933"/>
                  <a:pt x="1598115" y="0"/>
                </a:cubicBezTo>
                <a:cubicBezTo>
                  <a:pt x="1937705" y="-32933"/>
                  <a:pt x="1989838" y="50676"/>
                  <a:pt x="2099016" y="0"/>
                </a:cubicBezTo>
                <a:cubicBezTo>
                  <a:pt x="2208194" y="-50676"/>
                  <a:pt x="2481193" y="44691"/>
                  <a:pt x="2599918" y="0"/>
                </a:cubicBezTo>
                <a:cubicBezTo>
                  <a:pt x="2718643" y="-44691"/>
                  <a:pt x="3146566" y="89061"/>
                  <a:pt x="3387049" y="0"/>
                </a:cubicBezTo>
                <a:cubicBezTo>
                  <a:pt x="3627532" y="-89061"/>
                  <a:pt x="3614846" y="3935"/>
                  <a:pt x="3792541" y="0"/>
                </a:cubicBezTo>
                <a:cubicBezTo>
                  <a:pt x="3970236" y="-3935"/>
                  <a:pt x="4405795" y="62677"/>
                  <a:pt x="4579672" y="0"/>
                </a:cubicBezTo>
                <a:cubicBezTo>
                  <a:pt x="4753549" y="-62677"/>
                  <a:pt x="4979500" y="41112"/>
                  <a:pt x="5366804" y="0"/>
                </a:cubicBezTo>
                <a:cubicBezTo>
                  <a:pt x="5754108" y="-41112"/>
                  <a:pt x="5666328" y="60720"/>
                  <a:pt x="5963115" y="0"/>
                </a:cubicBezTo>
                <a:cubicBezTo>
                  <a:pt x="6259902" y="-60720"/>
                  <a:pt x="6462581" y="13245"/>
                  <a:pt x="6750246" y="0"/>
                </a:cubicBezTo>
                <a:cubicBezTo>
                  <a:pt x="7037911" y="-13245"/>
                  <a:pt x="7081900" y="45988"/>
                  <a:pt x="7251148" y="0"/>
                </a:cubicBezTo>
                <a:cubicBezTo>
                  <a:pt x="7420396" y="-45988"/>
                  <a:pt x="7615377" y="54657"/>
                  <a:pt x="7752050" y="0"/>
                </a:cubicBezTo>
                <a:cubicBezTo>
                  <a:pt x="7888723" y="-54657"/>
                  <a:pt x="8192626" y="67852"/>
                  <a:pt x="8443771" y="0"/>
                </a:cubicBezTo>
                <a:cubicBezTo>
                  <a:pt x="8694916" y="-67852"/>
                  <a:pt x="8717557" y="58060"/>
                  <a:pt x="8944673" y="0"/>
                </a:cubicBezTo>
                <a:cubicBezTo>
                  <a:pt x="9171789" y="-58060"/>
                  <a:pt x="9256664" y="30294"/>
                  <a:pt x="9540984" y="0"/>
                </a:cubicBezTo>
                <a:cubicBezTo>
                  <a:pt x="9597734" y="223680"/>
                  <a:pt x="9494875" y="386786"/>
                  <a:pt x="9540984" y="655753"/>
                </a:cubicBezTo>
                <a:cubicBezTo>
                  <a:pt x="9587093" y="924720"/>
                  <a:pt x="9468070" y="1047936"/>
                  <a:pt x="9540984" y="1271240"/>
                </a:cubicBezTo>
                <a:cubicBezTo>
                  <a:pt x="9613898" y="1494544"/>
                  <a:pt x="9490785" y="1660898"/>
                  <a:pt x="9540984" y="1886727"/>
                </a:cubicBezTo>
                <a:cubicBezTo>
                  <a:pt x="9591183" y="2112556"/>
                  <a:pt x="9506876" y="2236609"/>
                  <a:pt x="9540984" y="2341152"/>
                </a:cubicBezTo>
                <a:cubicBezTo>
                  <a:pt x="9575092" y="2445695"/>
                  <a:pt x="9486552" y="2688883"/>
                  <a:pt x="9540984" y="2835843"/>
                </a:cubicBezTo>
                <a:cubicBezTo>
                  <a:pt x="9595416" y="2982803"/>
                  <a:pt x="9502750" y="3311964"/>
                  <a:pt x="9540984" y="3451330"/>
                </a:cubicBezTo>
                <a:cubicBezTo>
                  <a:pt x="9579218" y="3590696"/>
                  <a:pt x="9486289" y="3809833"/>
                  <a:pt x="9540984" y="4026552"/>
                </a:cubicBezTo>
                <a:cubicBezTo>
                  <a:pt x="9386688" y="4074601"/>
                  <a:pt x="9243852" y="3986604"/>
                  <a:pt x="9135492" y="4026552"/>
                </a:cubicBezTo>
                <a:cubicBezTo>
                  <a:pt x="9027132" y="4066500"/>
                  <a:pt x="8956962" y="4021818"/>
                  <a:pt x="8825410" y="4026552"/>
                </a:cubicBezTo>
                <a:cubicBezTo>
                  <a:pt x="8693858" y="4031286"/>
                  <a:pt x="8618658" y="4001425"/>
                  <a:pt x="8515328" y="4026552"/>
                </a:cubicBezTo>
                <a:cubicBezTo>
                  <a:pt x="8411998" y="4051679"/>
                  <a:pt x="8055989" y="4001971"/>
                  <a:pt x="7919017" y="4026552"/>
                </a:cubicBezTo>
                <a:cubicBezTo>
                  <a:pt x="7782045" y="4051133"/>
                  <a:pt x="7687197" y="4006554"/>
                  <a:pt x="7513525" y="4026552"/>
                </a:cubicBezTo>
                <a:cubicBezTo>
                  <a:pt x="7339853" y="4046550"/>
                  <a:pt x="6961216" y="3972238"/>
                  <a:pt x="6821804" y="4026552"/>
                </a:cubicBezTo>
                <a:cubicBezTo>
                  <a:pt x="6682392" y="4080866"/>
                  <a:pt x="6562048" y="3983659"/>
                  <a:pt x="6416312" y="4026552"/>
                </a:cubicBezTo>
                <a:cubicBezTo>
                  <a:pt x="6270576" y="4069445"/>
                  <a:pt x="5887769" y="3957514"/>
                  <a:pt x="5724590" y="4026552"/>
                </a:cubicBezTo>
                <a:cubicBezTo>
                  <a:pt x="5561411" y="4095590"/>
                  <a:pt x="5500810" y="4025732"/>
                  <a:pt x="5414508" y="4026552"/>
                </a:cubicBezTo>
                <a:cubicBezTo>
                  <a:pt x="5328206" y="4027372"/>
                  <a:pt x="5009016" y="4003591"/>
                  <a:pt x="4722787" y="4026552"/>
                </a:cubicBezTo>
                <a:cubicBezTo>
                  <a:pt x="4436558" y="4049513"/>
                  <a:pt x="4440983" y="3982154"/>
                  <a:pt x="4317295" y="4026552"/>
                </a:cubicBezTo>
                <a:cubicBezTo>
                  <a:pt x="4193607" y="4070950"/>
                  <a:pt x="4160311" y="4000791"/>
                  <a:pt x="4007213" y="4026552"/>
                </a:cubicBezTo>
                <a:cubicBezTo>
                  <a:pt x="3854115" y="4052313"/>
                  <a:pt x="3695375" y="3996104"/>
                  <a:pt x="3601721" y="4026552"/>
                </a:cubicBezTo>
                <a:cubicBezTo>
                  <a:pt x="3508067" y="4057000"/>
                  <a:pt x="3187691" y="3949252"/>
                  <a:pt x="2910000" y="4026552"/>
                </a:cubicBezTo>
                <a:cubicBezTo>
                  <a:pt x="2632309" y="4103852"/>
                  <a:pt x="2658761" y="4021174"/>
                  <a:pt x="2504508" y="4026552"/>
                </a:cubicBezTo>
                <a:cubicBezTo>
                  <a:pt x="2350255" y="4031930"/>
                  <a:pt x="2330124" y="3998599"/>
                  <a:pt x="2194426" y="4026552"/>
                </a:cubicBezTo>
                <a:cubicBezTo>
                  <a:pt x="2058728" y="4054505"/>
                  <a:pt x="1887424" y="4020756"/>
                  <a:pt x="1788935" y="4026552"/>
                </a:cubicBezTo>
                <a:cubicBezTo>
                  <a:pt x="1690446" y="4032348"/>
                  <a:pt x="1504183" y="3995371"/>
                  <a:pt x="1288033" y="4026552"/>
                </a:cubicBezTo>
                <a:cubicBezTo>
                  <a:pt x="1071883" y="4057733"/>
                  <a:pt x="858297" y="3958773"/>
                  <a:pt x="691721" y="4026552"/>
                </a:cubicBezTo>
                <a:cubicBezTo>
                  <a:pt x="525145" y="4094331"/>
                  <a:pt x="192378" y="4013784"/>
                  <a:pt x="0" y="4026552"/>
                </a:cubicBezTo>
                <a:cubicBezTo>
                  <a:pt x="-12792" y="3857545"/>
                  <a:pt x="76252" y="3566666"/>
                  <a:pt x="0" y="3370799"/>
                </a:cubicBezTo>
                <a:cubicBezTo>
                  <a:pt x="-76252" y="3174932"/>
                  <a:pt x="44731" y="3028746"/>
                  <a:pt x="0" y="2795578"/>
                </a:cubicBezTo>
                <a:cubicBezTo>
                  <a:pt x="-44731" y="2562410"/>
                  <a:pt x="6803" y="2502846"/>
                  <a:pt x="0" y="2220356"/>
                </a:cubicBezTo>
                <a:cubicBezTo>
                  <a:pt x="-6803" y="1937866"/>
                  <a:pt x="37446" y="1909041"/>
                  <a:pt x="0" y="1645134"/>
                </a:cubicBezTo>
                <a:cubicBezTo>
                  <a:pt x="-37446" y="1381227"/>
                  <a:pt x="37278" y="1339549"/>
                  <a:pt x="0" y="1069912"/>
                </a:cubicBezTo>
                <a:cubicBezTo>
                  <a:pt x="-37278" y="800275"/>
                  <a:pt x="7554" y="771600"/>
                  <a:pt x="0" y="534956"/>
                </a:cubicBezTo>
                <a:cubicBezTo>
                  <a:pt x="-7554" y="298312"/>
                  <a:pt x="40883" y="125201"/>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nSpc>
                <a:spcPct val="107000"/>
              </a:lnSpc>
              <a:spcAft>
                <a:spcPts val="800"/>
              </a:spcAft>
              <a:tabLst>
                <a:tab pos="3190240" algn="l"/>
              </a:tabLst>
            </a:pPr>
            <a:r>
              <a:rPr lang="en-GB"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A Uni 1: </a:t>
            </a:r>
            <a:r>
              <a:rPr lang="en-GB"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nd also, it gives you access to a whole lot of people from a whole lot of different places, backgrounds, who were raised differently, and it's good to be able to talk about issues and to get a variety of views. And I think that can help you make a difference in society, by both giving you the ability to analyse situations and act appropriately, and also giving you a far more rounded view of the world. </a:t>
            </a:r>
            <a:r>
              <a:rPr lang="en-GB" sz="2400" kern="100" dirty="0" err="1">
                <a:effectLst/>
                <a:latin typeface="Calibri" panose="020F0502020204030204" pitchFamily="34" charset="0"/>
                <a:ea typeface="Calibri" panose="020F0502020204030204" pitchFamily="34" charset="0"/>
                <a:cs typeface="Times New Roman" panose="02020603050405020304" pitchFamily="18" charset="0"/>
              </a:rPr>
              <a:t>'Cause</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 if you grow up in one area and you interacted with people who were very similar to you, you're going to have a certain view of the world. And also you might not know much about the wider world because you've never met someone who's from another part of it.</a:t>
            </a:r>
          </a:p>
        </p:txBody>
      </p:sp>
    </p:spTree>
    <p:extLst>
      <p:ext uri="{BB962C8B-B14F-4D97-AF65-F5344CB8AC3E}">
        <p14:creationId xmlns:p14="http://schemas.microsoft.com/office/powerpoint/2010/main" val="2335078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B3E2A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734292" y="0"/>
            <a:ext cx="10515600" cy="1325563"/>
          </a:xfrm>
        </p:spPr>
        <p:txBody>
          <a:bodyPr/>
          <a:lstStyle/>
          <a:p>
            <a:r>
              <a:rPr lang="en-GB" dirty="0"/>
              <a:t>Connection to the subject and the world</a:t>
            </a:r>
          </a:p>
        </p:txBody>
      </p:sp>
      <p:sp>
        <p:nvSpPr>
          <p:cNvPr id="5" name="TextBox 4">
            <a:extLst>
              <a:ext uri="{FF2B5EF4-FFF2-40B4-BE49-F238E27FC236}">
                <a16:creationId xmlns:a16="http://schemas.microsoft.com/office/drawing/2014/main" id="{3BEBA6A2-3D02-4128-81C9-2852FD75D7A1}"/>
              </a:ext>
            </a:extLst>
          </p:cNvPr>
          <p:cNvSpPr txBox="1"/>
          <p:nvPr/>
        </p:nvSpPr>
        <p:spPr>
          <a:xfrm>
            <a:off x="593616" y="1528243"/>
            <a:ext cx="10145895" cy="1569660"/>
          </a:xfrm>
          <a:custGeom>
            <a:avLst/>
            <a:gdLst>
              <a:gd name="connsiteX0" fmla="*/ 0 w 10145895"/>
              <a:gd name="connsiteY0" fmla="*/ 0 h 1569660"/>
              <a:gd name="connsiteX1" fmla="*/ 393899 w 10145895"/>
              <a:gd name="connsiteY1" fmla="*/ 0 h 1569660"/>
              <a:gd name="connsiteX2" fmla="*/ 686340 w 10145895"/>
              <a:gd name="connsiteY2" fmla="*/ 0 h 1569660"/>
              <a:gd name="connsiteX3" fmla="*/ 1283157 w 10145895"/>
              <a:gd name="connsiteY3" fmla="*/ 0 h 1569660"/>
              <a:gd name="connsiteX4" fmla="*/ 2082893 w 10145895"/>
              <a:gd name="connsiteY4" fmla="*/ 0 h 1569660"/>
              <a:gd name="connsiteX5" fmla="*/ 2578251 w 10145895"/>
              <a:gd name="connsiteY5" fmla="*/ 0 h 1569660"/>
              <a:gd name="connsiteX6" fmla="*/ 3073609 w 10145895"/>
              <a:gd name="connsiteY6" fmla="*/ 0 h 1569660"/>
              <a:gd name="connsiteX7" fmla="*/ 3670427 w 10145895"/>
              <a:gd name="connsiteY7" fmla="*/ 0 h 1569660"/>
              <a:gd name="connsiteX8" fmla="*/ 4368703 w 10145895"/>
              <a:gd name="connsiteY8" fmla="*/ 0 h 1569660"/>
              <a:gd name="connsiteX9" fmla="*/ 5066979 w 10145895"/>
              <a:gd name="connsiteY9" fmla="*/ 0 h 1569660"/>
              <a:gd name="connsiteX10" fmla="*/ 5765256 w 10145895"/>
              <a:gd name="connsiteY10" fmla="*/ 0 h 1569660"/>
              <a:gd name="connsiteX11" fmla="*/ 6564991 w 10145895"/>
              <a:gd name="connsiteY11" fmla="*/ 0 h 1569660"/>
              <a:gd name="connsiteX12" fmla="*/ 7161808 w 10145895"/>
              <a:gd name="connsiteY12" fmla="*/ 0 h 1569660"/>
              <a:gd name="connsiteX13" fmla="*/ 7860085 w 10145895"/>
              <a:gd name="connsiteY13" fmla="*/ 0 h 1569660"/>
              <a:gd name="connsiteX14" fmla="*/ 8456902 w 10145895"/>
              <a:gd name="connsiteY14" fmla="*/ 0 h 1569660"/>
              <a:gd name="connsiteX15" fmla="*/ 9053719 w 10145895"/>
              <a:gd name="connsiteY15" fmla="*/ 0 h 1569660"/>
              <a:gd name="connsiteX16" fmla="*/ 10145895 w 10145895"/>
              <a:gd name="connsiteY16" fmla="*/ 0 h 1569660"/>
              <a:gd name="connsiteX17" fmla="*/ 10145895 w 10145895"/>
              <a:gd name="connsiteY17" fmla="*/ 476130 h 1569660"/>
              <a:gd name="connsiteX18" fmla="*/ 10145895 w 10145895"/>
              <a:gd name="connsiteY18" fmla="*/ 1015047 h 1569660"/>
              <a:gd name="connsiteX19" fmla="*/ 10145895 w 10145895"/>
              <a:gd name="connsiteY19" fmla="*/ 1569660 h 1569660"/>
              <a:gd name="connsiteX20" fmla="*/ 9447619 w 10145895"/>
              <a:gd name="connsiteY20" fmla="*/ 1569660 h 1569660"/>
              <a:gd name="connsiteX21" fmla="*/ 8749342 w 10145895"/>
              <a:gd name="connsiteY21" fmla="*/ 1569660 h 1569660"/>
              <a:gd name="connsiteX22" fmla="*/ 8152525 w 10145895"/>
              <a:gd name="connsiteY22" fmla="*/ 1569660 h 1569660"/>
              <a:gd name="connsiteX23" fmla="*/ 7860085 w 10145895"/>
              <a:gd name="connsiteY23" fmla="*/ 1569660 h 1569660"/>
              <a:gd name="connsiteX24" fmla="*/ 7364726 w 10145895"/>
              <a:gd name="connsiteY24" fmla="*/ 1569660 h 1569660"/>
              <a:gd name="connsiteX25" fmla="*/ 6666450 w 10145895"/>
              <a:gd name="connsiteY25" fmla="*/ 1569660 h 1569660"/>
              <a:gd name="connsiteX26" fmla="*/ 6272550 w 10145895"/>
              <a:gd name="connsiteY26" fmla="*/ 1569660 h 1569660"/>
              <a:gd name="connsiteX27" fmla="*/ 5472815 w 10145895"/>
              <a:gd name="connsiteY27" fmla="*/ 1569660 h 1569660"/>
              <a:gd name="connsiteX28" fmla="*/ 4673080 w 10145895"/>
              <a:gd name="connsiteY28" fmla="*/ 1569660 h 1569660"/>
              <a:gd name="connsiteX29" fmla="*/ 4076263 w 10145895"/>
              <a:gd name="connsiteY29" fmla="*/ 1569660 h 1569660"/>
              <a:gd name="connsiteX30" fmla="*/ 3276527 w 10145895"/>
              <a:gd name="connsiteY30" fmla="*/ 1569660 h 1569660"/>
              <a:gd name="connsiteX31" fmla="*/ 2679710 w 10145895"/>
              <a:gd name="connsiteY31" fmla="*/ 1569660 h 1569660"/>
              <a:gd name="connsiteX32" fmla="*/ 1981434 w 10145895"/>
              <a:gd name="connsiteY32" fmla="*/ 1569660 h 1569660"/>
              <a:gd name="connsiteX33" fmla="*/ 1688993 w 10145895"/>
              <a:gd name="connsiteY33" fmla="*/ 1569660 h 1569660"/>
              <a:gd name="connsiteX34" fmla="*/ 889258 w 10145895"/>
              <a:gd name="connsiteY34" fmla="*/ 1569660 h 1569660"/>
              <a:gd name="connsiteX35" fmla="*/ 0 w 10145895"/>
              <a:gd name="connsiteY35" fmla="*/ 1569660 h 1569660"/>
              <a:gd name="connsiteX36" fmla="*/ 0 w 10145895"/>
              <a:gd name="connsiteY36" fmla="*/ 1030743 h 1569660"/>
              <a:gd name="connsiteX37" fmla="*/ 0 w 10145895"/>
              <a:gd name="connsiteY37" fmla="*/ 538917 h 1569660"/>
              <a:gd name="connsiteX38" fmla="*/ 0 w 10145895"/>
              <a:gd name="connsiteY38" fmla="*/ 0 h 1569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0145895" h="1569660" fill="none" extrusionOk="0">
                <a:moveTo>
                  <a:pt x="0" y="0"/>
                </a:moveTo>
                <a:cubicBezTo>
                  <a:pt x="88288" y="-25054"/>
                  <a:pt x="252934" y="26124"/>
                  <a:pt x="393899" y="0"/>
                </a:cubicBezTo>
                <a:cubicBezTo>
                  <a:pt x="534864" y="-26124"/>
                  <a:pt x="591887" y="5985"/>
                  <a:pt x="686340" y="0"/>
                </a:cubicBezTo>
                <a:cubicBezTo>
                  <a:pt x="780793" y="-5985"/>
                  <a:pt x="1058417" y="34628"/>
                  <a:pt x="1283157" y="0"/>
                </a:cubicBezTo>
                <a:cubicBezTo>
                  <a:pt x="1507897" y="-34628"/>
                  <a:pt x="1862182" y="56520"/>
                  <a:pt x="2082893" y="0"/>
                </a:cubicBezTo>
                <a:cubicBezTo>
                  <a:pt x="2303604" y="-56520"/>
                  <a:pt x="2383238" y="41956"/>
                  <a:pt x="2578251" y="0"/>
                </a:cubicBezTo>
                <a:cubicBezTo>
                  <a:pt x="2773264" y="-41956"/>
                  <a:pt x="2906941" y="20068"/>
                  <a:pt x="3073609" y="0"/>
                </a:cubicBezTo>
                <a:cubicBezTo>
                  <a:pt x="3240277" y="-20068"/>
                  <a:pt x="3373103" y="71559"/>
                  <a:pt x="3670427" y="0"/>
                </a:cubicBezTo>
                <a:cubicBezTo>
                  <a:pt x="3967751" y="-71559"/>
                  <a:pt x="4038581" y="42298"/>
                  <a:pt x="4368703" y="0"/>
                </a:cubicBezTo>
                <a:cubicBezTo>
                  <a:pt x="4698825" y="-42298"/>
                  <a:pt x="4729123" y="62457"/>
                  <a:pt x="5066979" y="0"/>
                </a:cubicBezTo>
                <a:cubicBezTo>
                  <a:pt x="5404835" y="-62457"/>
                  <a:pt x="5466982" y="12497"/>
                  <a:pt x="5765256" y="0"/>
                </a:cubicBezTo>
                <a:cubicBezTo>
                  <a:pt x="6063530" y="-12497"/>
                  <a:pt x="6222632" y="54532"/>
                  <a:pt x="6564991" y="0"/>
                </a:cubicBezTo>
                <a:cubicBezTo>
                  <a:pt x="6907350" y="-54532"/>
                  <a:pt x="6919059" y="13092"/>
                  <a:pt x="7161808" y="0"/>
                </a:cubicBezTo>
                <a:cubicBezTo>
                  <a:pt x="7404557" y="-13092"/>
                  <a:pt x="7550037" y="15149"/>
                  <a:pt x="7860085" y="0"/>
                </a:cubicBezTo>
                <a:cubicBezTo>
                  <a:pt x="8170133" y="-15149"/>
                  <a:pt x="8181140" y="27927"/>
                  <a:pt x="8456902" y="0"/>
                </a:cubicBezTo>
                <a:cubicBezTo>
                  <a:pt x="8732664" y="-27927"/>
                  <a:pt x="8894358" y="52479"/>
                  <a:pt x="9053719" y="0"/>
                </a:cubicBezTo>
                <a:cubicBezTo>
                  <a:pt x="9213080" y="-52479"/>
                  <a:pt x="9781866" y="25626"/>
                  <a:pt x="10145895" y="0"/>
                </a:cubicBezTo>
                <a:cubicBezTo>
                  <a:pt x="10193573" y="106543"/>
                  <a:pt x="10115690" y="261457"/>
                  <a:pt x="10145895" y="476130"/>
                </a:cubicBezTo>
                <a:cubicBezTo>
                  <a:pt x="10176100" y="690803"/>
                  <a:pt x="10097857" y="773809"/>
                  <a:pt x="10145895" y="1015047"/>
                </a:cubicBezTo>
                <a:cubicBezTo>
                  <a:pt x="10193933" y="1256285"/>
                  <a:pt x="10121493" y="1328989"/>
                  <a:pt x="10145895" y="1569660"/>
                </a:cubicBezTo>
                <a:cubicBezTo>
                  <a:pt x="9826757" y="1614829"/>
                  <a:pt x="9692212" y="1542160"/>
                  <a:pt x="9447619" y="1569660"/>
                </a:cubicBezTo>
                <a:cubicBezTo>
                  <a:pt x="9203026" y="1597160"/>
                  <a:pt x="8968415" y="1518283"/>
                  <a:pt x="8749342" y="1569660"/>
                </a:cubicBezTo>
                <a:cubicBezTo>
                  <a:pt x="8530269" y="1621037"/>
                  <a:pt x="8275942" y="1560188"/>
                  <a:pt x="8152525" y="1569660"/>
                </a:cubicBezTo>
                <a:cubicBezTo>
                  <a:pt x="8029108" y="1579132"/>
                  <a:pt x="7946954" y="1545180"/>
                  <a:pt x="7860085" y="1569660"/>
                </a:cubicBezTo>
                <a:cubicBezTo>
                  <a:pt x="7773216" y="1594140"/>
                  <a:pt x="7507299" y="1542566"/>
                  <a:pt x="7364726" y="1569660"/>
                </a:cubicBezTo>
                <a:cubicBezTo>
                  <a:pt x="7222153" y="1596754"/>
                  <a:pt x="6907699" y="1559622"/>
                  <a:pt x="6666450" y="1569660"/>
                </a:cubicBezTo>
                <a:cubicBezTo>
                  <a:pt x="6425201" y="1579698"/>
                  <a:pt x="6364250" y="1542289"/>
                  <a:pt x="6272550" y="1569660"/>
                </a:cubicBezTo>
                <a:cubicBezTo>
                  <a:pt x="6180850" y="1597031"/>
                  <a:pt x="5819729" y="1503198"/>
                  <a:pt x="5472815" y="1569660"/>
                </a:cubicBezTo>
                <a:cubicBezTo>
                  <a:pt x="5125902" y="1636122"/>
                  <a:pt x="5040852" y="1481103"/>
                  <a:pt x="4673080" y="1569660"/>
                </a:cubicBezTo>
                <a:cubicBezTo>
                  <a:pt x="4305308" y="1658217"/>
                  <a:pt x="4318907" y="1562207"/>
                  <a:pt x="4076263" y="1569660"/>
                </a:cubicBezTo>
                <a:cubicBezTo>
                  <a:pt x="3833619" y="1577113"/>
                  <a:pt x="3540741" y="1537219"/>
                  <a:pt x="3276527" y="1569660"/>
                </a:cubicBezTo>
                <a:cubicBezTo>
                  <a:pt x="3012313" y="1602101"/>
                  <a:pt x="2976726" y="1515223"/>
                  <a:pt x="2679710" y="1569660"/>
                </a:cubicBezTo>
                <a:cubicBezTo>
                  <a:pt x="2382694" y="1624097"/>
                  <a:pt x="2266665" y="1565859"/>
                  <a:pt x="1981434" y="1569660"/>
                </a:cubicBezTo>
                <a:cubicBezTo>
                  <a:pt x="1696203" y="1573461"/>
                  <a:pt x="1778513" y="1549963"/>
                  <a:pt x="1688993" y="1569660"/>
                </a:cubicBezTo>
                <a:cubicBezTo>
                  <a:pt x="1599473" y="1589357"/>
                  <a:pt x="1251117" y="1478788"/>
                  <a:pt x="889258" y="1569660"/>
                </a:cubicBezTo>
                <a:cubicBezTo>
                  <a:pt x="527399" y="1660532"/>
                  <a:pt x="336015" y="1568913"/>
                  <a:pt x="0" y="1569660"/>
                </a:cubicBezTo>
                <a:cubicBezTo>
                  <a:pt x="-62297" y="1428141"/>
                  <a:pt x="58367" y="1219569"/>
                  <a:pt x="0" y="1030743"/>
                </a:cubicBezTo>
                <a:cubicBezTo>
                  <a:pt x="-58367" y="841917"/>
                  <a:pt x="28449" y="753271"/>
                  <a:pt x="0" y="538917"/>
                </a:cubicBezTo>
                <a:cubicBezTo>
                  <a:pt x="-28449" y="324563"/>
                  <a:pt x="29459" y="154680"/>
                  <a:pt x="0" y="0"/>
                </a:cubicBezTo>
                <a:close/>
              </a:path>
              <a:path w="10145895" h="1569660" stroke="0" extrusionOk="0">
                <a:moveTo>
                  <a:pt x="0" y="0"/>
                </a:moveTo>
                <a:cubicBezTo>
                  <a:pt x="131590" y="-12215"/>
                  <a:pt x="248215" y="24550"/>
                  <a:pt x="495358" y="0"/>
                </a:cubicBezTo>
                <a:cubicBezTo>
                  <a:pt x="742501" y="-24550"/>
                  <a:pt x="643404" y="20344"/>
                  <a:pt x="787799" y="0"/>
                </a:cubicBezTo>
                <a:cubicBezTo>
                  <a:pt x="932194" y="-20344"/>
                  <a:pt x="1203897" y="85346"/>
                  <a:pt x="1587534" y="0"/>
                </a:cubicBezTo>
                <a:cubicBezTo>
                  <a:pt x="1971172" y="-85346"/>
                  <a:pt x="1958172" y="49502"/>
                  <a:pt x="2082893" y="0"/>
                </a:cubicBezTo>
                <a:cubicBezTo>
                  <a:pt x="2207614" y="-49502"/>
                  <a:pt x="2471167" y="12064"/>
                  <a:pt x="2578251" y="0"/>
                </a:cubicBezTo>
                <a:cubicBezTo>
                  <a:pt x="2685335" y="-12064"/>
                  <a:pt x="3141428" y="45250"/>
                  <a:pt x="3377986" y="0"/>
                </a:cubicBezTo>
                <a:cubicBezTo>
                  <a:pt x="3614544" y="-45250"/>
                  <a:pt x="3653689" y="23607"/>
                  <a:pt x="3771886" y="0"/>
                </a:cubicBezTo>
                <a:cubicBezTo>
                  <a:pt x="3890083" y="-23607"/>
                  <a:pt x="4354643" y="42569"/>
                  <a:pt x="4571621" y="0"/>
                </a:cubicBezTo>
                <a:cubicBezTo>
                  <a:pt x="4788599" y="-42569"/>
                  <a:pt x="5027449" y="7025"/>
                  <a:pt x="5371356" y="0"/>
                </a:cubicBezTo>
                <a:cubicBezTo>
                  <a:pt x="5715263" y="-7025"/>
                  <a:pt x="5688465" y="38285"/>
                  <a:pt x="5968174" y="0"/>
                </a:cubicBezTo>
                <a:cubicBezTo>
                  <a:pt x="6247883" y="-38285"/>
                  <a:pt x="6376187" y="78706"/>
                  <a:pt x="6767909" y="0"/>
                </a:cubicBezTo>
                <a:cubicBezTo>
                  <a:pt x="7159631" y="-78706"/>
                  <a:pt x="7086752" y="42807"/>
                  <a:pt x="7263267" y="0"/>
                </a:cubicBezTo>
                <a:cubicBezTo>
                  <a:pt x="7439782" y="-42807"/>
                  <a:pt x="7529731" y="51990"/>
                  <a:pt x="7758626" y="0"/>
                </a:cubicBezTo>
                <a:cubicBezTo>
                  <a:pt x="7987521" y="-51990"/>
                  <a:pt x="8167999" y="36054"/>
                  <a:pt x="8456902" y="0"/>
                </a:cubicBezTo>
                <a:cubicBezTo>
                  <a:pt x="8745805" y="-36054"/>
                  <a:pt x="8713090" y="44176"/>
                  <a:pt x="8952260" y="0"/>
                </a:cubicBezTo>
                <a:cubicBezTo>
                  <a:pt x="9191430" y="-44176"/>
                  <a:pt x="9657920" y="107015"/>
                  <a:pt x="10145895" y="0"/>
                </a:cubicBezTo>
                <a:cubicBezTo>
                  <a:pt x="10182420" y="111055"/>
                  <a:pt x="10079877" y="427985"/>
                  <a:pt x="10145895" y="554613"/>
                </a:cubicBezTo>
                <a:cubicBezTo>
                  <a:pt x="10211913" y="681241"/>
                  <a:pt x="10105587" y="974088"/>
                  <a:pt x="10145895" y="1093530"/>
                </a:cubicBezTo>
                <a:cubicBezTo>
                  <a:pt x="10186203" y="1212972"/>
                  <a:pt x="10102390" y="1463885"/>
                  <a:pt x="10145895" y="1569660"/>
                </a:cubicBezTo>
                <a:cubicBezTo>
                  <a:pt x="10019309" y="1572367"/>
                  <a:pt x="9912661" y="1558810"/>
                  <a:pt x="9853454" y="1569660"/>
                </a:cubicBezTo>
                <a:cubicBezTo>
                  <a:pt x="9794247" y="1580510"/>
                  <a:pt x="9417067" y="1563173"/>
                  <a:pt x="9053719" y="1569660"/>
                </a:cubicBezTo>
                <a:cubicBezTo>
                  <a:pt x="8690372" y="1576147"/>
                  <a:pt x="8622060" y="1516609"/>
                  <a:pt x="8456902" y="1569660"/>
                </a:cubicBezTo>
                <a:cubicBezTo>
                  <a:pt x="8291744" y="1622711"/>
                  <a:pt x="8150082" y="1529427"/>
                  <a:pt x="8063002" y="1569660"/>
                </a:cubicBezTo>
                <a:cubicBezTo>
                  <a:pt x="7975922" y="1609893"/>
                  <a:pt x="7722120" y="1516289"/>
                  <a:pt x="7466185" y="1569660"/>
                </a:cubicBezTo>
                <a:cubicBezTo>
                  <a:pt x="7210250" y="1623031"/>
                  <a:pt x="7255577" y="1565215"/>
                  <a:pt x="7173745" y="1569660"/>
                </a:cubicBezTo>
                <a:cubicBezTo>
                  <a:pt x="7091913" y="1574105"/>
                  <a:pt x="6984229" y="1538446"/>
                  <a:pt x="6881304" y="1569660"/>
                </a:cubicBezTo>
                <a:cubicBezTo>
                  <a:pt x="6778379" y="1600874"/>
                  <a:pt x="6415878" y="1521361"/>
                  <a:pt x="6284487" y="1569660"/>
                </a:cubicBezTo>
                <a:cubicBezTo>
                  <a:pt x="6153096" y="1617959"/>
                  <a:pt x="6078517" y="1553567"/>
                  <a:pt x="5890587" y="1569660"/>
                </a:cubicBezTo>
                <a:cubicBezTo>
                  <a:pt x="5702657" y="1585753"/>
                  <a:pt x="5390895" y="1547599"/>
                  <a:pt x="5192311" y="1569660"/>
                </a:cubicBezTo>
                <a:cubicBezTo>
                  <a:pt x="4993727" y="1591721"/>
                  <a:pt x="4980846" y="1526824"/>
                  <a:pt x="4798412" y="1569660"/>
                </a:cubicBezTo>
                <a:cubicBezTo>
                  <a:pt x="4615978" y="1612496"/>
                  <a:pt x="4286462" y="1536698"/>
                  <a:pt x="4100135" y="1569660"/>
                </a:cubicBezTo>
                <a:cubicBezTo>
                  <a:pt x="3913808" y="1602622"/>
                  <a:pt x="3872771" y="1539429"/>
                  <a:pt x="3807695" y="1569660"/>
                </a:cubicBezTo>
                <a:cubicBezTo>
                  <a:pt x="3742619" y="1599891"/>
                  <a:pt x="3403185" y="1516510"/>
                  <a:pt x="3109418" y="1569660"/>
                </a:cubicBezTo>
                <a:cubicBezTo>
                  <a:pt x="2815651" y="1622810"/>
                  <a:pt x="2852223" y="1538297"/>
                  <a:pt x="2715519" y="1569660"/>
                </a:cubicBezTo>
                <a:cubicBezTo>
                  <a:pt x="2578815" y="1601023"/>
                  <a:pt x="2514172" y="1543217"/>
                  <a:pt x="2423078" y="1569660"/>
                </a:cubicBezTo>
                <a:cubicBezTo>
                  <a:pt x="2331984" y="1596103"/>
                  <a:pt x="2212202" y="1555208"/>
                  <a:pt x="2029179" y="1569660"/>
                </a:cubicBezTo>
                <a:cubicBezTo>
                  <a:pt x="1846156" y="1584112"/>
                  <a:pt x="1471631" y="1502786"/>
                  <a:pt x="1330903" y="1569660"/>
                </a:cubicBezTo>
                <a:cubicBezTo>
                  <a:pt x="1190175" y="1636534"/>
                  <a:pt x="1130869" y="1564973"/>
                  <a:pt x="937003" y="1569660"/>
                </a:cubicBezTo>
                <a:cubicBezTo>
                  <a:pt x="743137" y="1574347"/>
                  <a:pt x="734140" y="1551839"/>
                  <a:pt x="644563" y="1569660"/>
                </a:cubicBezTo>
                <a:cubicBezTo>
                  <a:pt x="554986" y="1587481"/>
                  <a:pt x="203708" y="1524125"/>
                  <a:pt x="0" y="1569660"/>
                </a:cubicBezTo>
                <a:cubicBezTo>
                  <a:pt x="-37375" y="1378623"/>
                  <a:pt x="26270" y="1204306"/>
                  <a:pt x="0" y="1062137"/>
                </a:cubicBezTo>
                <a:cubicBezTo>
                  <a:pt x="-26270" y="919968"/>
                  <a:pt x="37231" y="753644"/>
                  <a:pt x="0" y="586006"/>
                </a:cubicBezTo>
                <a:cubicBezTo>
                  <a:pt x="-37231" y="418368"/>
                  <a:pt x="2470" y="286160"/>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gn="l" rtl="0" fontAlgn="base"/>
            <a:r>
              <a:rPr lang="en-GB"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A Uni 1: </a:t>
            </a:r>
            <a:r>
              <a:rPr lang="en-GB" sz="2400" dirty="0">
                <a:effectLst/>
              </a:rPr>
              <a:t>Although we can understand the theory and this leads to this which causes this and so on and so on, it’d be nice to look at a real example and go so this is what happened, and this proves the model or shows the theory we're looking at in the real world.</a:t>
            </a:r>
          </a:p>
        </p:txBody>
      </p:sp>
      <p:sp>
        <p:nvSpPr>
          <p:cNvPr id="4" name="TextBox 3">
            <a:extLst>
              <a:ext uri="{FF2B5EF4-FFF2-40B4-BE49-F238E27FC236}">
                <a16:creationId xmlns:a16="http://schemas.microsoft.com/office/drawing/2014/main" id="{E75725F1-39E9-547A-210E-066AC0820847}"/>
              </a:ext>
            </a:extLst>
          </p:cNvPr>
          <p:cNvSpPr txBox="1"/>
          <p:nvPr/>
        </p:nvSpPr>
        <p:spPr>
          <a:xfrm>
            <a:off x="1956274" y="3760098"/>
            <a:ext cx="9719603" cy="2754600"/>
          </a:xfrm>
          <a:custGeom>
            <a:avLst/>
            <a:gdLst>
              <a:gd name="connsiteX0" fmla="*/ 0 w 9719603"/>
              <a:gd name="connsiteY0" fmla="*/ 0 h 2754600"/>
              <a:gd name="connsiteX1" fmla="*/ 571741 w 9719603"/>
              <a:gd name="connsiteY1" fmla="*/ 0 h 2754600"/>
              <a:gd name="connsiteX2" fmla="*/ 1046287 w 9719603"/>
              <a:gd name="connsiteY2" fmla="*/ 0 h 2754600"/>
              <a:gd name="connsiteX3" fmla="*/ 1618028 w 9719603"/>
              <a:gd name="connsiteY3" fmla="*/ 0 h 2754600"/>
              <a:gd name="connsiteX4" fmla="*/ 2286965 w 9719603"/>
              <a:gd name="connsiteY4" fmla="*/ 0 h 2754600"/>
              <a:gd name="connsiteX5" fmla="*/ 2955903 w 9719603"/>
              <a:gd name="connsiteY5" fmla="*/ 0 h 2754600"/>
              <a:gd name="connsiteX6" fmla="*/ 3624840 w 9719603"/>
              <a:gd name="connsiteY6" fmla="*/ 0 h 2754600"/>
              <a:gd name="connsiteX7" fmla="*/ 4390974 w 9719603"/>
              <a:gd name="connsiteY7" fmla="*/ 0 h 2754600"/>
              <a:gd name="connsiteX8" fmla="*/ 4962715 w 9719603"/>
              <a:gd name="connsiteY8" fmla="*/ 0 h 2754600"/>
              <a:gd name="connsiteX9" fmla="*/ 5631652 w 9719603"/>
              <a:gd name="connsiteY9" fmla="*/ 0 h 2754600"/>
              <a:gd name="connsiteX10" fmla="*/ 6203394 w 9719603"/>
              <a:gd name="connsiteY10" fmla="*/ 0 h 2754600"/>
              <a:gd name="connsiteX11" fmla="*/ 6775135 w 9719603"/>
              <a:gd name="connsiteY11" fmla="*/ 0 h 2754600"/>
              <a:gd name="connsiteX12" fmla="*/ 7346876 w 9719603"/>
              <a:gd name="connsiteY12" fmla="*/ 0 h 2754600"/>
              <a:gd name="connsiteX13" fmla="*/ 7627030 w 9719603"/>
              <a:gd name="connsiteY13" fmla="*/ 0 h 2754600"/>
              <a:gd name="connsiteX14" fmla="*/ 8295967 w 9719603"/>
              <a:gd name="connsiteY14" fmla="*/ 0 h 2754600"/>
              <a:gd name="connsiteX15" fmla="*/ 8576120 w 9719603"/>
              <a:gd name="connsiteY15" fmla="*/ 0 h 2754600"/>
              <a:gd name="connsiteX16" fmla="*/ 9147862 w 9719603"/>
              <a:gd name="connsiteY16" fmla="*/ 0 h 2754600"/>
              <a:gd name="connsiteX17" fmla="*/ 9719603 w 9719603"/>
              <a:gd name="connsiteY17" fmla="*/ 0 h 2754600"/>
              <a:gd name="connsiteX18" fmla="*/ 9719603 w 9719603"/>
              <a:gd name="connsiteY18" fmla="*/ 606012 h 2754600"/>
              <a:gd name="connsiteX19" fmla="*/ 9719603 w 9719603"/>
              <a:gd name="connsiteY19" fmla="*/ 1074294 h 2754600"/>
              <a:gd name="connsiteX20" fmla="*/ 9719603 w 9719603"/>
              <a:gd name="connsiteY20" fmla="*/ 1570122 h 2754600"/>
              <a:gd name="connsiteX21" fmla="*/ 9719603 w 9719603"/>
              <a:gd name="connsiteY21" fmla="*/ 2065950 h 2754600"/>
              <a:gd name="connsiteX22" fmla="*/ 9719603 w 9719603"/>
              <a:gd name="connsiteY22" fmla="*/ 2754600 h 2754600"/>
              <a:gd name="connsiteX23" fmla="*/ 9147862 w 9719603"/>
              <a:gd name="connsiteY23" fmla="*/ 2754600 h 2754600"/>
              <a:gd name="connsiteX24" fmla="*/ 8381728 w 9719603"/>
              <a:gd name="connsiteY24" fmla="*/ 2754600 h 2754600"/>
              <a:gd name="connsiteX25" fmla="*/ 7809987 w 9719603"/>
              <a:gd name="connsiteY25" fmla="*/ 2754600 h 2754600"/>
              <a:gd name="connsiteX26" fmla="*/ 7043853 w 9719603"/>
              <a:gd name="connsiteY26" fmla="*/ 2754600 h 2754600"/>
              <a:gd name="connsiteX27" fmla="*/ 6472112 w 9719603"/>
              <a:gd name="connsiteY27" fmla="*/ 2754600 h 2754600"/>
              <a:gd name="connsiteX28" fmla="*/ 5803175 w 9719603"/>
              <a:gd name="connsiteY28" fmla="*/ 2754600 h 2754600"/>
              <a:gd name="connsiteX29" fmla="*/ 5523021 w 9719603"/>
              <a:gd name="connsiteY29" fmla="*/ 2754600 h 2754600"/>
              <a:gd name="connsiteX30" fmla="*/ 4756888 w 9719603"/>
              <a:gd name="connsiteY30" fmla="*/ 2754600 h 2754600"/>
              <a:gd name="connsiteX31" fmla="*/ 4282343 w 9719603"/>
              <a:gd name="connsiteY31" fmla="*/ 2754600 h 2754600"/>
              <a:gd name="connsiteX32" fmla="*/ 3613405 w 9719603"/>
              <a:gd name="connsiteY32" fmla="*/ 2754600 h 2754600"/>
              <a:gd name="connsiteX33" fmla="*/ 3333252 w 9719603"/>
              <a:gd name="connsiteY33" fmla="*/ 2754600 h 2754600"/>
              <a:gd name="connsiteX34" fmla="*/ 2567119 w 9719603"/>
              <a:gd name="connsiteY34" fmla="*/ 2754600 h 2754600"/>
              <a:gd name="connsiteX35" fmla="*/ 2092573 w 9719603"/>
              <a:gd name="connsiteY35" fmla="*/ 2754600 h 2754600"/>
              <a:gd name="connsiteX36" fmla="*/ 1520832 w 9719603"/>
              <a:gd name="connsiteY36" fmla="*/ 2754600 h 2754600"/>
              <a:gd name="connsiteX37" fmla="*/ 1143483 w 9719603"/>
              <a:gd name="connsiteY37" fmla="*/ 2754600 h 2754600"/>
              <a:gd name="connsiteX38" fmla="*/ 0 w 9719603"/>
              <a:gd name="connsiteY38" fmla="*/ 2754600 h 2754600"/>
              <a:gd name="connsiteX39" fmla="*/ 0 w 9719603"/>
              <a:gd name="connsiteY39" fmla="*/ 2148588 h 2754600"/>
              <a:gd name="connsiteX40" fmla="*/ 0 w 9719603"/>
              <a:gd name="connsiteY40" fmla="*/ 1597668 h 2754600"/>
              <a:gd name="connsiteX41" fmla="*/ 0 w 9719603"/>
              <a:gd name="connsiteY41" fmla="*/ 1129386 h 2754600"/>
              <a:gd name="connsiteX42" fmla="*/ 0 w 9719603"/>
              <a:gd name="connsiteY42" fmla="*/ 550920 h 2754600"/>
              <a:gd name="connsiteX43" fmla="*/ 0 w 9719603"/>
              <a:gd name="connsiteY43" fmla="*/ 0 h 275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9719603" h="2754600" fill="none" extrusionOk="0">
                <a:moveTo>
                  <a:pt x="0" y="0"/>
                </a:moveTo>
                <a:cubicBezTo>
                  <a:pt x="176342" y="-8131"/>
                  <a:pt x="405881" y="23280"/>
                  <a:pt x="571741" y="0"/>
                </a:cubicBezTo>
                <a:cubicBezTo>
                  <a:pt x="737601" y="-23280"/>
                  <a:pt x="820756" y="30832"/>
                  <a:pt x="1046287" y="0"/>
                </a:cubicBezTo>
                <a:cubicBezTo>
                  <a:pt x="1271818" y="-30832"/>
                  <a:pt x="1471092" y="32799"/>
                  <a:pt x="1618028" y="0"/>
                </a:cubicBezTo>
                <a:cubicBezTo>
                  <a:pt x="1764964" y="-32799"/>
                  <a:pt x="1985435" y="3859"/>
                  <a:pt x="2286965" y="0"/>
                </a:cubicBezTo>
                <a:cubicBezTo>
                  <a:pt x="2588495" y="-3859"/>
                  <a:pt x="2628136" y="26758"/>
                  <a:pt x="2955903" y="0"/>
                </a:cubicBezTo>
                <a:cubicBezTo>
                  <a:pt x="3283670" y="-26758"/>
                  <a:pt x="3440592" y="17544"/>
                  <a:pt x="3624840" y="0"/>
                </a:cubicBezTo>
                <a:cubicBezTo>
                  <a:pt x="3809088" y="-17544"/>
                  <a:pt x="4107921" y="18653"/>
                  <a:pt x="4390974" y="0"/>
                </a:cubicBezTo>
                <a:cubicBezTo>
                  <a:pt x="4674027" y="-18653"/>
                  <a:pt x="4798510" y="12039"/>
                  <a:pt x="4962715" y="0"/>
                </a:cubicBezTo>
                <a:cubicBezTo>
                  <a:pt x="5126920" y="-12039"/>
                  <a:pt x="5479850" y="22160"/>
                  <a:pt x="5631652" y="0"/>
                </a:cubicBezTo>
                <a:cubicBezTo>
                  <a:pt x="5783454" y="-22160"/>
                  <a:pt x="5966983" y="56229"/>
                  <a:pt x="6203394" y="0"/>
                </a:cubicBezTo>
                <a:cubicBezTo>
                  <a:pt x="6439805" y="-56229"/>
                  <a:pt x="6535586" y="198"/>
                  <a:pt x="6775135" y="0"/>
                </a:cubicBezTo>
                <a:cubicBezTo>
                  <a:pt x="7014684" y="-198"/>
                  <a:pt x="7160106" y="5185"/>
                  <a:pt x="7346876" y="0"/>
                </a:cubicBezTo>
                <a:cubicBezTo>
                  <a:pt x="7533646" y="-5185"/>
                  <a:pt x="7570360" y="16981"/>
                  <a:pt x="7627030" y="0"/>
                </a:cubicBezTo>
                <a:cubicBezTo>
                  <a:pt x="7683700" y="-16981"/>
                  <a:pt x="8001331" y="56271"/>
                  <a:pt x="8295967" y="0"/>
                </a:cubicBezTo>
                <a:cubicBezTo>
                  <a:pt x="8590603" y="-56271"/>
                  <a:pt x="8504555" y="14497"/>
                  <a:pt x="8576120" y="0"/>
                </a:cubicBezTo>
                <a:cubicBezTo>
                  <a:pt x="8647685" y="-14497"/>
                  <a:pt x="8945081" y="16622"/>
                  <a:pt x="9147862" y="0"/>
                </a:cubicBezTo>
                <a:cubicBezTo>
                  <a:pt x="9350643" y="-16622"/>
                  <a:pt x="9470430" y="64338"/>
                  <a:pt x="9719603" y="0"/>
                </a:cubicBezTo>
                <a:cubicBezTo>
                  <a:pt x="9790845" y="282114"/>
                  <a:pt x="9696624" y="434779"/>
                  <a:pt x="9719603" y="606012"/>
                </a:cubicBezTo>
                <a:cubicBezTo>
                  <a:pt x="9742582" y="777245"/>
                  <a:pt x="9699694" y="876292"/>
                  <a:pt x="9719603" y="1074294"/>
                </a:cubicBezTo>
                <a:cubicBezTo>
                  <a:pt x="9739512" y="1272296"/>
                  <a:pt x="9716247" y="1423566"/>
                  <a:pt x="9719603" y="1570122"/>
                </a:cubicBezTo>
                <a:cubicBezTo>
                  <a:pt x="9722959" y="1716678"/>
                  <a:pt x="9667542" y="1906129"/>
                  <a:pt x="9719603" y="2065950"/>
                </a:cubicBezTo>
                <a:cubicBezTo>
                  <a:pt x="9771664" y="2225771"/>
                  <a:pt x="9703372" y="2582963"/>
                  <a:pt x="9719603" y="2754600"/>
                </a:cubicBezTo>
                <a:cubicBezTo>
                  <a:pt x="9537538" y="2778306"/>
                  <a:pt x="9422458" y="2709286"/>
                  <a:pt x="9147862" y="2754600"/>
                </a:cubicBezTo>
                <a:cubicBezTo>
                  <a:pt x="8873266" y="2799914"/>
                  <a:pt x="8605155" y="2684907"/>
                  <a:pt x="8381728" y="2754600"/>
                </a:cubicBezTo>
                <a:cubicBezTo>
                  <a:pt x="8158301" y="2824293"/>
                  <a:pt x="8008647" y="2735586"/>
                  <a:pt x="7809987" y="2754600"/>
                </a:cubicBezTo>
                <a:cubicBezTo>
                  <a:pt x="7611327" y="2773614"/>
                  <a:pt x="7263049" y="2730533"/>
                  <a:pt x="7043853" y="2754600"/>
                </a:cubicBezTo>
                <a:cubicBezTo>
                  <a:pt x="6824657" y="2778667"/>
                  <a:pt x="6603478" y="2696666"/>
                  <a:pt x="6472112" y="2754600"/>
                </a:cubicBezTo>
                <a:cubicBezTo>
                  <a:pt x="6340746" y="2812534"/>
                  <a:pt x="5986852" y="2720031"/>
                  <a:pt x="5803175" y="2754600"/>
                </a:cubicBezTo>
                <a:cubicBezTo>
                  <a:pt x="5619498" y="2789169"/>
                  <a:pt x="5602276" y="2743297"/>
                  <a:pt x="5523021" y="2754600"/>
                </a:cubicBezTo>
                <a:cubicBezTo>
                  <a:pt x="5443766" y="2765903"/>
                  <a:pt x="5133218" y="2715182"/>
                  <a:pt x="4756888" y="2754600"/>
                </a:cubicBezTo>
                <a:cubicBezTo>
                  <a:pt x="4380558" y="2794018"/>
                  <a:pt x="4447734" y="2748532"/>
                  <a:pt x="4282343" y="2754600"/>
                </a:cubicBezTo>
                <a:cubicBezTo>
                  <a:pt x="4116952" y="2760668"/>
                  <a:pt x="3929247" y="2678165"/>
                  <a:pt x="3613405" y="2754600"/>
                </a:cubicBezTo>
                <a:cubicBezTo>
                  <a:pt x="3297563" y="2831035"/>
                  <a:pt x="3430890" y="2723491"/>
                  <a:pt x="3333252" y="2754600"/>
                </a:cubicBezTo>
                <a:cubicBezTo>
                  <a:pt x="3235614" y="2785709"/>
                  <a:pt x="2929744" y="2728111"/>
                  <a:pt x="2567119" y="2754600"/>
                </a:cubicBezTo>
                <a:cubicBezTo>
                  <a:pt x="2204494" y="2781089"/>
                  <a:pt x="2249430" y="2716959"/>
                  <a:pt x="2092573" y="2754600"/>
                </a:cubicBezTo>
                <a:cubicBezTo>
                  <a:pt x="1935716" y="2792241"/>
                  <a:pt x="1716912" y="2734329"/>
                  <a:pt x="1520832" y="2754600"/>
                </a:cubicBezTo>
                <a:cubicBezTo>
                  <a:pt x="1324752" y="2774871"/>
                  <a:pt x="1299021" y="2734949"/>
                  <a:pt x="1143483" y="2754600"/>
                </a:cubicBezTo>
                <a:cubicBezTo>
                  <a:pt x="987945" y="2774251"/>
                  <a:pt x="269570" y="2706543"/>
                  <a:pt x="0" y="2754600"/>
                </a:cubicBezTo>
                <a:cubicBezTo>
                  <a:pt x="-64617" y="2481274"/>
                  <a:pt x="5136" y="2400777"/>
                  <a:pt x="0" y="2148588"/>
                </a:cubicBezTo>
                <a:cubicBezTo>
                  <a:pt x="-5136" y="1896399"/>
                  <a:pt x="4000" y="1873099"/>
                  <a:pt x="0" y="1597668"/>
                </a:cubicBezTo>
                <a:cubicBezTo>
                  <a:pt x="-4000" y="1322237"/>
                  <a:pt x="24553" y="1330296"/>
                  <a:pt x="0" y="1129386"/>
                </a:cubicBezTo>
                <a:cubicBezTo>
                  <a:pt x="-24553" y="928476"/>
                  <a:pt x="21600" y="766779"/>
                  <a:pt x="0" y="550920"/>
                </a:cubicBezTo>
                <a:cubicBezTo>
                  <a:pt x="-21600" y="335061"/>
                  <a:pt x="37682" y="240995"/>
                  <a:pt x="0" y="0"/>
                </a:cubicBezTo>
                <a:close/>
              </a:path>
              <a:path w="9719603" h="2754600" stroke="0" extrusionOk="0">
                <a:moveTo>
                  <a:pt x="0" y="0"/>
                </a:moveTo>
                <a:cubicBezTo>
                  <a:pt x="161076" y="-2851"/>
                  <a:pt x="326013" y="6534"/>
                  <a:pt x="474545" y="0"/>
                </a:cubicBezTo>
                <a:cubicBezTo>
                  <a:pt x="623077" y="-6534"/>
                  <a:pt x="624600" y="16401"/>
                  <a:pt x="754699" y="0"/>
                </a:cubicBezTo>
                <a:cubicBezTo>
                  <a:pt x="884798" y="-16401"/>
                  <a:pt x="1342612" y="41226"/>
                  <a:pt x="1520832" y="0"/>
                </a:cubicBezTo>
                <a:cubicBezTo>
                  <a:pt x="1699052" y="-41226"/>
                  <a:pt x="1837488" y="41023"/>
                  <a:pt x="1995377" y="0"/>
                </a:cubicBezTo>
                <a:cubicBezTo>
                  <a:pt x="2153267" y="-41023"/>
                  <a:pt x="2285095" y="29438"/>
                  <a:pt x="2469923" y="0"/>
                </a:cubicBezTo>
                <a:cubicBezTo>
                  <a:pt x="2654751" y="-29438"/>
                  <a:pt x="3064754" y="38417"/>
                  <a:pt x="3236056" y="0"/>
                </a:cubicBezTo>
                <a:cubicBezTo>
                  <a:pt x="3407358" y="-38417"/>
                  <a:pt x="3485475" y="13121"/>
                  <a:pt x="3613405" y="0"/>
                </a:cubicBezTo>
                <a:cubicBezTo>
                  <a:pt x="3741335" y="-13121"/>
                  <a:pt x="4200204" y="44119"/>
                  <a:pt x="4379539" y="0"/>
                </a:cubicBezTo>
                <a:cubicBezTo>
                  <a:pt x="4558874" y="-44119"/>
                  <a:pt x="4928680" y="31691"/>
                  <a:pt x="5145672" y="0"/>
                </a:cubicBezTo>
                <a:cubicBezTo>
                  <a:pt x="5362664" y="-31691"/>
                  <a:pt x="5453953" y="8906"/>
                  <a:pt x="5717414" y="0"/>
                </a:cubicBezTo>
                <a:cubicBezTo>
                  <a:pt x="5980875" y="-8906"/>
                  <a:pt x="6226067" y="54963"/>
                  <a:pt x="6483547" y="0"/>
                </a:cubicBezTo>
                <a:cubicBezTo>
                  <a:pt x="6741027" y="-54963"/>
                  <a:pt x="6808092" y="35385"/>
                  <a:pt x="6958092" y="0"/>
                </a:cubicBezTo>
                <a:cubicBezTo>
                  <a:pt x="7108093" y="-35385"/>
                  <a:pt x="7314120" y="19600"/>
                  <a:pt x="7432638" y="0"/>
                </a:cubicBezTo>
                <a:cubicBezTo>
                  <a:pt x="7551156" y="-19600"/>
                  <a:pt x="7805055" y="4299"/>
                  <a:pt x="8101575" y="0"/>
                </a:cubicBezTo>
                <a:cubicBezTo>
                  <a:pt x="8398095" y="-4299"/>
                  <a:pt x="8447136" y="29584"/>
                  <a:pt x="8576120" y="0"/>
                </a:cubicBezTo>
                <a:cubicBezTo>
                  <a:pt x="8705105" y="-29584"/>
                  <a:pt x="9318210" y="125092"/>
                  <a:pt x="9719603" y="0"/>
                </a:cubicBezTo>
                <a:cubicBezTo>
                  <a:pt x="9731368" y="156336"/>
                  <a:pt x="9668287" y="376059"/>
                  <a:pt x="9719603" y="606012"/>
                </a:cubicBezTo>
                <a:cubicBezTo>
                  <a:pt x="9770919" y="835965"/>
                  <a:pt x="9668783" y="926018"/>
                  <a:pt x="9719603" y="1184478"/>
                </a:cubicBezTo>
                <a:cubicBezTo>
                  <a:pt x="9770423" y="1442938"/>
                  <a:pt x="9653201" y="1617649"/>
                  <a:pt x="9719603" y="1762944"/>
                </a:cubicBezTo>
                <a:cubicBezTo>
                  <a:pt x="9786005" y="1908239"/>
                  <a:pt x="9696500" y="2136296"/>
                  <a:pt x="9719603" y="2231226"/>
                </a:cubicBezTo>
                <a:cubicBezTo>
                  <a:pt x="9742706" y="2326156"/>
                  <a:pt x="9693599" y="2597747"/>
                  <a:pt x="9719603" y="2754600"/>
                </a:cubicBezTo>
                <a:cubicBezTo>
                  <a:pt x="9398413" y="2833422"/>
                  <a:pt x="9206366" y="2703213"/>
                  <a:pt x="9050666" y="2754600"/>
                </a:cubicBezTo>
                <a:cubicBezTo>
                  <a:pt x="8894966" y="2805987"/>
                  <a:pt x="8854412" y="2754417"/>
                  <a:pt x="8673316" y="2754600"/>
                </a:cubicBezTo>
                <a:cubicBezTo>
                  <a:pt x="8492220" y="2754783"/>
                  <a:pt x="8238809" y="2709094"/>
                  <a:pt x="8101575" y="2754600"/>
                </a:cubicBezTo>
                <a:cubicBezTo>
                  <a:pt x="7964341" y="2800106"/>
                  <a:pt x="7951520" y="2745368"/>
                  <a:pt x="7821422" y="2754600"/>
                </a:cubicBezTo>
                <a:cubicBezTo>
                  <a:pt x="7691324" y="2763832"/>
                  <a:pt x="7663079" y="2730268"/>
                  <a:pt x="7541268" y="2754600"/>
                </a:cubicBezTo>
                <a:cubicBezTo>
                  <a:pt x="7419457" y="2778932"/>
                  <a:pt x="7131397" y="2733180"/>
                  <a:pt x="6969527" y="2754600"/>
                </a:cubicBezTo>
                <a:cubicBezTo>
                  <a:pt x="6807657" y="2776020"/>
                  <a:pt x="6675945" y="2741809"/>
                  <a:pt x="6592178" y="2754600"/>
                </a:cubicBezTo>
                <a:cubicBezTo>
                  <a:pt x="6508411" y="2767391"/>
                  <a:pt x="6094152" y="2681653"/>
                  <a:pt x="5923240" y="2754600"/>
                </a:cubicBezTo>
                <a:cubicBezTo>
                  <a:pt x="5752328" y="2827547"/>
                  <a:pt x="5677354" y="2712728"/>
                  <a:pt x="5545891" y="2754600"/>
                </a:cubicBezTo>
                <a:cubicBezTo>
                  <a:pt x="5414428" y="2796472"/>
                  <a:pt x="5074772" y="2684832"/>
                  <a:pt x="4876954" y="2754600"/>
                </a:cubicBezTo>
                <a:cubicBezTo>
                  <a:pt x="4679136" y="2824368"/>
                  <a:pt x="4730529" y="2724562"/>
                  <a:pt x="4596800" y="2754600"/>
                </a:cubicBezTo>
                <a:cubicBezTo>
                  <a:pt x="4463071" y="2784638"/>
                  <a:pt x="4245153" y="2701075"/>
                  <a:pt x="3927863" y="2754600"/>
                </a:cubicBezTo>
                <a:cubicBezTo>
                  <a:pt x="3610573" y="2808125"/>
                  <a:pt x="3675709" y="2718812"/>
                  <a:pt x="3550514" y="2754600"/>
                </a:cubicBezTo>
                <a:cubicBezTo>
                  <a:pt x="3425319" y="2790388"/>
                  <a:pt x="3346415" y="2736161"/>
                  <a:pt x="3270361" y="2754600"/>
                </a:cubicBezTo>
                <a:cubicBezTo>
                  <a:pt x="3194307" y="2773039"/>
                  <a:pt x="2999403" y="2711332"/>
                  <a:pt x="2893011" y="2754600"/>
                </a:cubicBezTo>
                <a:cubicBezTo>
                  <a:pt x="2786619" y="2797868"/>
                  <a:pt x="2468252" y="2747927"/>
                  <a:pt x="2224074" y="2754600"/>
                </a:cubicBezTo>
                <a:cubicBezTo>
                  <a:pt x="1979896" y="2761273"/>
                  <a:pt x="1974236" y="2737037"/>
                  <a:pt x="1846725" y="2754600"/>
                </a:cubicBezTo>
                <a:cubicBezTo>
                  <a:pt x="1719214" y="2772163"/>
                  <a:pt x="1624573" y="2751537"/>
                  <a:pt x="1566571" y="2754600"/>
                </a:cubicBezTo>
                <a:cubicBezTo>
                  <a:pt x="1508569" y="2757663"/>
                  <a:pt x="1304872" y="2745342"/>
                  <a:pt x="1189222" y="2754600"/>
                </a:cubicBezTo>
                <a:cubicBezTo>
                  <a:pt x="1073572" y="2763858"/>
                  <a:pt x="925122" y="2741235"/>
                  <a:pt x="714677" y="2754600"/>
                </a:cubicBezTo>
                <a:cubicBezTo>
                  <a:pt x="504232" y="2767965"/>
                  <a:pt x="172467" y="2734673"/>
                  <a:pt x="0" y="2754600"/>
                </a:cubicBezTo>
                <a:cubicBezTo>
                  <a:pt x="-40089" y="2647330"/>
                  <a:pt x="37548" y="2418672"/>
                  <a:pt x="0" y="2258772"/>
                </a:cubicBezTo>
                <a:cubicBezTo>
                  <a:pt x="-37548" y="2098872"/>
                  <a:pt x="28433" y="1901388"/>
                  <a:pt x="0" y="1762944"/>
                </a:cubicBezTo>
                <a:cubicBezTo>
                  <a:pt x="-28433" y="1624500"/>
                  <a:pt x="31414" y="1405106"/>
                  <a:pt x="0" y="1212024"/>
                </a:cubicBezTo>
                <a:cubicBezTo>
                  <a:pt x="-31414" y="1018942"/>
                  <a:pt x="146" y="799741"/>
                  <a:pt x="0" y="661104"/>
                </a:cubicBezTo>
                <a:cubicBezTo>
                  <a:pt x="-146" y="522467"/>
                  <a:pt x="19031" y="317880"/>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marL="1076325" indent="-1076325" fontAlgn="base"/>
            <a:r>
              <a:rPr lang="en-GB" sz="2400" kern="100" dirty="0">
                <a:solidFill>
                  <a:srgbClr val="000000"/>
                </a:solidFill>
                <a:effectLst/>
                <a:ea typeface="Calibri" panose="020F0502020204030204" pitchFamily="34" charset="0"/>
                <a:cs typeface="Calibri" panose="020F0502020204030204" pitchFamily="34" charset="0"/>
              </a:rPr>
              <a:t>Student </a:t>
            </a:r>
            <a:r>
              <a:rPr lang="en-GB" sz="2400" kern="100" dirty="0">
                <a:effectLst/>
                <a:ea typeface="Calibri" panose="020F0502020204030204" pitchFamily="34" charset="0"/>
                <a:cs typeface="Times New Roman" panose="02020603050405020304" pitchFamily="18" charset="0"/>
              </a:rPr>
              <a:t>C Uni 2: </a:t>
            </a:r>
            <a:r>
              <a:rPr lang="en-GB" sz="2400" dirty="0">
                <a:effectLst/>
                <a:ea typeface="Times New Roman" panose="02020603050405020304" pitchFamily="18" charset="0"/>
              </a:rPr>
              <a:t>Yeah, and I think in economics we’re quite lucky </a:t>
            </a:r>
            <a:r>
              <a:rPr lang="en-GB" sz="2400" dirty="0" err="1">
                <a:effectLst/>
                <a:ea typeface="Times New Roman" panose="02020603050405020304" pitchFamily="18" charset="0"/>
              </a:rPr>
              <a:t>'cause</a:t>
            </a:r>
            <a:r>
              <a:rPr lang="en-GB" sz="2400" dirty="0">
                <a:effectLst/>
                <a:ea typeface="Times New Roman" panose="02020603050405020304" pitchFamily="18" charset="0"/>
              </a:rPr>
              <a:t> it’s</a:t>
            </a:r>
          </a:p>
          <a:p>
            <a:pPr marL="1076325" indent="-1076325" fontAlgn="base"/>
            <a:r>
              <a:rPr lang="en-GB" sz="2400" dirty="0">
                <a:effectLst/>
                <a:ea typeface="Times New Roman" panose="02020603050405020304" pitchFamily="18" charset="0"/>
              </a:rPr>
              <a:t>very relevant every day, like something’s happening around the world which</a:t>
            </a:r>
          </a:p>
          <a:p>
            <a:pPr marL="1076325" indent="-1076325" fontAlgn="base"/>
            <a:r>
              <a:rPr lang="en-GB" sz="2400" dirty="0">
                <a:effectLst/>
                <a:ea typeface="Times New Roman" panose="02020603050405020304" pitchFamily="18" charset="0"/>
              </a:rPr>
              <a:t>will have an impact on a market or something. So it is relevant, yeah, which is</a:t>
            </a:r>
          </a:p>
          <a:p>
            <a:pPr marL="1076325" indent="-1076325" fontAlgn="base">
              <a:spcAft>
                <a:spcPts val="600"/>
              </a:spcAft>
            </a:pPr>
            <a:r>
              <a:rPr lang="en-GB" sz="2400" dirty="0">
                <a:effectLst/>
                <a:ea typeface="Times New Roman" panose="02020603050405020304" pitchFamily="18" charset="0"/>
              </a:rPr>
              <a:t>lucky. I feel like history would be less relevant or something! [laughs]</a:t>
            </a:r>
          </a:p>
          <a:p>
            <a:pPr marL="1076325" indent="-1076325" fontAlgn="base"/>
            <a:r>
              <a:rPr lang="en-GB" sz="2400" kern="100" dirty="0">
                <a:solidFill>
                  <a:srgbClr val="000000"/>
                </a:solidFill>
                <a:effectLst/>
                <a:ea typeface="Calibri" panose="020F0502020204030204" pitchFamily="34" charset="0"/>
                <a:cs typeface="Calibri" panose="020F0502020204030204" pitchFamily="34" charset="0"/>
              </a:rPr>
              <a:t>Student </a:t>
            </a:r>
            <a:r>
              <a:rPr lang="en-GB" sz="2400" kern="100" dirty="0">
                <a:effectLst/>
                <a:ea typeface="Calibri" panose="020F0502020204030204" pitchFamily="34" charset="0"/>
                <a:cs typeface="Times New Roman" panose="02020603050405020304" pitchFamily="18" charset="0"/>
              </a:rPr>
              <a:t>D Uni 2</a:t>
            </a:r>
            <a:r>
              <a:rPr lang="en-GB" sz="2400" dirty="0">
                <a:effectLst/>
                <a:ea typeface="Times New Roman" panose="02020603050405020304" pitchFamily="18" charset="0"/>
              </a:rPr>
              <a:t>: Yeah! [laughs] And I enjoy as well, like I said before, theory</a:t>
            </a:r>
          </a:p>
          <a:p>
            <a:pPr marL="1076325" indent="-1076325" fontAlgn="base"/>
            <a:r>
              <a:rPr lang="en-GB" sz="2400" dirty="0">
                <a:effectLst/>
                <a:ea typeface="Times New Roman" panose="02020603050405020304" pitchFamily="18" charset="0"/>
              </a:rPr>
              <a:t>and stuff I really enjoy learning about. I like learning about different</a:t>
            </a:r>
          </a:p>
          <a:p>
            <a:pPr marL="1076325" indent="-1076325" fontAlgn="base"/>
            <a:r>
              <a:rPr lang="en-GB" sz="2400" dirty="0">
                <a:effectLst/>
                <a:ea typeface="Times New Roman" panose="02020603050405020304" pitchFamily="18" charset="0"/>
              </a:rPr>
              <a:t>viewpoints and different theories and schools of thought and stuff. </a:t>
            </a:r>
            <a:endParaRPr lang="en-GB" sz="2400" i="1"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3593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B3E2A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838200" y="0"/>
            <a:ext cx="10515600" cy="1325563"/>
          </a:xfrm>
        </p:spPr>
        <p:txBody>
          <a:bodyPr/>
          <a:lstStyle/>
          <a:p>
            <a:r>
              <a:rPr lang="en-GB" dirty="0"/>
              <a:t>Connection to future work</a:t>
            </a:r>
          </a:p>
        </p:txBody>
      </p:sp>
      <p:sp>
        <p:nvSpPr>
          <p:cNvPr id="5" name="TextBox 4">
            <a:extLst>
              <a:ext uri="{FF2B5EF4-FFF2-40B4-BE49-F238E27FC236}">
                <a16:creationId xmlns:a16="http://schemas.microsoft.com/office/drawing/2014/main" id="{3BEBA6A2-3D02-4128-81C9-2852FD75D7A1}"/>
              </a:ext>
            </a:extLst>
          </p:cNvPr>
          <p:cNvSpPr txBox="1"/>
          <p:nvPr/>
        </p:nvSpPr>
        <p:spPr>
          <a:xfrm>
            <a:off x="155448" y="1178826"/>
            <a:ext cx="10819544" cy="2445862"/>
          </a:xfrm>
          <a:custGeom>
            <a:avLst/>
            <a:gdLst>
              <a:gd name="connsiteX0" fmla="*/ 0 w 10819544"/>
              <a:gd name="connsiteY0" fmla="*/ 0 h 2445862"/>
              <a:gd name="connsiteX1" fmla="*/ 785841 w 10819544"/>
              <a:gd name="connsiteY1" fmla="*/ 0 h 2445862"/>
              <a:gd name="connsiteX2" fmla="*/ 1463486 w 10819544"/>
              <a:gd name="connsiteY2" fmla="*/ 0 h 2445862"/>
              <a:gd name="connsiteX3" fmla="*/ 2249326 w 10819544"/>
              <a:gd name="connsiteY3" fmla="*/ 0 h 2445862"/>
              <a:gd name="connsiteX4" fmla="*/ 2818776 w 10819544"/>
              <a:gd name="connsiteY4" fmla="*/ 0 h 2445862"/>
              <a:gd name="connsiteX5" fmla="*/ 3496421 w 10819544"/>
              <a:gd name="connsiteY5" fmla="*/ 0 h 2445862"/>
              <a:gd name="connsiteX6" fmla="*/ 4065871 w 10819544"/>
              <a:gd name="connsiteY6" fmla="*/ 0 h 2445862"/>
              <a:gd name="connsiteX7" fmla="*/ 4635320 w 10819544"/>
              <a:gd name="connsiteY7" fmla="*/ 0 h 2445862"/>
              <a:gd name="connsiteX8" fmla="*/ 5204770 w 10819544"/>
              <a:gd name="connsiteY8" fmla="*/ 0 h 2445862"/>
              <a:gd name="connsiteX9" fmla="*/ 5449633 w 10819544"/>
              <a:gd name="connsiteY9" fmla="*/ 0 h 2445862"/>
              <a:gd name="connsiteX10" fmla="*/ 6127279 w 10819544"/>
              <a:gd name="connsiteY10" fmla="*/ 0 h 2445862"/>
              <a:gd name="connsiteX11" fmla="*/ 6372142 w 10819544"/>
              <a:gd name="connsiteY11" fmla="*/ 0 h 2445862"/>
              <a:gd name="connsiteX12" fmla="*/ 6941592 w 10819544"/>
              <a:gd name="connsiteY12" fmla="*/ 0 h 2445862"/>
              <a:gd name="connsiteX13" fmla="*/ 7727432 w 10819544"/>
              <a:gd name="connsiteY13" fmla="*/ 0 h 2445862"/>
              <a:gd name="connsiteX14" fmla="*/ 8513273 w 10819544"/>
              <a:gd name="connsiteY14" fmla="*/ 0 h 2445862"/>
              <a:gd name="connsiteX15" fmla="*/ 9190918 w 10819544"/>
              <a:gd name="connsiteY15" fmla="*/ 0 h 2445862"/>
              <a:gd name="connsiteX16" fmla="*/ 9652172 w 10819544"/>
              <a:gd name="connsiteY16" fmla="*/ 0 h 2445862"/>
              <a:gd name="connsiteX17" fmla="*/ 9897036 w 10819544"/>
              <a:gd name="connsiteY17" fmla="*/ 0 h 2445862"/>
              <a:gd name="connsiteX18" fmla="*/ 10819544 w 10819544"/>
              <a:gd name="connsiteY18" fmla="*/ 0 h 2445862"/>
              <a:gd name="connsiteX19" fmla="*/ 10819544 w 10819544"/>
              <a:gd name="connsiteY19" fmla="*/ 513631 h 2445862"/>
              <a:gd name="connsiteX20" fmla="*/ 10819544 w 10819544"/>
              <a:gd name="connsiteY20" fmla="*/ 978345 h 2445862"/>
              <a:gd name="connsiteX21" fmla="*/ 10819544 w 10819544"/>
              <a:gd name="connsiteY21" fmla="*/ 1516434 h 2445862"/>
              <a:gd name="connsiteX22" fmla="*/ 10819544 w 10819544"/>
              <a:gd name="connsiteY22" fmla="*/ 1956690 h 2445862"/>
              <a:gd name="connsiteX23" fmla="*/ 10819544 w 10819544"/>
              <a:gd name="connsiteY23" fmla="*/ 2445862 h 2445862"/>
              <a:gd name="connsiteX24" fmla="*/ 10466485 w 10819544"/>
              <a:gd name="connsiteY24" fmla="*/ 2445862 h 2445862"/>
              <a:gd name="connsiteX25" fmla="*/ 10221622 w 10819544"/>
              <a:gd name="connsiteY25" fmla="*/ 2445862 h 2445862"/>
              <a:gd name="connsiteX26" fmla="*/ 9435781 w 10819544"/>
              <a:gd name="connsiteY26" fmla="*/ 2445862 h 2445862"/>
              <a:gd name="connsiteX27" fmla="*/ 8974527 w 10819544"/>
              <a:gd name="connsiteY27" fmla="*/ 2445862 h 2445862"/>
              <a:gd name="connsiteX28" fmla="*/ 8296882 w 10819544"/>
              <a:gd name="connsiteY28" fmla="*/ 2445862 h 2445862"/>
              <a:gd name="connsiteX29" fmla="*/ 8052019 w 10819544"/>
              <a:gd name="connsiteY29" fmla="*/ 2445862 h 2445862"/>
              <a:gd name="connsiteX30" fmla="*/ 7266178 w 10819544"/>
              <a:gd name="connsiteY30" fmla="*/ 2445862 h 2445862"/>
              <a:gd name="connsiteX31" fmla="*/ 6804924 w 10819544"/>
              <a:gd name="connsiteY31" fmla="*/ 2445862 h 2445862"/>
              <a:gd name="connsiteX32" fmla="*/ 6235474 w 10819544"/>
              <a:gd name="connsiteY32" fmla="*/ 2445862 h 2445862"/>
              <a:gd name="connsiteX33" fmla="*/ 5882415 w 10819544"/>
              <a:gd name="connsiteY33" fmla="*/ 2445862 h 2445862"/>
              <a:gd name="connsiteX34" fmla="*/ 5204770 w 10819544"/>
              <a:gd name="connsiteY34" fmla="*/ 2445862 h 2445862"/>
              <a:gd name="connsiteX35" fmla="*/ 4418930 w 10819544"/>
              <a:gd name="connsiteY35" fmla="*/ 2445862 h 2445862"/>
              <a:gd name="connsiteX36" fmla="*/ 3957675 w 10819544"/>
              <a:gd name="connsiteY36" fmla="*/ 2445862 h 2445862"/>
              <a:gd name="connsiteX37" fmla="*/ 3171835 w 10819544"/>
              <a:gd name="connsiteY37" fmla="*/ 2445862 h 2445862"/>
              <a:gd name="connsiteX38" fmla="*/ 2602385 w 10819544"/>
              <a:gd name="connsiteY38" fmla="*/ 2445862 h 2445862"/>
              <a:gd name="connsiteX39" fmla="*/ 1816544 w 10819544"/>
              <a:gd name="connsiteY39" fmla="*/ 2445862 h 2445862"/>
              <a:gd name="connsiteX40" fmla="*/ 1030704 w 10819544"/>
              <a:gd name="connsiteY40" fmla="*/ 2445862 h 2445862"/>
              <a:gd name="connsiteX41" fmla="*/ 677645 w 10819544"/>
              <a:gd name="connsiteY41" fmla="*/ 2445862 h 2445862"/>
              <a:gd name="connsiteX42" fmla="*/ 0 w 10819544"/>
              <a:gd name="connsiteY42" fmla="*/ 2445862 h 2445862"/>
              <a:gd name="connsiteX43" fmla="*/ 0 w 10819544"/>
              <a:gd name="connsiteY43" fmla="*/ 1956690 h 2445862"/>
              <a:gd name="connsiteX44" fmla="*/ 0 w 10819544"/>
              <a:gd name="connsiteY44" fmla="*/ 1418600 h 2445862"/>
              <a:gd name="connsiteX45" fmla="*/ 0 w 10819544"/>
              <a:gd name="connsiteY45" fmla="*/ 1002803 h 2445862"/>
              <a:gd name="connsiteX46" fmla="*/ 0 w 10819544"/>
              <a:gd name="connsiteY46" fmla="*/ 587007 h 2445862"/>
              <a:gd name="connsiteX47" fmla="*/ 0 w 10819544"/>
              <a:gd name="connsiteY47" fmla="*/ 0 h 2445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819544" h="2445862" fill="none" extrusionOk="0">
                <a:moveTo>
                  <a:pt x="0" y="0"/>
                </a:moveTo>
                <a:cubicBezTo>
                  <a:pt x="295576" y="-85502"/>
                  <a:pt x="548616" y="47418"/>
                  <a:pt x="785841" y="0"/>
                </a:cubicBezTo>
                <a:cubicBezTo>
                  <a:pt x="1023066" y="-47418"/>
                  <a:pt x="1125656" y="22013"/>
                  <a:pt x="1463486" y="0"/>
                </a:cubicBezTo>
                <a:cubicBezTo>
                  <a:pt x="1801317" y="-22013"/>
                  <a:pt x="2020731" y="14697"/>
                  <a:pt x="2249326" y="0"/>
                </a:cubicBezTo>
                <a:cubicBezTo>
                  <a:pt x="2477921" y="-14697"/>
                  <a:pt x="2604903" y="8569"/>
                  <a:pt x="2818776" y="0"/>
                </a:cubicBezTo>
                <a:cubicBezTo>
                  <a:pt x="3032649" y="-8569"/>
                  <a:pt x="3310063" y="70382"/>
                  <a:pt x="3496421" y="0"/>
                </a:cubicBezTo>
                <a:cubicBezTo>
                  <a:pt x="3682780" y="-70382"/>
                  <a:pt x="3868107" y="37828"/>
                  <a:pt x="4065871" y="0"/>
                </a:cubicBezTo>
                <a:cubicBezTo>
                  <a:pt x="4263635" y="-37828"/>
                  <a:pt x="4430777" y="46444"/>
                  <a:pt x="4635320" y="0"/>
                </a:cubicBezTo>
                <a:cubicBezTo>
                  <a:pt x="4839863" y="-46444"/>
                  <a:pt x="5025915" y="23212"/>
                  <a:pt x="5204770" y="0"/>
                </a:cubicBezTo>
                <a:cubicBezTo>
                  <a:pt x="5383625" y="-23212"/>
                  <a:pt x="5390080" y="16823"/>
                  <a:pt x="5449633" y="0"/>
                </a:cubicBezTo>
                <a:cubicBezTo>
                  <a:pt x="5509186" y="-16823"/>
                  <a:pt x="5897316" y="7202"/>
                  <a:pt x="6127279" y="0"/>
                </a:cubicBezTo>
                <a:cubicBezTo>
                  <a:pt x="6357242" y="-7202"/>
                  <a:pt x="6284370" y="27689"/>
                  <a:pt x="6372142" y="0"/>
                </a:cubicBezTo>
                <a:cubicBezTo>
                  <a:pt x="6459914" y="-27689"/>
                  <a:pt x="6690399" y="24472"/>
                  <a:pt x="6941592" y="0"/>
                </a:cubicBezTo>
                <a:cubicBezTo>
                  <a:pt x="7192785" y="-24472"/>
                  <a:pt x="7560853" y="14925"/>
                  <a:pt x="7727432" y="0"/>
                </a:cubicBezTo>
                <a:cubicBezTo>
                  <a:pt x="7894011" y="-14925"/>
                  <a:pt x="8271144" y="37686"/>
                  <a:pt x="8513273" y="0"/>
                </a:cubicBezTo>
                <a:cubicBezTo>
                  <a:pt x="8755402" y="-37686"/>
                  <a:pt x="9053560" y="35066"/>
                  <a:pt x="9190918" y="0"/>
                </a:cubicBezTo>
                <a:cubicBezTo>
                  <a:pt x="9328277" y="-35066"/>
                  <a:pt x="9425591" y="32517"/>
                  <a:pt x="9652172" y="0"/>
                </a:cubicBezTo>
                <a:cubicBezTo>
                  <a:pt x="9878753" y="-32517"/>
                  <a:pt x="9788212" y="1322"/>
                  <a:pt x="9897036" y="0"/>
                </a:cubicBezTo>
                <a:cubicBezTo>
                  <a:pt x="10005860" y="-1322"/>
                  <a:pt x="10399433" y="109665"/>
                  <a:pt x="10819544" y="0"/>
                </a:cubicBezTo>
                <a:cubicBezTo>
                  <a:pt x="10856562" y="224044"/>
                  <a:pt x="10808781" y="383036"/>
                  <a:pt x="10819544" y="513631"/>
                </a:cubicBezTo>
                <a:cubicBezTo>
                  <a:pt x="10830307" y="644226"/>
                  <a:pt x="10766609" y="874582"/>
                  <a:pt x="10819544" y="978345"/>
                </a:cubicBezTo>
                <a:cubicBezTo>
                  <a:pt x="10872479" y="1082108"/>
                  <a:pt x="10794458" y="1387065"/>
                  <a:pt x="10819544" y="1516434"/>
                </a:cubicBezTo>
                <a:cubicBezTo>
                  <a:pt x="10844630" y="1645803"/>
                  <a:pt x="10814469" y="1765771"/>
                  <a:pt x="10819544" y="1956690"/>
                </a:cubicBezTo>
                <a:cubicBezTo>
                  <a:pt x="10824619" y="2147609"/>
                  <a:pt x="10779461" y="2274411"/>
                  <a:pt x="10819544" y="2445862"/>
                </a:cubicBezTo>
                <a:cubicBezTo>
                  <a:pt x="10681715" y="2485055"/>
                  <a:pt x="10576166" y="2406751"/>
                  <a:pt x="10466485" y="2445862"/>
                </a:cubicBezTo>
                <a:cubicBezTo>
                  <a:pt x="10356804" y="2484973"/>
                  <a:pt x="10304061" y="2427390"/>
                  <a:pt x="10221622" y="2445862"/>
                </a:cubicBezTo>
                <a:cubicBezTo>
                  <a:pt x="10139183" y="2464334"/>
                  <a:pt x="9804186" y="2441666"/>
                  <a:pt x="9435781" y="2445862"/>
                </a:cubicBezTo>
                <a:cubicBezTo>
                  <a:pt x="9067376" y="2450058"/>
                  <a:pt x="9145625" y="2426991"/>
                  <a:pt x="8974527" y="2445862"/>
                </a:cubicBezTo>
                <a:cubicBezTo>
                  <a:pt x="8803429" y="2464733"/>
                  <a:pt x="8567782" y="2403103"/>
                  <a:pt x="8296882" y="2445862"/>
                </a:cubicBezTo>
                <a:cubicBezTo>
                  <a:pt x="8025982" y="2488621"/>
                  <a:pt x="8134958" y="2421062"/>
                  <a:pt x="8052019" y="2445862"/>
                </a:cubicBezTo>
                <a:cubicBezTo>
                  <a:pt x="7969080" y="2470662"/>
                  <a:pt x="7470681" y="2367582"/>
                  <a:pt x="7266178" y="2445862"/>
                </a:cubicBezTo>
                <a:cubicBezTo>
                  <a:pt x="7061675" y="2524142"/>
                  <a:pt x="6916614" y="2429704"/>
                  <a:pt x="6804924" y="2445862"/>
                </a:cubicBezTo>
                <a:cubicBezTo>
                  <a:pt x="6693234" y="2462020"/>
                  <a:pt x="6422047" y="2407707"/>
                  <a:pt x="6235474" y="2445862"/>
                </a:cubicBezTo>
                <a:cubicBezTo>
                  <a:pt x="6048901" y="2484017"/>
                  <a:pt x="5998911" y="2440741"/>
                  <a:pt x="5882415" y="2445862"/>
                </a:cubicBezTo>
                <a:cubicBezTo>
                  <a:pt x="5765919" y="2450983"/>
                  <a:pt x="5346430" y="2415847"/>
                  <a:pt x="5204770" y="2445862"/>
                </a:cubicBezTo>
                <a:cubicBezTo>
                  <a:pt x="5063110" y="2475877"/>
                  <a:pt x="4735048" y="2381562"/>
                  <a:pt x="4418930" y="2445862"/>
                </a:cubicBezTo>
                <a:cubicBezTo>
                  <a:pt x="4102812" y="2510162"/>
                  <a:pt x="4133088" y="2429294"/>
                  <a:pt x="3957675" y="2445862"/>
                </a:cubicBezTo>
                <a:cubicBezTo>
                  <a:pt x="3782263" y="2462430"/>
                  <a:pt x="3345701" y="2380824"/>
                  <a:pt x="3171835" y="2445862"/>
                </a:cubicBezTo>
                <a:cubicBezTo>
                  <a:pt x="2997969" y="2510900"/>
                  <a:pt x="2771819" y="2419470"/>
                  <a:pt x="2602385" y="2445862"/>
                </a:cubicBezTo>
                <a:cubicBezTo>
                  <a:pt x="2432951" y="2472254"/>
                  <a:pt x="2030006" y="2402017"/>
                  <a:pt x="1816544" y="2445862"/>
                </a:cubicBezTo>
                <a:cubicBezTo>
                  <a:pt x="1603082" y="2489707"/>
                  <a:pt x="1362669" y="2423394"/>
                  <a:pt x="1030704" y="2445862"/>
                </a:cubicBezTo>
                <a:cubicBezTo>
                  <a:pt x="698739" y="2468330"/>
                  <a:pt x="776117" y="2437454"/>
                  <a:pt x="677645" y="2445862"/>
                </a:cubicBezTo>
                <a:cubicBezTo>
                  <a:pt x="579173" y="2454270"/>
                  <a:pt x="304430" y="2386244"/>
                  <a:pt x="0" y="2445862"/>
                </a:cubicBezTo>
                <a:cubicBezTo>
                  <a:pt x="-15485" y="2258858"/>
                  <a:pt x="14996" y="2105525"/>
                  <a:pt x="0" y="1956690"/>
                </a:cubicBezTo>
                <a:cubicBezTo>
                  <a:pt x="-14996" y="1807855"/>
                  <a:pt x="16078" y="1527119"/>
                  <a:pt x="0" y="1418600"/>
                </a:cubicBezTo>
                <a:cubicBezTo>
                  <a:pt x="-16078" y="1310081"/>
                  <a:pt x="1893" y="1205847"/>
                  <a:pt x="0" y="1002803"/>
                </a:cubicBezTo>
                <a:cubicBezTo>
                  <a:pt x="-1893" y="799759"/>
                  <a:pt x="44587" y="771585"/>
                  <a:pt x="0" y="587007"/>
                </a:cubicBezTo>
                <a:cubicBezTo>
                  <a:pt x="-44587" y="402429"/>
                  <a:pt x="34102" y="285382"/>
                  <a:pt x="0" y="0"/>
                </a:cubicBezTo>
                <a:close/>
              </a:path>
              <a:path w="10819544" h="2445862" stroke="0" extrusionOk="0">
                <a:moveTo>
                  <a:pt x="0" y="0"/>
                </a:moveTo>
                <a:cubicBezTo>
                  <a:pt x="93683" y="-40288"/>
                  <a:pt x="255285" y="32030"/>
                  <a:pt x="461254" y="0"/>
                </a:cubicBezTo>
                <a:cubicBezTo>
                  <a:pt x="667223" y="-32030"/>
                  <a:pt x="639395" y="19097"/>
                  <a:pt x="706118" y="0"/>
                </a:cubicBezTo>
                <a:cubicBezTo>
                  <a:pt x="772841" y="-19097"/>
                  <a:pt x="1305962" y="37320"/>
                  <a:pt x="1491958" y="0"/>
                </a:cubicBezTo>
                <a:cubicBezTo>
                  <a:pt x="1677954" y="-37320"/>
                  <a:pt x="1742136" y="7170"/>
                  <a:pt x="1953212" y="0"/>
                </a:cubicBezTo>
                <a:cubicBezTo>
                  <a:pt x="2164288" y="-7170"/>
                  <a:pt x="2197032" y="30265"/>
                  <a:pt x="2414467" y="0"/>
                </a:cubicBezTo>
                <a:cubicBezTo>
                  <a:pt x="2631902" y="-30265"/>
                  <a:pt x="2968096" y="81156"/>
                  <a:pt x="3200307" y="0"/>
                </a:cubicBezTo>
                <a:cubicBezTo>
                  <a:pt x="3432518" y="-81156"/>
                  <a:pt x="3415023" y="24689"/>
                  <a:pt x="3553366" y="0"/>
                </a:cubicBezTo>
                <a:cubicBezTo>
                  <a:pt x="3691709" y="-24689"/>
                  <a:pt x="4095683" y="29368"/>
                  <a:pt x="4339207" y="0"/>
                </a:cubicBezTo>
                <a:cubicBezTo>
                  <a:pt x="4582731" y="-29368"/>
                  <a:pt x="4775932" y="72229"/>
                  <a:pt x="5125047" y="0"/>
                </a:cubicBezTo>
                <a:cubicBezTo>
                  <a:pt x="5474162" y="-72229"/>
                  <a:pt x="5572280" y="23545"/>
                  <a:pt x="5694497" y="0"/>
                </a:cubicBezTo>
                <a:cubicBezTo>
                  <a:pt x="5816714" y="-23545"/>
                  <a:pt x="6162038" y="37010"/>
                  <a:pt x="6480337" y="0"/>
                </a:cubicBezTo>
                <a:cubicBezTo>
                  <a:pt x="6798636" y="-37010"/>
                  <a:pt x="6715731" y="45794"/>
                  <a:pt x="6941592" y="0"/>
                </a:cubicBezTo>
                <a:cubicBezTo>
                  <a:pt x="7167454" y="-45794"/>
                  <a:pt x="7243437" y="35753"/>
                  <a:pt x="7402846" y="0"/>
                </a:cubicBezTo>
                <a:cubicBezTo>
                  <a:pt x="7562255" y="-35753"/>
                  <a:pt x="7901457" y="44137"/>
                  <a:pt x="8080491" y="0"/>
                </a:cubicBezTo>
                <a:cubicBezTo>
                  <a:pt x="8259525" y="-44137"/>
                  <a:pt x="8346212" y="32559"/>
                  <a:pt x="8541745" y="0"/>
                </a:cubicBezTo>
                <a:cubicBezTo>
                  <a:pt x="8737278" y="-32559"/>
                  <a:pt x="9164012" y="41747"/>
                  <a:pt x="9327586" y="0"/>
                </a:cubicBezTo>
                <a:cubicBezTo>
                  <a:pt x="9491160" y="-41747"/>
                  <a:pt x="9862598" y="16029"/>
                  <a:pt x="10113426" y="0"/>
                </a:cubicBezTo>
                <a:cubicBezTo>
                  <a:pt x="10364254" y="-16029"/>
                  <a:pt x="10562644" y="46890"/>
                  <a:pt x="10819544" y="0"/>
                </a:cubicBezTo>
                <a:cubicBezTo>
                  <a:pt x="10827533" y="163803"/>
                  <a:pt x="10787994" y="326911"/>
                  <a:pt x="10819544" y="464714"/>
                </a:cubicBezTo>
                <a:cubicBezTo>
                  <a:pt x="10851094" y="602517"/>
                  <a:pt x="10819444" y="766147"/>
                  <a:pt x="10819544" y="880510"/>
                </a:cubicBezTo>
                <a:cubicBezTo>
                  <a:pt x="10819644" y="994873"/>
                  <a:pt x="10779081" y="1167343"/>
                  <a:pt x="10819544" y="1320765"/>
                </a:cubicBezTo>
                <a:cubicBezTo>
                  <a:pt x="10860007" y="1474187"/>
                  <a:pt x="10789052" y="1660565"/>
                  <a:pt x="10819544" y="1834397"/>
                </a:cubicBezTo>
                <a:cubicBezTo>
                  <a:pt x="10850036" y="2008229"/>
                  <a:pt x="10760226" y="2142867"/>
                  <a:pt x="10819544" y="2445862"/>
                </a:cubicBezTo>
                <a:cubicBezTo>
                  <a:pt x="10716809" y="2476636"/>
                  <a:pt x="10557730" y="2411549"/>
                  <a:pt x="10466485" y="2445862"/>
                </a:cubicBezTo>
                <a:cubicBezTo>
                  <a:pt x="10375240" y="2480175"/>
                  <a:pt x="10281553" y="2435649"/>
                  <a:pt x="10221622" y="2445862"/>
                </a:cubicBezTo>
                <a:cubicBezTo>
                  <a:pt x="10161691" y="2456075"/>
                  <a:pt x="10068465" y="2426927"/>
                  <a:pt x="9976758" y="2445862"/>
                </a:cubicBezTo>
                <a:cubicBezTo>
                  <a:pt x="9885051" y="2464797"/>
                  <a:pt x="9637002" y="2397961"/>
                  <a:pt x="9407309" y="2445862"/>
                </a:cubicBezTo>
                <a:cubicBezTo>
                  <a:pt x="9177616" y="2493763"/>
                  <a:pt x="9131717" y="2432517"/>
                  <a:pt x="9054250" y="2445862"/>
                </a:cubicBezTo>
                <a:cubicBezTo>
                  <a:pt x="8976783" y="2459207"/>
                  <a:pt x="8657223" y="2366129"/>
                  <a:pt x="8376605" y="2445862"/>
                </a:cubicBezTo>
                <a:cubicBezTo>
                  <a:pt x="8095988" y="2525595"/>
                  <a:pt x="8103444" y="2408650"/>
                  <a:pt x="8023546" y="2445862"/>
                </a:cubicBezTo>
                <a:cubicBezTo>
                  <a:pt x="7943648" y="2483074"/>
                  <a:pt x="7623310" y="2400023"/>
                  <a:pt x="7345901" y="2445862"/>
                </a:cubicBezTo>
                <a:cubicBezTo>
                  <a:pt x="7068493" y="2491701"/>
                  <a:pt x="7181323" y="2437874"/>
                  <a:pt x="7101038" y="2445862"/>
                </a:cubicBezTo>
                <a:cubicBezTo>
                  <a:pt x="7020753" y="2453850"/>
                  <a:pt x="6692571" y="2368752"/>
                  <a:pt x="6423392" y="2445862"/>
                </a:cubicBezTo>
                <a:cubicBezTo>
                  <a:pt x="6154213" y="2522972"/>
                  <a:pt x="6225345" y="2418741"/>
                  <a:pt x="6070334" y="2445862"/>
                </a:cubicBezTo>
                <a:cubicBezTo>
                  <a:pt x="5915323" y="2472983"/>
                  <a:pt x="5900328" y="2441630"/>
                  <a:pt x="5825470" y="2445862"/>
                </a:cubicBezTo>
                <a:cubicBezTo>
                  <a:pt x="5750612" y="2450094"/>
                  <a:pt x="5607766" y="2445420"/>
                  <a:pt x="5472411" y="2445862"/>
                </a:cubicBezTo>
                <a:cubicBezTo>
                  <a:pt x="5337056" y="2446304"/>
                  <a:pt x="5050862" y="2370805"/>
                  <a:pt x="4794766" y="2445862"/>
                </a:cubicBezTo>
                <a:cubicBezTo>
                  <a:pt x="4538671" y="2520919"/>
                  <a:pt x="4576291" y="2407282"/>
                  <a:pt x="4441708" y="2445862"/>
                </a:cubicBezTo>
                <a:cubicBezTo>
                  <a:pt x="4307125" y="2484442"/>
                  <a:pt x="4306501" y="2432569"/>
                  <a:pt x="4196844" y="2445862"/>
                </a:cubicBezTo>
                <a:cubicBezTo>
                  <a:pt x="4087187" y="2459155"/>
                  <a:pt x="3921427" y="2445329"/>
                  <a:pt x="3843785" y="2445862"/>
                </a:cubicBezTo>
                <a:cubicBezTo>
                  <a:pt x="3766143" y="2446395"/>
                  <a:pt x="3524872" y="2429130"/>
                  <a:pt x="3382531" y="2445862"/>
                </a:cubicBezTo>
                <a:cubicBezTo>
                  <a:pt x="3240190" y="2462594"/>
                  <a:pt x="2927286" y="2417770"/>
                  <a:pt x="2813081" y="2445862"/>
                </a:cubicBezTo>
                <a:cubicBezTo>
                  <a:pt x="2698876" y="2473954"/>
                  <a:pt x="2570124" y="2424069"/>
                  <a:pt x="2460023" y="2445862"/>
                </a:cubicBezTo>
                <a:cubicBezTo>
                  <a:pt x="2349922" y="2467655"/>
                  <a:pt x="1917075" y="2424767"/>
                  <a:pt x="1674182" y="2445862"/>
                </a:cubicBezTo>
                <a:cubicBezTo>
                  <a:pt x="1431289" y="2466957"/>
                  <a:pt x="1285724" y="2405695"/>
                  <a:pt x="1104732" y="2445862"/>
                </a:cubicBezTo>
                <a:cubicBezTo>
                  <a:pt x="923740" y="2486029"/>
                  <a:pt x="394710" y="2437652"/>
                  <a:pt x="0" y="2445862"/>
                </a:cubicBezTo>
                <a:cubicBezTo>
                  <a:pt x="-24941" y="2242933"/>
                  <a:pt x="61629" y="2161610"/>
                  <a:pt x="0" y="1932231"/>
                </a:cubicBezTo>
                <a:cubicBezTo>
                  <a:pt x="-61629" y="1702852"/>
                  <a:pt x="55813" y="1633216"/>
                  <a:pt x="0" y="1443059"/>
                </a:cubicBezTo>
                <a:cubicBezTo>
                  <a:pt x="-55813" y="1252902"/>
                  <a:pt x="9350" y="1082819"/>
                  <a:pt x="0" y="978345"/>
                </a:cubicBezTo>
                <a:cubicBezTo>
                  <a:pt x="-9350" y="873871"/>
                  <a:pt x="37537" y="673883"/>
                  <a:pt x="0" y="464714"/>
                </a:cubicBezTo>
                <a:cubicBezTo>
                  <a:pt x="-37537" y="255545"/>
                  <a:pt x="40730" y="111155"/>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nSpc>
                <a:spcPct val="107000"/>
              </a:lnSpc>
              <a:spcAft>
                <a:spcPts val="800"/>
              </a:spcAft>
            </a:pPr>
            <a:r>
              <a:rPr lang="en-GB" sz="24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400" kern="100" dirty="0">
                <a:effectLst/>
                <a:latin typeface="Calibri" panose="020F0502020204030204" pitchFamily="34" charset="0"/>
                <a:ea typeface="Calibri" panose="020F0502020204030204" pitchFamily="34" charset="0"/>
                <a:cs typeface="Times New Roman" panose="02020603050405020304" pitchFamily="18" charset="0"/>
              </a:rPr>
              <a:t>D Uni 2: </a:t>
            </a:r>
            <a:r>
              <a:rPr lang="en-GB" sz="2400" dirty="0">
                <a:effectLst/>
                <a:ea typeface="Times New Roman" panose="02020603050405020304" pitchFamily="18" charset="0"/>
              </a:rPr>
              <a:t>I think it's nice to know that some of the skills that you're learning could be helpful. I think it's a bit disheartening if you felt as if you were doing stuff that’s pointless, which can be the case with our course I think. I think sometimes it makes you lose motivation if you know that you're never going to use that ever again in a way, it's a bit like, well what is the point if that skill or this information is never going to help me? </a:t>
            </a:r>
            <a:endParaRPr lang="en-GB" sz="2400" i="1" dirty="0">
              <a:effectLst/>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0B8DC1B0-9E3A-F4BB-2882-3CE47C6158F8}"/>
              </a:ext>
            </a:extLst>
          </p:cNvPr>
          <p:cNvSpPr txBox="1"/>
          <p:nvPr/>
        </p:nvSpPr>
        <p:spPr>
          <a:xfrm>
            <a:off x="1208587" y="3843640"/>
            <a:ext cx="10819544" cy="2857770"/>
          </a:xfrm>
          <a:custGeom>
            <a:avLst/>
            <a:gdLst>
              <a:gd name="connsiteX0" fmla="*/ 0 w 10819544"/>
              <a:gd name="connsiteY0" fmla="*/ 0 h 2857770"/>
              <a:gd name="connsiteX1" fmla="*/ 785841 w 10819544"/>
              <a:gd name="connsiteY1" fmla="*/ 0 h 2857770"/>
              <a:gd name="connsiteX2" fmla="*/ 1463486 w 10819544"/>
              <a:gd name="connsiteY2" fmla="*/ 0 h 2857770"/>
              <a:gd name="connsiteX3" fmla="*/ 2249326 w 10819544"/>
              <a:gd name="connsiteY3" fmla="*/ 0 h 2857770"/>
              <a:gd name="connsiteX4" fmla="*/ 2818776 w 10819544"/>
              <a:gd name="connsiteY4" fmla="*/ 0 h 2857770"/>
              <a:gd name="connsiteX5" fmla="*/ 3496421 w 10819544"/>
              <a:gd name="connsiteY5" fmla="*/ 0 h 2857770"/>
              <a:gd name="connsiteX6" fmla="*/ 4065871 w 10819544"/>
              <a:gd name="connsiteY6" fmla="*/ 0 h 2857770"/>
              <a:gd name="connsiteX7" fmla="*/ 4635320 w 10819544"/>
              <a:gd name="connsiteY7" fmla="*/ 0 h 2857770"/>
              <a:gd name="connsiteX8" fmla="*/ 5204770 w 10819544"/>
              <a:gd name="connsiteY8" fmla="*/ 0 h 2857770"/>
              <a:gd name="connsiteX9" fmla="*/ 5449633 w 10819544"/>
              <a:gd name="connsiteY9" fmla="*/ 0 h 2857770"/>
              <a:gd name="connsiteX10" fmla="*/ 6127279 w 10819544"/>
              <a:gd name="connsiteY10" fmla="*/ 0 h 2857770"/>
              <a:gd name="connsiteX11" fmla="*/ 6372142 w 10819544"/>
              <a:gd name="connsiteY11" fmla="*/ 0 h 2857770"/>
              <a:gd name="connsiteX12" fmla="*/ 6941592 w 10819544"/>
              <a:gd name="connsiteY12" fmla="*/ 0 h 2857770"/>
              <a:gd name="connsiteX13" fmla="*/ 7727432 w 10819544"/>
              <a:gd name="connsiteY13" fmla="*/ 0 h 2857770"/>
              <a:gd name="connsiteX14" fmla="*/ 8513273 w 10819544"/>
              <a:gd name="connsiteY14" fmla="*/ 0 h 2857770"/>
              <a:gd name="connsiteX15" fmla="*/ 9190918 w 10819544"/>
              <a:gd name="connsiteY15" fmla="*/ 0 h 2857770"/>
              <a:gd name="connsiteX16" fmla="*/ 9652172 w 10819544"/>
              <a:gd name="connsiteY16" fmla="*/ 0 h 2857770"/>
              <a:gd name="connsiteX17" fmla="*/ 9897036 w 10819544"/>
              <a:gd name="connsiteY17" fmla="*/ 0 h 2857770"/>
              <a:gd name="connsiteX18" fmla="*/ 10819544 w 10819544"/>
              <a:gd name="connsiteY18" fmla="*/ 0 h 2857770"/>
              <a:gd name="connsiteX19" fmla="*/ 10819544 w 10819544"/>
              <a:gd name="connsiteY19" fmla="*/ 600132 h 2857770"/>
              <a:gd name="connsiteX20" fmla="*/ 10819544 w 10819544"/>
              <a:gd name="connsiteY20" fmla="*/ 1143108 h 2857770"/>
              <a:gd name="connsiteX21" fmla="*/ 10819544 w 10819544"/>
              <a:gd name="connsiteY21" fmla="*/ 1771817 h 2857770"/>
              <a:gd name="connsiteX22" fmla="*/ 10819544 w 10819544"/>
              <a:gd name="connsiteY22" fmla="*/ 2286216 h 2857770"/>
              <a:gd name="connsiteX23" fmla="*/ 10819544 w 10819544"/>
              <a:gd name="connsiteY23" fmla="*/ 2857770 h 2857770"/>
              <a:gd name="connsiteX24" fmla="*/ 10466485 w 10819544"/>
              <a:gd name="connsiteY24" fmla="*/ 2857770 h 2857770"/>
              <a:gd name="connsiteX25" fmla="*/ 10221622 w 10819544"/>
              <a:gd name="connsiteY25" fmla="*/ 2857770 h 2857770"/>
              <a:gd name="connsiteX26" fmla="*/ 9435781 w 10819544"/>
              <a:gd name="connsiteY26" fmla="*/ 2857770 h 2857770"/>
              <a:gd name="connsiteX27" fmla="*/ 8974527 w 10819544"/>
              <a:gd name="connsiteY27" fmla="*/ 2857770 h 2857770"/>
              <a:gd name="connsiteX28" fmla="*/ 8296882 w 10819544"/>
              <a:gd name="connsiteY28" fmla="*/ 2857770 h 2857770"/>
              <a:gd name="connsiteX29" fmla="*/ 8052019 w 10819544"/>
              <a:gd name="connsiteY29" fmla="*/ 2857770 h 2857770"/>
              <a:gd name="connsiteX30" fmla="*/ 7266178 w 10819544"/>
              <a:gd name="connsiteY30" fmla="*/ 2857770 h 2857770"/>
              <a:gd name="connsiteX31" fmla="*/ 6804924 w 10819544"/>
              <a:gd name="connsiteY31" fmla="*/ 2857770 h 2857770"/>
              <a:gd name="connsiteX32" fmla="*/ 6235474 w 10819544"/>
              <a:gd name="connsiteY32" fmla="*/ 2857770 h 2857770"/>
              <a:gd name="connsiteX33" fmla="*/ 5882415 w 10819544"/>
              <a:gd name="connsiteY33" fmla="*/ 2857770 h 2857770"/>
              <a:gd name="connsiteX34" fmla="*/ 5204770 w 10819544"/>
              <a:gd name="connsiteY34" fmla="*/ 2857770 h 2857770"/>
              <a:gd name="connsiteX35" fmla="*/ 4418930 w 10819544"/>
              <a:gd name="connsiteY35" fmla="*/ 2857770 h 2857770"/>
              <a:gd name="connsiteX36" fmla="*/ 3957675 w 10819544"/>
              <a:gd name="connsiteY36" fmla="*/ 2857770 h 2857770"/>
              <a:gd name="connsiteX37" fmla="*/ 3171835 w 10819544"/>
              <a:gd name="connsiteY37" fmla="*/ 2857770 h 2857770"/>
              <a:gd name="connsiteX38" fmla="*/ 2602385 w 10819544"/>
              <a:gd name="connsiteY38" fmla="*/ 2857770 h 2857770"/>
              <a:gd name="connsiteX39" fmla="*/ 1816544 w 10819544"/>
              <a:gd name="connsiteY39" fmla="*/ 2857770 h 2857770"/>
              <a:gd name="connsiteX40" fmla="*/ 1030704 w 10819544"/>
              <a:gd name="connsiteY40" fmla="*/ 2857770 h 2857770"/>
              <a:gd name="connsiteX41" fmla="*/ 677645 w 10819544"/>
              <a:gd name="connsiteY41" fmla="*/ 2857770 h 2857770"/>
              <a:gd name="connsiteX42" fmla="*/ 0 w 10819544"/>
              <a:gd name="connsiteY42" fmla="*/ 2857770 h 2857770"/>
              <a:gd name="connsiteX43" fmla="*/ 0 w 10819544"/>
              <a:gd name="connsiteY43" fmla="*/ 2286216 h 2857770"/>
              <a:gd name="connsiteX44" fmla="*/ 0 w 10819544"/>
              <a:gd name="connsiteY44" fmla="*/ 1657507 h 2857770"/>
              <a:gd name="connsiteX45" fmla="*/ 0 w 10819544"/>
              <a:gd name="connsiteY45" fmla="*/ 1171686 h 2857770"/>
              <a:gd name="connsiteX46" fmla="*/ 0 w 10819544"/>
              <a:gd name="connsiteY46" fmla="*/ 685865 h 2857770"/>
              <a:gd name="connsiteX47" fmla="*/ 0 w 10819544"/>
              <a:gd name="connsiteY47" fmla="*/ 0 h 28577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819544" h="2857770" fill="none" extrusionOk="0">
                <a:moveTo>
                  <a:pt x="0" y="0"/>
                </a:moveTo>
                <a:cubicBezTo>
                  <a:pt x="295576" y="-85502"/>
                  <a:pt x="548616" y="47418"/>
                  <a:pt x="785841" y="0"/>
                </a:cubicBezTo>
                <a:cubicBezTo>
                  <a:pt x="1023066" y="-47418"/>
                  <a:pt x="1125656" y="22013"/>
                  <a:pt x="1463486" y="0"/>
                </a:cubicBezTo>
                <a:cubicBezTo>
                  <a:pt x="1801317" y="-22013"/>
                  <a:pt x="2020731" y="14697"/>
                  <a:pt x="2249326" y="0"/>
                </a:cubicBezTo>
                <a:cubicBezTo>
                  <a:pt x="2477921" y="-14697"/>
                  <a:pt x="2604903" y="8569"/>
                  <a:pt x="2818776" y="0"/>
                </a:cubicBezTo>
                <a:cubicBezTo>
                  <a:pt x="3032649" y="-8569"/>
                  <a:pt x="3310063" y="70382"/>
                  <a:pt x="3496421" y="0"/>
                </a:cubicBezTo>
                <a:cubicBezTo>
                  <a:pt x="3682780" y="-70382"/>
                  <a:pt x="3868107" y="37828"/>
                  <a:pt x="4065871" y="0"/>
                </a:cubicBezTo>
                <a:cubicBezTo>
                  <a:pt x="4263635" y="-37828"/>
                  <a:pt x="4430777" y="46444"/>
                  <a:pt x="4635320" y="0"/>
                </a:cubicBezTo>
                <a:cubicBezTo>
                  <a:pt x="4839863" y="-46444"/>
                  <a:pt x="5025915" y="23212"/>
                  <a:pt x="5204770" y="0"/>
                </a:cubicBezTo>
                <a:cubicBezTo>
                  <a:pt x="5383625" y="-23212"/>
                  <a:pt x="5390080" y="16823"/>
                  <a:pt x="5449633" y="0"/>
                </a:cubicBezTo>
                <a:cubicBezTo>
                  <a:pt x="5509186" y="-16823"/>
                  <a:pt x="5897316" y="7202"/>
                  <a:pt x="6127279" y="0"/>
                </a:cubicBezTo>
                <a:cubicBezTo>
                  <a:pt x="6357242" y="-7202"/>
                  <a:pt x="6284370" y="27689"/>
                  <a:pt x="6372142" y="0"/>
                </a:cubicBezTo>
                <a:cubicBezTo>
                  <a:pt x="6459914" y="-27689"/>
                  <a:pt x="6690399" y="24472"/>
                  <a:pt x="6941592" y="0"/>
                </a:cubicBezTo>
                <a:cubicBezTo>
                  <a:pt x="7192785" y="-24472"/>
                  <a:pt x="7560853" y="14925"/>
                  <a:pt x="7727432" y="0"/>
                </a:cubicBezTo>
                <a:cubicBezTo>
                  <a:pt x="7894011" y="-14925"/>
                  <a:pt x="8271144" y="37686"/>
                  <a:pt x="8513273" y="0"/>
                </a:cubicBezTo>
                <a:cubicBezTo>
                  <a:pt x="8755402" y="-37686"/>
                  <a:pt x="9053560" y="35066"/>
                  <a:pt x="9190918" y="0"/>
                </a:cubicBezTo>
                <a:cubicBezTo>
                  <a:pt x="9328277" y="-35066"/>
                  <a:pt x="9425591" y="32517"/>
                  <a:pt x="9652172" y="0"/>
                </a:cubicBezTo>
                <a:cubicBezTo>
                  <a:pt x="9878753" y="-32517"/>
                  <a:pt x="9788212" y="1322"/>
                  <a:pt x="9897036" y="0"/>
                </a:cubicBezTo>
                <a:cubicBezTo>
                  <a:pt x="10005860" y="-1322"/>
                  <a:pt x="10399433" y="109665"/>
                  <a:pt x="10819544" y="0"/>
                </a:cubicBezTo>
                <a:cubicBezTo>
                  <a:pt x="10823763" y="131181"/>
                  <a:pt x="10792157" y="359887"/>
                  <a:pt x="10819544" y="600132"/>
                </a:cubicBezTo>
                <a:cubicBezTo>
                  <a:pt x="10846931" y="840377"/>
                  <a:pt x="10792054" y="1022947"/>
                  <a:pt x="10819544" y="1143108"/>
                </a:cubicBezTo>
                <a:cubicBezTo>
                  <a:pt x="10847034" y="1263269"/>
                  <a:pt x="10744655" y="1630736"/>
                  <a:pt x="10819544" y="1771817"/>
                </a:cubicBezTo>
                <a:cubicBezTo>
                  <a:pt x="10894433" y="1912898"/>
                  <a:pt x="10767188" y="2075523"/>
                  <a:pt x="10819544" y="2286216"/>
                </a:cubicBezTo>
                <a:cubicBezTo>
                  <a:pt x="10871900" y="2496909"/>
                  <a:pt x="10818812" y="2632206"/>
                  <a:pt x="10819544" y="2857770"/>
                </a:cubicBezTo>
                <a:cubicBezTo>
                  <a:pt x="10681715" y="2896963"/>
                  <a:pt x="10576166" y="2818659"/>
                  <a:pt x="10466485" y="2857770"/>
                </a:cubicBezTo>
                <a:cubicBezTo>
                  <a:pt x="10356804" y="2896881"/>
                  <a:pt x="10304061" y="2839298"/>
                  <a:pt x="10221622" y="2857770"/>
                </a:cubicBezTo>
                <a:cubicBezTo>
                  <a:pt x="10139183" y="2876242"/>
                  <a:pt x="9804186" y="2853574"/>
                  <a:pt x="9435781" y="2857770"/>
                </a:cubicBezTo>
                <a:cubicBezTo>
                  <a:pt x="9067376" y="2861966"/>
                  <a:pt x="9145625" y="2838899"/>
                  <a:pt x="8974527" y="2857770"/>
                </a:cubicBezTo>
                <a:cubicBezTo>
                  <a:pt x="8803429" y="2876641"/>
                  <a:pt x="8567782" y="2815011"/>
                  <a:pt x="8296882" y="2857770"/>
                </a:cubicBezTo>
                <a:cubicBezTo>
                  <a:pt x="8025982" y="2900529"/>
                  <a:pt x="8134958" y="2832970"/>
                  <a:pt x="8052019" y="2857770"/>
                </a:cubicBezTo>
                <a:cubicBezTo>
                  <a:pt x="7969080" y="2882570"/>
                  <a:pt x="7470681" y="2779490"/>
                  <a:pt x="7266178" y="2857770"/>
                </a:cubicBezTo>
                <a:cubicBezTo>
                  <a:pt x="7061675" y="2936050"/>
                  <a:pt x="6916614" y="2841612"/>
                  <a:pt x="6804924" y="2857770"/>
                </a:cubicBezTo>
                <a:cubicBezTo>
                  <a:pt x="6693234" y="2873928"/>
                  <a:pt x="6422047" y="2819615"/>
                  <a:pt x="6235474" y="2857770"/>
                </a:cubicBezTo>
                <a:cubicBezTo>
                  <a:pt x="6048901" y="2895925"/>
                  <a:pt x="5998911" y="2852649"/>
                  <a:pt x="5882415" y="2857770"/>
                </a:cubicBezTo>
                <a:cubicBezTo>
                  <a:pt x="5765919" y="2862891"/>
                  <a:pt x="5346430" y="2827755"/>
                  <a:pt x="5204770" y="2857770"/>
                </a:cubicBezTo>
                <a:cubicBezTo>
                  <a:pt x="5063110" y="2887785"/>
                  <a:pt x="4735048" y="2793470"/>
                  <a:pt x="4418930" y="2857770"/>
                </a:cubicBezTo>
                <a:cubicBezTo>
                  <a:pt x="4102812" y="2922070"/>
                  <a:pt x="4133088" y="2841202"/>
                  <a:pt x="3957675" y="2857770"/>
                </a:cubicBezTo>
                <a:cubicBezTo>
                  <a:pt x="3782263" y="2874338"/>
                  <a:pt x="3345701" y="2792732"/>
                  <a:pt x="3171835" y="2857770"/>
                </a:cubicBezTo>
                <a:cubicBezTo>
                  <a:pt x="2997969" y="2922808"/>
                  <a:pt x="2771819" y="2831378"/>
                  <a:pt x="2602385" y="2857770"/>
                </a:cubicBezTo>
                <a:cubicBezTo>
                  <a:pt x="2432951" y="2884162"/>
                  <a:pt x="2030006" y="2813925"/>
                  <a:pt x="1816544" y="2857770"/>
                </a:cubicBezTo>
                <a:cubicBezTo>
                  <a:pt x="1603082" y="2901615"/>
                  <a:pt x="1362669" y="2835302"/>
                  <a:pt x="1030704" y="2857770"/>
                </a:cubicBezTo>
                <a:cubicBezTo>
                  <a:pt x="698739" y="2880238"/>
                  <a:pt x="776117" y="2849362"/>
                  <a:pt x="677645" y="2857770"/>
                </a:cubicBezTo>
                <a:cubicBezTo>
                  <a:pt x="579173" y="2866178"/>
                  <a:pt x="304430" y="2798152"/>
                  <a:pt x="0" y="2857770"/>
                </a:cubicBezTo>
                <a:cubicBezTo>
                  <a:pt x="-21097" y="2582852"/>
                  <a:pt x="12962" y="2411882"/>
                  <a:pt x="0" y="2286216"/>
                </a:cubicBezTo>
                <a:cubicBezTo>
                  <a:pt x="-12962" y="2160550"/>
                  <a:pt x="41931" y="1867043"/>
                  <a:pt x="0" y="1657507"/>
                </a:cubicBezTo>
                <a:cubicBezTo>
                  <a:pt x="-41931" y="1447971"/>
                  <a:pt x="2985" y="1341371"/>
                  <a:pt x="0" y="1171686"/>
                </a:cubicBezTo>
                <a:cubicBezTo>
                  <a:pt x="-2985" y="1002001"/>
                  <a:pt x="36242" y="898743"/>
                  <a:pt x="0" y="685865"/>
                </a:cubicBezTo>
                <a:cubicBezTo>
                  <a:pt x="-36242" y="472987"/>
                  <a:pt x="59951" y="172278"/>
                  <a:pt x="0" y="0"/>
                </a:cubicBezTo>
                <a:close/>
              </a:path>
              <a:path w="10819544" h="2857770" stroke="0" extrusionOk="0">
                <a:moveTo>
                  <a:pt x="0" y="0"/>
                </a:moveTo>
                <a:cubicBezTo>
                  <a:pt x="93683" y="-40288"/>
                  <a:pt x="255285" y="32030"/>
                  <a:pt x="461254" y="0"/>
                </a:cubicBezTo>
                <a:cubicBezTo>
                  <a:pt x="667223" y="-32030"/>
                  <a:pt x="639395" y="19097"/>
                  <a:pt x="706118" y="0"/>
                </a:cubicBezTo>
                <a:cubicBezTo>
                  <a:pt x="772841" y="-19097"/>
                  <a:pt x="1305962" y="37320"/>
                  <a:pt x="1491958" y="0"/>
                </a:cubicBezTo>
                <a:cubicBezTo>
                  <a:pt x="1677954" y="-37320"/>
                  <a:pt x="1742136" y="7170"/>
                  <a:pt x="1953212" y="0"/>
                </a:cubicBezTo>
                <a:cubicBezTo>
                  <a:pt x="2164288" y="-7170"/>
                  <a:pt x="2197032" y="30265"/>
                  <a:pt x="2414467" y="0"/>
                </a:cubicBezTo>
                <a:cubicBezTo>
                  <a:pt x="2631902" y="-30265"/>
                  <a:pt x="2968096" y="81156"/>
                  <a:pt x="3200307" y="0"/>
                </a:cubicBezTo>
                <a:cubicBezTo>
                  <a:pt x="3432518" y="-81156"/>
                  <a:pt x="3415023" y="24689"/>
                  <a:pt x="3553366" y="0"/>
                </a:cubicBezTo>
                <a:cubicBezTo>
                  <a:pt x="3691709" y="-24689"/>
                  <a:pt x="4095683" y="29368"/>
                  <a:pt x="4339207" y="0"/>
                </a:cubicBezTo>
                <a:cubicBezTo>
                  <a:pt x="4582731" y="-29368"/>
                  <a:pt x="4775932" y="72229"/>
                  <a:pt x="5125047" y="0"/>
                </a:cubicBezTo>
                <a:cubicBezTo>
                  <a:pt x="5474162" y="-72229"/>
                  <a:pt x="5572280" y="23545"/>
                  <a:pt x="5694497" y="0"/>
                </a:cubicBezTo>
                <a:cubicBezTo>
                  <a:pt x="5816714" y="-23545"/>
                  <a:pt x="6162038" y="37010"/>
                  <a:pt x="6480337" y="0"/>
                </a:cubicBezTo>
                <a:cubicBezTo>
                  <a:pt x="6798636" y="-37010"/>
                  <a:pt x="6715731" y="45794"/>
                  <a:pt x="6941592" y="0"/>
                </a:cubicBezTo>
                <a:cubicBezTo>
                  <a:pt x="7167454" y="-45794"/>
                  <a:pt x="7243437" y="35753"/>
                  <a:pt x="7402846" y="0"/>
                </a:cubicBezTo>
                <a:cubicBezTo>
                  <a:pt x="7562255" y="-35753"/>
                  <a:pt x="7901457" y="44137"/>
                  <a:pt x="8080491" y="0"/>
                </a:cubicBezTo>
                <a:cubicBezTo>
                  <a:pt x="8259525" y="-44137"/>
                  <a:pt x="8346212" y="32559"/>
                  <a:pt x="8541745" y="0"/>
                </a:cubicBezTo>
                <a:cubicBezTo>
                  <a:pt x="8737278" y="-32559"/>
                  <a:pt x="9164012" y="41747"/>
                  <a:pt x="9327586" y="0"/>
                </a:cubicBezTo>
                <a:cubicBezTo>
                  <a:pt x="9491160" y="-41747"/>
                  <a:pt x="9862598" y="16029"/>
                  <a:pt x="10113426" y="0"/>
                </a:cubicBezTo>
                <a:cubicBezTo>
                  <a:pt x="10364254" y="-16029"/>
                  <a:pt x="10562644" y="46890"/>
                  <a:pt x="10819544" y="0"/>
                </a:cubicBezTo>
                <a:cubicBezTo>
                  <a:pt x="10849588" y="171381"/>
                  <a:pt x="10769850" y="272810"/>
                  <a:pt x="10819544" y="542976"/>
                </a:cubicBezTo>
                <a:cubicBezTo>
                  <a:pt x="10869238" y="813142"/>
                  <a:pt x="10789673" y="878302"/>
                  <a:pt x="10819544" y="1028797"/>
                </a:cubicBezTo>
                <a:cubicBezTo>
                  <a:pt x="10849415" y="1179292"/>
                  <a:pt x="10785146" y="1438984"/>
                  <a:pt x="10819544" y="1543196"/>
                </a:cubicBezTo>
                <a:cubicBezTo>
                  <a:pt x="10853942" y="1647408"/>
                  <a:pt x="10755826" y="1899884"/>
                  <a:pt x="10819544" y="2143328"/>
                </a:cubicBezTo>
                <a:cubicBezTo>
                  <a:pt x="10883262" y="2386772"/>
                  <a:pt x="10782616" y="2557634"/>
                  <a:pt x="10819544" y="2857770"/>
                </a:cubicBezTo>
                <a:cubicBezTo>
                  <a:pt x="10716809" y="2888544"/>
                  <a:pt x="10557730" y="2823457"/>
                  <a:pt x="10466485" y="2857770"/>
                </a:cubicBezTo>
                <a:cubicBezTo>
                  <a:pt x="10375240" y="2892083"/>
                  <a:pt x="10281553" y="2847557"/>
                  <a:pt x="10221622" y="2857770"/>
                </a:cubicBezTo>
                <a:cubicBezTo>
                  <a:pt x="10161691" y="2867983"/>
                  <a:pt x="10068465" y="2838835"/>
                  <a:pt x="9976758" y="2857770"/>
                </a:cubicBezTo>
                <a:cubicBezTo>
                  <a:pt x="9885051" y="2876705"/>
                  <a:pt x="9637002" y="2809869"/>
                  <a:pt x="9407309" y="2857770"/>
                </a:cubicBezTo>
                <a:cubicBezTo>
                  <a:pt x="9177616" y="2905671"/>
                  <a:pt x="9131717" y="2844425"/>
                  <a:pt x="9054250" y="2857770"/>
                </a:cubicBezTo>
                <a:cubicBezTo>
                  <a:pt x="8976783" y="2871115"/>
                  <a:pt x="8657223" y="2778037"/>
                  <a:pt x="8376605" y="2857770"/>
                </a:cubicBezTo>
                <a:cubicBezTo>
                  <a:pt x="8095988" y="2937503"/>
                  <a:pt x="8103444" y="2820558"/>
                  <a:pt x="8023546" y="2857770"/>
                </a:cubicBezTo>
                <a:cubicBezTo>
                  <a:pt x="7943648" y="2894982"/>
                  <a:pt x="7623310" y="2811931"/>
                  <a:pt x="7345901" y="2857770"/>
                </a:cubicBezTo>
                <a:cubicBezTo>
                  <a:pt x="7068493" y="2903609"/>
                  <a:pt x="7181323" y="2849782"/>
                  <a:pt x="7101038" y="2857770"/>
                </a:cubicBezTo>
                <a:cubicBezTo>
                  <a:pt x="7020753" y="2865758"/>
                  <a:pt x="6692571" y="2780660"/>
                  <a:pt x="6423392" y="2857770"/>
                </a:cubicBezTo>
                <a:cubicBezTo>
                  <a:pt x="6154213" y="2934880"/>
                  <a:pt x="6225345" y="2830649"/>
                  <a:pt x="6070334" y="2857770"/>
                </a:cubicBezTo>
                <a:cubicBezTo>
                  <a:pt x="5915323" y="2884891"/>
                  <a:pt x="5900328" y="2853538"/>
                  <a:pt x="5825470" y="2857770"/>
                </a:cubicBezTo>
                <a:cubicBezTo>
                  <a:pt x="5750612" y="2862002"/>
                  <a:pt x="5607766" y="2857328"/>
                  <a:pt x="5472411" y="2857770"/>
                </a:cubicBezTo>
                <a:cubicBezTo>
                  <a:pt x="5337056" y="2858212"/>
                  <a:pt x="5050862" y="2782713"/>
                  <a:pt x="4794766" y="2857770"/>
                </a:cubicBezTo>
                <a:cubicBezTo>
                  <a:pt x="4538671" y="2932827"/>
                  <a:pt x="4576291" y="2819190"/>
                  <a:pt x="4441708" y="2857770"/>
                </a:cubicBezTo>
                <a:cubicBezTo>
                  <a:pt x="4307125" y="2896350"/>
                  <a:pt x="4306501" y="2844477"/>
                  <a:pt x="4196844" y="2857770"/>
                </a:cubicBezTo>
                <a:cubicBezTo>
                  <a:pt x="4087187" y="2871063"/>
                  <a:pt x="3921427" y="2857237"/>
                  <a:pt x="3843785" y="2857770"/>
                </a:cubicBezTo>
                <a:cubicBezTo>
                  <a:pt x="3766143" y="2858303"/>
                  <a:pt x="3524872" y="2841038"/>
                  <a:pt x="3382531" y="2857770"/>
                </a:cubicBezTo>
                <a:cubicBezTo>
                  <a:pt x="3240190" y="2874502"/>
                  <a:pt x="2927286" y="2829678"/>
                  <a:pt x="2813081" y="2857770"/>
                </a:cubicBezTo>
                <a:cubicBezTo>
                  <a:pt x="2698876" y="2885862"/>
                  <a:pt x="2570124" y="2835977"/>
                  <a:pt x="2460023" y="2857770"/>
                </a:cubicBezTo>
                <a:cubicBezTo>
                  <a:pt x="2349922" y="2879563"/>
                  <a:pt x="1917075" y="2836675"/>
                  <a:pt x="1674182" y="2857770"/>
                </a:cubicBezTo>
                <a:cubicBezTo>
                  <a:pt x="1431289" y="2878865"/>
                  <a:pt x="1285724" y="2817603"/>
                  <a:pt x="1104732" y="2857770"/>
                </a:cubicBezTo>
                <a:cubicBezTo>
                  <a:pt x="923740" y="2897937"/>
                  <a:pt x="394710" y="2849560"/>
                  <a:pt x="0" y="2857770"/>
                </a:cubicBezTo>
                <a:cubicBezTo>
                  <a:pt x="-2587" y="2580881"/>
                  <a:pt x="5297" y="2546632"/>
                  <a:pt x="0" y="2257638"/>
                </a:cubicBezTo>
                <a:cubicBezTo>
                  <a:pt x="-5297" y="1968644"/>
                  <a:pt x="15635" y="1800652"/>
                  <a:pt x="0" y="1686084"/>
                </a:cubicBezTo>
                <a:cubicBezTo>
                  <a:pt x="-15635" y="1571516"/>
                  <a:pt x="20540" y="1340737"/>
                  <a:pt x="0" y="1143108"/>
                </a:cubicBezTo>
                <a:cubicBezTo>
                  <a:pt x="-20540" y="945479"/>
                  <a:pt x="23612" y="700475"/>
                  <a:pt x="0" y="542976"/>
                </a:cubicBezTo>
                <a:cubicBezTo>
                  <a:pt x="-23612" y="385477"/>
                  <a:pt x="32211" y="113675"/>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nSpc>
                <a:spcPct val="107000"/>
              </a:lnSpc>
              <a:spcAft>
                <a:spcPts val="800"/>
              </a:spcAft>
              <a:tabLst>
                <a:tab pos="3190240" algn="l"/>
              </a:tabLst>
            </a:pPr>
            <a:r>
              <a:rPr lang="en-GB" sz="2400" kern="100" dirty="0">
                <a:solidFill>
                  <a:srgbClr val="000000"/>
                </a:solidFill>
                <a:effectLst/>
                <a:ea typeface="Calibri" panose="020F0502020204030204" pitchFamily="34" charset="0"/>
                <a:cs typeface="Calibri" panose="020F0502020204030204" pitchFamily="34" charset="0"/>
              </a:rPr>
              <a:t>Student B </a:t>
            </a:r>
            <a:r>
              <a:rPr lang="en-GB" sz="2400" kern="100" dirty="0">
                <a:effectLst/>
                <a:ea typeface="Calibri" panose="020F0502020204030204" pitchFamily="34" charset="0"/>
                <a:cs typeface="Times New Roman" panose="02020603050405020304" pitchFamily="18" charset="0"/>
              </a:rPr>
              <a:t>Uni 1: Yes, yeah. And especially in your jobs, if you do work in a sector related to finance, for example, economics, business, you don't really deal in only the theory, you mainly deal in the practice.</a:t>
            </a:r>
          </a:p>
          <a:p>
            <a:r>
              <a:rPr lang="en-GB" sz="2400" kern="100" dirty="0">
                <a:solidFill>
                  <a:srgbClr val="000000"/>
                </a:solidFill>
                <a:effectLst/>
                <a:ea typeface="Calibri" panose="020F0502020204030204" pitchFamily="34" charset="0"/>
                <a:cs typeface="Calibri" panose="020F0502020204030204" pitchFamily="34" charset="0"/>
              </a:rPr>
              <a:t>Student </a:t>
            </a:r>
            <a:r>
              <a:rPr lang="en-GB" sz="2400" kern="100" dirty="0">
                <a:effectLst/>
                <a:ea typeface="Calibri" panose="020F0502020204030204" pitchFamily="34" charset="0"/>
                <a:cs typeface="Times New Roman" panose="02020603050405020304" pitchFamily="18" charset="0"/>
              </a:rPr>
              <a:t>A Uni 1:  - </a:t>
            </a:r>
            <a:r>
              <a:rPr lang="en-GB" sz="2400" dirty="0">
                <a:effectLst/>
                <a:ea typeface="Times New Roman" panose="02020603050405020304" pitchFamily="18" charset="0"/>
              </a:rPr>
              <a:t>and university’s supposed to prepare you for work, and I feel like at the end of these three years, or four if you do a Master’s or whatever, when you go into the real world you've got all the theory, and that's great, but you need to be able to apply that to actual situations. </a:t>
            </a:r>
          </a:p>
        </p:txBody>
      </p:sp>
    </p:spTree>
    <p:extLst>
      <p:ext uri="{BB962C8B-B14F-4D97-AF65-F5344CB8AC3E}">
        <p14:creationId xmlns:p14="http://schemas.microsoft.com/office/powerpoint/2010/main" val="2890482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950741" y="0"/>
            <a:ext cx="10515600" cy="1325563"/>
          </a:xfrm>
        </p:spPr>
        <p:txBody>
          <a:bodyPr/>
          <a:lstStyle/>
          <a:p>
            <a:r>
              <a:rPr lang="en-GB" dirty="0"/>
              <a:t>Assessment is stressful</a:t>
            </a:r>
          </a:p>
        </p:txBody>
      </p:sp>
      <p:sp>
        <p:nvSpPr>
          <p:cNvPr id="5" name="TextBox 4">
            <a:extLst>
              <a:ext uri="{FF2B5EF4-FFF2-40B4-BE49-F238E27FC236}">
                <a16:creationId xmlns:a16="http://schemas.microsoft.com/office/drawing/2014/main" id="{3BEBA6A2-3D02-4128-81C9-2852FD75D7A1}"/>
              </a:ext>
            </a:extLst>
          </p:cNvPr>
          <p:cNvSpPr txBox="1"/>
          <p:nvPr/>
        </p:nvSpPr>
        <p:spPr>
          <a:xfrm>
            <a:off x="331446" y="1338110"/>
            <a:ext cx="8651631" cy="2838021"/>
          </a:xfrm>
          <a:custGeom>
            <a:avLst/>
            <a:gdLst>
              <a:gd name="connsiteX0" fmla="*/ 0 w 8651631"/>
              <a:gd name="connsiteY0" fmla="*/ 0 h 2838021"/>
              <a:gd name="connsiteX1" fmla="*/ 576775 w 8651631"/>
              <a:gd name="connsiteY1" fmla="*/ 0 h 2838021"/>
              <a:gd name="connsiteX2" fmla="*/ 1153551 w 8651631"/>
              <a:gd name="connsiteY2" fmla="*/ 0 h 2838021"/>
              <a:gd name="connsiteX3" fmla="*/ 1470777 w 8651631"/>
              <a:gd name="connsiteY3" fmla="*/ 0 h 2838021"/>
              <a:gd name="connsiteX4" fmla="*/ 2047553 w 8651631"/>
              <a:gd name="connsiteY4" fmla="*/ 0 h 2838021"/>
              <a:gd name="connsiteX5" fmla="*/ 2797361 w 8651631"/>
              <a:gd name="connsiteY5" fmla="*/ 0 h 2838021"/>
              <a:gd name="connsiteX6" fmla="*/ 3287620 w 8651631"/>
              <a:gd name="connsiteY6" fmla="*/ 0 h 2838021"/>
              <a:gd name="connsiteX7" fmla="*/ 3777879 w 8651631"/>
              <a:gd name="connsiteY7" fmla="*/ 0 h 2838021"/>
              <a:gd name="connsiteX8" fmla="*/ 4354654 w 8651631"/>
              <a:gd name="connsiteY8" fmla="*/ 0 h 2838021"/>
              <a:gd name="connsiteX9" fmla="*/ 5017946 w 8651631"/>
              <a:gd name="connsiteY9" fmla="*/ 0 h 2838021"/>
              <a:gd name="connsiteX10" fmla="*/ 5681238 w 8651631"/>
              <a:gd name="connsiteY10" fmla="*/ 0 h 2838021"/>
              <a:gd name="connsiteX11" fmla="*/ 6344529 w 8651631"/>
              <a:gd name="connsiteY11" fmla="*/ 0 h 2838021"/>
              <a:gd name="connsiteX12" fmla="*/ 7094337 w 8651631"/>
              <a:gd name="connsiteY12" fmla="*/ 0 h 2838021"/>
              <a:gd name="connsiteX13" fmla="*/ 7671113 w 8651631"/>
              <a:gd name="connsiteY13" fmla="*/ 0 h 2838021"/>
              <a:gd name="connsiteX14" fmla="*/ 8651631 w 8651631"/>
              <a:gd name="connsiteY14" fmla="*/ 0 h 2838021"/>
              <a:gd name="connsiteX15" fmla="*/ 8651631 w 8651631"/>
              <a:gd name="connsiteY15" fmla="*/ 567604 h 2838021"/>
              <a:gd name="connsiteX16" fmla="*/ 8651631 w 8651631"/>
              <a:gd name="connsiteY16" fmla="*/ 1191969 h 2838021"/>
              <a:gd name="connsiteX17" fmla="*/ 8651631 w 8651631"/>
              <a:gd name="connsiteY17" fmla="*/ 1787953 h 2838021"/>
              <a:gd name="connsiteX18" fmla="*/ 8651631 w 8651631"/>
              <a:gd name="connsiteY18" fmla="*/ 2838021 h 2838021"/>
              <a:gd name="connsiteX19" fmla="*/ 7988339 w 8651631"/>
              <a:gd name="connsiteY19" fmla="*/ 2838021 h 2838021"/>
              <a:gd name="connsiteX20" fmla="*/ 7498080 w 8651631"/>
              <a:gd name="connsiteY20" fmla="*/ 2838021 h 2838021"/>
              <a:gd name="connsiteX21" fmla="*/ 7007821 w 8651631"/>
              <a:gd name="connsiteY21" fmla="*/ 2838021 h 2838021"/>
              <a:gd name="connsiteX22" fmla="*/ 6344529 w 8651631"/>
              <a:gd name="connsiteY22" fmla="*/ 2838021 h 2838021"/>
              <a:gd name="connsiteX23" fmla="*/ 5767754 w 8651631"/>
              <a:gd name="connsiteY23" fmla="*/ 2838021 h 2838021"/>
              <a:gd name="connsiteX24" fmla="*/ 5450528 w 8651631"/>
              <a:gd name="connsiteY24" fmla="*/ 2838021 h 2838021"/>
              <a:gd name="connsiteX25" fmla="*/ 4960268 w 8651631"/>
              <a:gd name="connsiteY25" fmla="*/ 2838021 h 2838021"/>
              <a:gd name="connsiteX26" fmla="*/ 4296977 w 8651631"/>
              <a:gd name="connsiteY26" fmla="*/ 2838021 h 2838021"/>
              <a:gd name="connsiteX27" fmla="*/ 3893234 w 8651631"/>
              <a:gd name="connsiteY27" fmla="*/ 2838021 h 2838021"/>
              <a:gd name="connsiteX28" fmla="*/ 3143426 w 8651631"/>
              <a:gd name="connsiteY28" fmla="*/ 2838021 h 2838021"/>
              <a:gd name="connsiteX29" fmla="*/ 2393618 w 8651631"/>
              <a:gd name="connsiteY29" fmla="*/ 2838021 h 2838021"/>
              <a:gd name="connsiteX30" fmla="*/ 1816843 w 8651631"/>
              <a:gd name="connsiteY30" fmla="*/ 2838021 h 2838021"/>
              <a:gd name="connsiteX31" fmla="*/ 1067034 w 8651631"/>
              <a:gd name="connsiteY31" fmla="*/ 2838021 h 2838021"/>
              <a:gd name="connsiteX32" fmla="*/ 490259 w 8651631"/>
              <a:gd name="connsiteY32" fmla="*/ 2838021 h 2838021"/>
              <a:gd name="connsiteX33" fmla="*/ 0 w 8651631"/>
              <a:gd name="connsiteY33" fmla="*/ 2838021 h 2838021"/>
              <a:gd name="connsiteX34" fmla="*/ 0 w 8651631"/>
              <a:gd name="connsiteY34" fmla="*/ 2355557 h 2838021"/>
              <a:gd name="connsiteX35" fmla="*/ 0 w 8651631"/>
              <a:gd name="connsiteY35" fmla="*/ 1844714 h 2838021"/>
              <a:gd name="connsiteX36" fmla="*/ 0 w 8651631"/>
              <a:gd name="connsiteY36" fmla="*/ 1333870 h 2838021"/>
              <a:gd name="connsiteX37" fmla="*/ 0 w 8651631"/>
              <a:gd name="connsiteY37" fmla="*/ 794646 h 2838021"/>
              <a:gd name="connsiteX38" fmla="*/ 0 w 8651631"/>
              <a:gd name="connsiteY38" fmla="*/ 0 h 2838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8651631" h="2838021" fill="none" extrusionOk="0">
                <a:moveTo>
                  <a:pt x="0" y="0"/>
                </a:moveTo>
                <a:cubicBezTo>
                  <a:pt x="231826" y="-18154"/>
                  <a:pt x="331913" y="49422"/>
                  <a:pt x="576775" y="0"/>
                </a:cubicBezTo>
                <a:cubicBezTo>
                  <a:pt x="821638" y="-49422"/>
                  <a:pt x="950053" y="18197"/>
                  <a:pt x="1153551" y="0"/>
                </a:cubicBezTo>
                <a:cubicBezTo>
                  <a:pt x="1357049" y="-18197"/>
                  <a:pt x="1347244" y="7567"/>
                  <a:pt x="1470777" y="0"/>
                </a:cubicBezTo>
                <a:cubicBezTo>
                  <a:pt x="1594310" y="-7567"/>
                  <a:pt x="1767644" y="67277"/>
                  <a:pt x="2047553" y="0"/>
                </a:cubicBezTo>
                <a:cubicBezTo>
                  <a:pt x="2327462" y="-67277"/>
                  <a:pt x="2553478" y="54073"/>
                  <a:pt x="2797361" y="0"/>
                </a:cubicBezTo>
                <a:cubicBezTo>
                  <a:pt x="3041244" y="-54073"/>
                  <a:pt x="3138560" y="50089"/>
                  <a:pt x="3287620" y="0"/>
                </a:cubicBezTo>
                <a:cubicBezTo>
                  <a:pt x="3436680" y="-50089"/>
                  <a:pt x="3603154" y="16206"/>
                  <a:pt x="3777879" y="0"/>
                </a:cubicBezTo>
                <a:cubicBezTo>
                  <a:pt x="3952604" y="-16206"/>
                  <a:pt x="4081222" y="38025"/>
                  <a:pt x="4354654" y="0"/>
                </a:cubicBezTo>
                <a:cubicBezTo>
                  <a:pt x="4628086" y="-38025"/>
                  <a:pt x="4865705" y="32856"/>
                  <a:pt x="5017946" y="0"/>
                </a:cubicBezTo>
                <a:cubicBezTo>
                  <a:pt x="5170187" y="-32856"/>
                  <a:pt x="5454617" y="46759"/>
                  <a:pt x="5681238" y="0"/>
                </a:cubicBezTo>
                <a:cubicBezTo>
                  <a:pt x="5907859" y="-46759"/>
                  <a:pt x="6136651" y="18606"/>
                  <a:pt x="6344529" y="0"/>
                </a:cubicBezTo>
                <a:cubicBezTo>
                  <a:pt x="6552407" y="-18606"/>
                  <a:pt x="6907630" y="85125"/>
                  <a:pt x="7094337" y="0"/>
                </a:cubicBezTo>
                <a:cubicBezTo>
                  <a:pt x="7281044" y="-85125"/>
                  <a:pt x="7423376" y="56218"/>
                  <a:pt x="7671113" y="0"/>
                </a:cubicBezTo>
                <a:cubicBezTo>
                  <a:pt x="7918850" y="-56218"/>
                  <a:pt x="8245463" y="7733"/>
                  <a:pt x="8651631" y="0"/>
                </a:cubicBezTo>
                <a:cubicBezTo>
                  <a:pt x="8661110" y="211123"/>
                  <a:pt x="8591810" y="347935"/>
                  <a:pt x="8651631" y="567604"/>
                </a:cubicBezTo>
                <a:cubicBezTo>
                  <a:pt x="8711452" y="787273"/>
                  <a:pt x="8650169" y="923195"/>
                  <a:pt x="8651631" y="1191969"/>
                </a:cubicBezTo>
                <a:cubicBezTo>
                  <a:pt x="8653093" y="1460743"/>
                  <a:pt x="8610580" y="1547352"/>
                  <a:pt x="8651631" y="1787953"/>
                </a:cubicBezTo>
                <a:cubicBezTo>
                  <a:pt x="8692682" y="2028554"/>
                  <a:pt x="8633308" y="2450606"/>
                  <a:pt x="8651631" y="2838021"/>
                </a:cubicBezTo>
                <a:cubicBezTo>
                  <a:pt x="8493545" y="2884889"/>
                  <a:pt x="8229052" y="2760762"/>
                  <a:pt x="7988339" y="2838021"/>
                </a:cubicBezTo>
                <a:cubicBezTo>
                  <a:pt x="7747626" y="2915280"/>
                  <a:pt x="7732086" y="2787388"/>
                  <a:pt x="7498080" y="2838021"/>
                </a:cubicBezTo>
                <a:cubicBezTo>
                  <a:pt x="7264074" y="2888654"/>
                  <a:pt x="7245512" y="2814653"/>
                  <a:pt x="7007821" y="2838021"/>
                </a:cubicBezTo>
                <a:cubicBezTo>
                  <a:pt x="6770130" y="2861389"/>
                  <a:pt x="6608628" y="2821408"/>
                  <a:pt x="6344529" y="2838021"/>
                </a:cubicBezTo>
                <a:cubicBezTo>
                  <a:pt x="6080430" y="2854634"/>
                  <a:pt x="5970544" y="2799775"/>
                  <a:pt x="5767754" y="2838021"/>
                </a:cubicBezTo>
                <a:cubicBezTo>
                  <a:pt x="5564964" y="2876267"/>
                  <a:pt x="5591782" y="2810415"/>
                  <a:pt x="5450528" y="2838021"/>
                </a:cubicBezTo>
                <a:cubicBezTo>
                  <a:pt x="5309274" y="2865627"/>
                  <a:pt x="5060350" y="2814602"/>
                  <a:pt x="4960268" y="2838021"/>
                </a:cubicBezTo>
                <a:cubicBezTo>
                  <a:pt x="4860186" y="2861440"/>
                  <a:pt x="4467892" y="2764544"/>
                  <a:pt x="4296977" y="2838021"/>
                </a:cubicBezTo>
                <a:cubicBezTo>
                  <a:pt x="4126062" y="2911498"/>
                  <a:pt x="3978664" y="2809995"/>
                  <a:pt x="3893234" y="2838021"/>
                </a:cubicBezTo>
                <a:cubicBezTo>
                  <a:pt x="3807804" y="2866047"/>
                  <a:pt x="3428493" y="2797451"/>
                  <a:pt x="3143426" y="2838021"/>
                </a:cubicBezTo>
                <a:cubicBezTo>
                  <a:pt x="2858359" y="2878591"/>
                  <a:pt x="2602239" y="2755288"/>
                  <a:pt x="2393618" y="2838021"/>
                </a:cubicBezTo>
                <a:cubicBezTo>
                  <a:pt x="2184997" y="2920754"/>
                  <a:pt x="1964342" y="2787247"/>
                  <a:pt x="1816843" y="2838021"/>
                </a:cubicBezTo>
                <a:cubicBezTo>
                  <a:pt x="1669345" y="2888795"/>
                  <a:pt x="1274310" y="2802094"/>
                  <a:pt x="1067034" y="2838021"/>
                </a:cubicBezTo>
                <a:cubicBezTo>
                  <a:pt x="859758" y="2873948"/>
                  <a:pt x="687408" y="2787444"/>
                  <a:pt x="490259" y="2838021"/>
                </a:cubicBezTo>
                <a:cubicBezTo>
                  <a:pt x="293110" y="2888598"/>
                  <a:pt x="182135" y="2828917"/>
                  <a:pt x="0" y="2838021"/>
                </a:cubicBezTo>
                <a:cubicBezTo>
                  <a:pt x="-41516" y="2674490"/>
                  <a:pt x="4371" y="2473897"/>
                  <a:pt x="0" y="2355557"/>
                </a:cubicBezTo>
                <a:cubicBezTo>
                  <a:pt x="-4371" y="2237217"/>
                  <a:pt x="22390" y="2069528"/>
                  <a:pt x="0" y="1844714"/>
                </a:cubicBezTo>
                <a:cubicBezTo>
                  <a:pt x="-22390" y="1619900"/>
                  <a:pt x="23737" y="1461625"/>
                  <a:pt x="0" y="1333870"/>
                </a:cubicBezTo>
                <a:cubicBezTo>
                  <a:pt x="-23737" y="1206115"/>
                  <a:pt x="60594" y="933505"/>
                  <a:pt x="0" y="794646"/>
                </a:cubicBezTo>
                <a:cubicBezTo>
                  <a:pt x="-60594" y="655787"/>
                  <a:pt x="69966" y="242049"/>
                  <a:pt x="0" y="0"/>
                </a:cubicBezTo>
                <a:close/>
              </a:path>
              <a:path w="8651631" h="2838021" stroke="0" extrusionOk="0">
                <a:moveTo>
                  <a:pt x="0" y="0"/>
                </a:moveTo>
                <a:cubicBezTo>
                  <a:pt x="178085" y="-26502"/>
                  <a:pt x="284205" y="1820"/>
                  <a:pt x="490259" y="0"/>
                </a:cubicBezTo>
                <a:cubicBezTo>
                  <a:pt x="696313" y="-1820"/>
                  <a:pt x="690075" y="11947"/>
                  <a:pt x="807486" y="0"/>
                </a:cubicBezTo>
                <a:cubicBezTo>
                  <a:pt x="924897" y="-11947"/>
                  <a:pt x="1382896" y="39743"/>
                  <a:pt x="1557294" y="0"/>
                </a:cubicBezTo>
                <a:cubicBezTo>
                  <a:pt x="1731692" y="-39743"/>
                  <a:pt x="1850234" y="41388"/>
                  <a:pt x="2047553" y="0"/>
                </a:cubicBezTo>
                <a:cubicBezTo>
                  <a:pt x="2244872" y="-41388"/>
                  <a:pt x="2355710" y="53332"/>
                  <a:pt x="2537812" y="0"/>
                </a:cubicBezTo>
                <a:cubicBezTo>
                  <a:pt x="2719914" y="-53332"/>
                  <a:pt x="3035843" y="64820"/>
                  <a:pt x="3287620" y="0"/>
                </a:cubicBezTo>
                <a:cubicBezTo>
                  <a:pt x="3539397" y="-64820"/>
                  <a:pt x="3586285" y="47500"/>
                  <a:pt x="3691363" y="0"/>
                </a:cubicBezTo>
                <a:cubicBezTo>
                  <a:pt x="3796441" y="-47500"/>
                  <a:pt x="4154996" y="27770"/>
                  <a:pt x="4441171" y="0"/>
                </a:cubicBezTo>
                <a:cubicBezTo>
                  <a:pt x="4727346" y="-27770"/>
                  <a:pt x="4892617" y="29029"/>
                  <a:pt x="5190979" y="0"/>
                </a:cubicBezTo>
                <a:cubicBezTo>
                  <a:pt x="5489341" y="-29029"/>
                  <a:pt x="5584386" y="15922"/>
                  <a:pt x="5767754" y="0"/>
                </a:cubicBezTo>
                <a:cubicBezTo>
                  <a:pt x="5951123" y="-15922"/>
                  <a:pt x="6331663" y="24697"/>
                  <a:pt x="6517562" y="0"/>
                </a:cubicBezTo>
                <a:cubicBezTo>
                  <a:pt x="6703461" y="-24697"/>
                  <a:pt x="6846806" y="20377"/>
                  <a:pt x="7007821" y="0"/>
                </a:cubicBezTo>
                <a:cubicBezTo>
                  <a:pt x="7168836" y="-20377"/>
                  <a:pt x="7274457" y="11684"/>
                  <a:pt x="7498080" y="0"/>
                </a:cubicBezTo>
                <a:cubicBezTo>
                  <a:pt x="7721703" y="-11684"/>
                  <a:pt x="7960653" y="22837"/>
                  <a:pt x="8161372" y="0"/>
                </a:cubicBezTo>
                <a:cubicBezTo>
                  <a:pt x="8362091" y="-22837"/>
                  <a:pt x="8525563" y="45050"/>
                  <a:pt x="8651631" y="0"/>
                </a:cubicBezTo>
                <a:cubicBezTo>
                  <a:pt x="8696206" y="303350"/>
                  <a:pt x="8615320" y="415147"/>
                  <a:pt x="8651631" y="624365"/>
                </a:cubicBezTo>
                <a:cubicBezTo>
                  <a:pt x="8687942" y="833584"/>
                  <a:pt x="8586836" y="1080739"/>
                  <a:pt x="8651631" y="1220349"/>
                </a:cubicBezTo>
                <a:cubicBezTo>
                  <a:pt x="8716426" y="1359959"/>
                  <a:pt x="8601855" y="1548847"/>
                  <a:pt x="8651631" y="1816333"/>
                </a:cubicBezTo>
                <a:cubicBezTo>
                  <a:pt x="8701407" y="2083819"/>
                  <a:pt x="8602479" y="2569896"/>
                  <a:pt x="8651631" y="2838021"/>
                </a:cubicBezTo>
                <a:cubicBezTo>
                  <a:pt x="8520727" y="2865974"/>
                  <a:pt x="8445946" y="2832854"/>
                  <a:pt x="8334405" y="2838021"/>
                </a:cubicBezTo>
                <a:cubicBezTo>
                  <a:pt x="8222864" y="2843188"/>
                  <a:pt x="7786465" y="2821362"/>
                  <a:pt x="7584597" y="2838021"/>
                </a:cubicBezTo>
                <a:cubicBezTo>
                  <a:pt x="7382729" y="2854680"/>
                  <a:pt x="7216339" y="2777130"/>
                  <a:pt x="7007821" y="2838021"/>
                </a:cubicBezTo>
                <a:cubicBezTo>
                  <a:pt x="6799303" y="2898912"/>
                  <a:pt x="6712911" y="2811456"/>
                  <a:pt x="6604078" y="2838021"/>
                </a:cubicBezTo>
                <a:cubicBezTo>
                  <a:pt x="6495245" y="2864586"/>
                  <a:pt x="6305260" y="2835559"/>
                  <a:pt x="6027303" y="2838021"/>
                </a:cubicBezTo>
                <a:cubicBezTo>
                  <a:pt x="5749346" y="2840483"/>
                  <a:pt x="5809366" y="2829058"/>
                  <a:pt x="5710076" y="2838021"/>
                </a:cubicBezTo>
                <a:cubicBezTo>
                  <a:pt x="5610786" y="2846984"/>
                  <a:pt x="5491724" y="2809527"/>
                  <a:pt x="5392850" y="2838021"/>
                </a:cubicBezTo>
                <a:cubicBezTo>
                  <a:pt x="5293976" y="2866515"/>
                  <a:pt x="5038519" y="2828978"/>
                  <a:pt x="4816075" y="2838021"/>
                </a:cubicBezTo>
                <a:cubicBezTo>
                  <a:pt x="4593632" y="2847064"/>
                  <a:pt x="4500650" y="2825336"/>
                  <a:pt x="4412332" y="2838021"/>
                </a:cubicBezTo>
                <a:cubicBezTo>
                  <a:pt x="4324014" y="2850706"/>
                  <a:pt x="3940998" y="2802280"/>
                  <a:pt x="3749040" y="2838021"/>
                </a:cubicBezTo>
                <a:cubicBezTo>
                  <a:pt x="3557082" y="2873762"/>
                  <a:pt x="3445557" y="2803981"/>
                  <a:pt x="3345297" y="2838021"/>
                </a:cubicBezTo>
                <a:cubicBezTo>
                  <a:pt x="3245037" y="2872061"/>
                  <a:pt x="2846048" y="2832448"/>
                  <a:pt x="2682006" y="2838021"/>
                </a:cubicBezTo>
                <a:cubicBezTo>
                  <a:pt x="2517964" y="2843594"/>
                  <a:pt x="2431342" y="2830669"/>
                  <a:pt x="2364779" y="2838021"/>
                </a:cubicBezTo>
                <a:cubicBezTo>
                  <a:pt x="2298216" y="2845373"/>
                  <a:pt x="2025342" y="2790744"/>
                  <a:pt x="1701487" y="2838021"/>
                </a:cubicBezTo>
                <a:cubicBezTo>
                  <a:pt x="1377632" y="2885298"/>
                  <a:pt x="1394737" y="2836607"/>
                  <a:pt x="1297745" y="2838021"/>
                </a:cubicBezTo>
                <a:cubicBezTo>
                  <a:pt x="1200753" y="2839435"/>
                  <a:pt x="1086810" y="2831699"/>
                  <a:pt x="980518" y="2838021"/>
                </a:cubicBezTo>
                <a:cubicBezTo>
                  <a:pt x="874226" y="2844343"/>
                  <a:pt x="661612" y="2818403"/>
                  <a:pt x="576775" y="2838021"/>
                </a:cubicBezTo>
                <a:cubicBezTo>
                  <a:pt x="491938" y="2857639"/>
                  <a:pt x="126311" y="2799853"/>
                  <a:pt x="0" y="2838021"/>
                </a:cubicBezTo>
                <a:cubicBezTo>
                  <a:pt x="-59978" y="2582965"/>
                  <a:pt x="38411" y="2570056"/>
                  <a:pt x="0" y="2327177"/>
                </a:cubicBezTo>
                <a:cubicBezTo>
                  <a:pt x="-38411" y="2084298"/>
                  <a:pt x="47001" y="2060819"/>
                  <a:pt x="0" y="1844714"/>
                </a:cubicBezTo>
                <a:cubicBezTo>
                  <a:pt x="-47001" y="1628609"/>
                  <a:pt x="24186" y="1529525"/>
                  <a:pt x="0" y="1362250"/>
                </a:cubicBezTo>
                <a:cubicBezTo>
                  <a:pt x="-24186" y="1194975"/>
                  <a:pt x="3901" y="1041920"/>
                  <a:pt x="0" y="766266"/>
                </a:cubicBezTo>
                <a:cubicBezTo>
                  <a:pt x="-3901" y="490612"/>
                  <a:pt x="26446" y="339269"/>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nSpc>
                <a:spcPct val="107000"/>
              </a:lnSpc>
              <a:spcAft>
                <a:spcPts val="600"/>
              </a:spcAft>
            </a:pPr>
            <a:r>
              <a:rPr lang="en-GB" sz="28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800" kern="100" dirty="0">
                <a:effectLst/>
                <a:latin typeface="Calibri" panose="020F0502020204030204" pitchFamily="34" charset="0"/>
                <a:ea typeface="Calibri" panose="020F0502020204030204" pitchFamily="34" charset="0"/>
                <a:cs typeface="Times New Roman" panose="02020603050405020304" pitchFamily="18" charset="0"/>
              </a:rPr>
              <a:t>A Uni 1: </a:t>
            </a:r>
            <a:r>
              <a:rPr lang="en-GB"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With assessments, for me the least enjoyable thing is how much pressure I feel, and I know part of it is obviously they’re important, there should be some amount of pressure so that you actually do your best. But it seems like there's so much riding on these assessments – and there is.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F3426804-57B8-92A2-CD1F-C210FAF2A33C}"/>
              </a:ext>
            </a:extLst>
          </p:cNvPr>
          <p:cNvSpPr txBox="1"/>
          <p:nvPr/>
        </p:nvSpPr>
        <p:spPr>
          <a:xfrm>
            <a:off x="2561040" y="4673906"/>
            <a:ext cx="8651631" cy="1815882"/>
          </a:xfrm>
          <a:custGeom>
            <a:avLst/>
            <a:gdLst>
              <a:gd name="connsiteX0" fmla="*/ 0 w 8651631"/>
              <a:gd name="connsiteY0" fmla="*/ 0 h 1815882"/>
              <a:gd name="connsiteX1" fmla="*/ 317226 w 8651631"/>
              <a:gd name="connsiteY1" fmla="*/ 0 h 1815882"/>
              <a:gd name="connsiteX2" fmla="*/ 634453 w 8651631"/>
              <a:gd name="connsiteY2" fmla="*/ 0 h 1815882"/>
              <a:gd name="connsiteX3" fmla="*/ 951679 w 8651631"/>
              <a:gd name="connsiteY3" fmla="*/ 0 h 1815882"/>
              <a:gd name="connsiteX4" fmla="*/ 1701487 w 8651631"/>
              <a:gd name="connsiteY4" fmla="*/ 0 h 1815882"/>
              <a:gd name="connsiteX5" fmla="*/ 2278263 w 8651631"/>
              <a:gd name="connsiteY5" fmla="*/ 0 h 1815882"/>
              <a:gd name="connsiteX6" fmla="*/ 2595489 w 8651631"/>
              <a:gd name="connsiteY6" fmla="*/ 0 h 1815882"/>
              <a:gd name="connsiteX7" fmla="*/ 3172265 w 8651631"/>
              <a:gd name="connsiteY7" fmla="*/ 0 h 1815882"/>
              <a:gd name="connsiteX8" fmla="*/ 3922073 w 8651631"/>
              <a:gd name="connsiteY8" fmla="*/ 0 h 1815882"/>
              <a:gd name="connsiteX9" fmla="*/ 4412332 w 8651631"/>
              <a:gd name="connsiteY9" fmla="*/ 0 h 1815882"/>
              <a:gd name="connsiteX10" fmla="*/ 4902591 w 8651631"/>
              <a:gd name="connsiteY10" fmla="*/ 0 h 1815882"/>
              <a:gd name="connsiteX11" fmla="*/ 5479366 w 8651631"/>
              <a:gd name="connsiteY11" fmla="*/ 0 h 1815882"/>
              <a:gd name="connsiteX12" fmla="*/ 6142658 w 8651631"/>
              <a:gd name="connsiteY12" fmla="*/ 0 h 1815882"/>
              <a:gd name="connsiteX13" fmla="*/ 6805950 w 8651631"/>
              <a:gd name="connsiteY13" fmla="*/ 0 h 1815882"/>
              <a:gd name="connsiteX14" fmla="*/ 7469241 w 8651631"/>
              <a:gd name="connsiteY14" fmla="*/ 0 h 1815882"/>
              <a:gd name="connsiteX15" fmla="*/ 8651631 w 8651631"/>
              <a:gd name="connsiteY15" fmla="*/ 0 h 1815882"/>
              <a:gd name="connsiteX16" fmla="*/ 8651631 w 8651631"/>
              <a:gd name="connsiteY16" fmla="*/ 453971 h 1815882"/>
              <a:gd name="connsiteX17" fmla="*/ 8651631 w 8651631"/>
              <a:gd name="connsiteY17" fmla="*/ 907941 h 1815882"/>
              <a:gd name="connsiteX18" fmla="*/ 8651631 w 8651631"/>
              <a:gd name="connsiteY18" fmla="*/ 1380070 h 1815882"/>
              <a:gd name="connsiteX19" fmla="*/ 8651631 w 8651631"/>
              <a:gd name="connsiteY19" fmla="*/ 1815882 h 1815882"/>
              <a:gd name="connsiteX20" fmla="*/ 7988339 w 8651631"/>
              <a:gd name="connsiteY20" fmla="*/ 1815882 h 1815882"/>
              <a:gd name="connsiteX21" fmla="*/ 7498080 w 8651631"/>
              <a:gd name="connsiteY21" fmla="*/ 1815882 h 1815882"/>
              <a:gd name="connsiteX22" fmla="*/ 7007821 w 8651631"/>
              <a:gd name="connsiteY22" fmla="*/ 1815882 h 1815882"/>
              <a:gd name="connsiteX23" fmla="*/ 6517562 w 8651631"/>
              <a:gd name="connsiteY23" fmla="*/ 1815882 h 1815882"/>
              <a:gd name="connsiteX24" fmla="*/ 6027303 w 8651631"/>
              <a:gd name="connsiteY24" fmla="*/ 1815882 h 1815882"/>
              <a:gd name="connsiteX25" fmla="*/ 5364011 w 8651631"/>
              <a:gd name="connsiteY25" fmla="*/ 1815882 h 1815882"/>
              <a:gd name="connsiteX26" fmla="*/ 4787236 w 8651631"/>
              <a:gd name="connsiteY26" fmla="*/ 1815882 h 1815882"/>
              <a:gd name="connsiteX27" fmla="*/ 4470009 w 8651631"/>
              <a:gd name="connsiteY27" fmla="*/ 1815882 h 1815882"/>
              <a:gd name="connsiteX28" fmla="*/ 3979750 w 8651631"/>
              <a:gd name="connsiteY28" fmla="*/ 1815882 h 1815882"/>
              <a:gd name="connsiteX29" fmla="*/ 3316459 w 8651631"/>
              <a:gd name="connsiteY29" fmla="*/ 1815882 h 1815882"/>
              <a:gd name="connsiteX30" fmla="*/ 2912716 w 8651631"/>
              <a:gd name="connsiteY30" fmla="*/ 1815882 h 1815882"/>
              <a:gd name="connsiteX31" fmla="*/ 2162908 w 8651631"/>
              <a:gd name="connsiteY31" fmla="*/ 1815882 h 1815882"/>
              <a:gd name="connsiteX32" fmla="*/ 1413100 w 8651631"/>
              <a:gd name="connsiteY32" fmla="*/ 1815882 h 1815882"/>
              <a:gd name="connsiteX33" fmla="*/ 836324 w 8651631"/>
              <a:gd name="connsiteY33" fmla="*/ 1815882 h 1815882"/>
              <a:gd name="connsiteX34" fmla="*/ 0 w 8651631"/>
              <a:gd name="connsiteY34" fmla="*/ 1815882 h 1815882"/>
              <a:gd name="connsiteX35" fmla="*/ 0 w 8651631"/>
              <a:gd name="connsiteY35" fmla="*/ 1361912 h 1815882"/>
              <a:gd name="connsiteX36" fmla="*/ 0 w 8651631"/>
              <a:gd name="connsiteY36" fmla="*/ 944259 h 1815882"/>
              <a:gd name="connsiteX37" fmla="*/ 0 w 8651631"/>
              <a:gd name="connsiteY37" fmla="*/ 526606 h 1815882"/>
              <a:gd name="connsiteX38" fmla="*/ 0 w 8651631"/>
              <a:gd name="connsiteY38" fmla="*/ 0 h 1815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8651631" h="1815882" fill="none" extrusionOk="0">
                <a:moveTo>
                  <a:pt x="0" y="0"/>
                </a:moveTo>
                <a:cubicBezTo>
                  <a:pt x="141931" y="-32190"/>
                  <a:pt x="201748" y="26804"/>
                  <a:pt x="317226" y="0"/>
                </a:cubicBezTo>
                <a:cubicBezTo>
                  <a:pt x="432704" y="-26804"/>
                  <a:pt x="546099" y="17578"/>
                  <a:pt x="634453" y="0"/>
                </a:cubicBezTo>
                <a:cubicBezTo>
                  <a:pt x="722807" y="-17578"/>
                  <a:pt x="831585" y="6292"/>
                  <a:pt x="951679" y="0"/>
                </a:cubicBezTo>
                <a:cubicBezTo>
                  <a:pt x="1071773" y="-6292"/>
                  <a:pt x="1406090" y="54336"/>
                  <a:pt x="1701487" y="0"/>
                </a:cubicBezTo>
                <a:cubicBezTo>
                  <a:pt x="1996884" y="-54336"/>
                  <a:pt x="2074765" y="18197"/>
                  <a:pt x="2278263" y="0"/>
                </a:cubicBezTo>
                <a:cubicBezTo>
                  <a:pt x="2481761" y="-18197"/>
                  <a:pt x="2471956" y="7567"/>
                  <a:pt x="2595489" y="0"/>
                </a:cubicBezTo>
                <a:cubicBezTo>
                  <a:pt x="2719022" y="-7567"/>
                  <a:pt x="2892356" y="67277"/>
                  <a:pt x="3172265" y="0"/>
                </a:cubicBezTo>
                <a:cubicBezTo>
                  <a:pt x="3452174" y="-67277"/>
                  <a:pt x="3678190" y="54073"/>
                  <a:pt x="3922073" y="0"/>
                </a:cubicBezTo>
                <a:cubicBezTo>
                  <a:pt x="4165956" y="-54073"/>
                  <a:pt x="4263272" y="50089"/>
                  <a:pt x="4412332" y="0"/>
                </a:cubicBezTo>
                <a:cubicBezTo>
                  <a:pt x="4561392" y="-50089"/>
                  <a:pt x="4727866" y="16206"/>
                  <a:pt x="4902591" y="0"/>
                </a:cubicBezTo>
                <a:cubicBezTo>
                  <a:pt x="5077316" y="-16206"/>
                  <a:pt x="5205934" y="38025"/>
                  <a:pt x="5479366" y="0"/>
                </a:cubicBezTo>
                <a:cubicBezTo>
                  <a:pt x="5752798" y="-38025"/>
                  <a:pt x="5990417" y="32856"/>
                  <a:pt x="6142658" y="0"/>
                </a:cubicBezTo>
                <a:cubicBezTo>
                  <a:pt x="6294899" y="-32856"/>
                  <a:pt x="6579329" y="46759"/>
                  <a:pt x="6805950" y="0"/>
                </a:cubicBezTo>
                <a:cubicBezTo>
                  <a:pt x="7032571" y="-46759"/>
                  <a:pt x="7261363" y="18606"/>
                  <a:pt x="7469241" y="0"/>
                </a:cubicBezTo>
                <a:cubicBezTo>
                  <a:pt x="7677119" y="-18606"/>
                  <a:pt x="8207898" y="12361"/>
                  <a:pt x="8651631" y="0"/>
                </a:cubicBezTo>
                <a:cubicBezTo>
                  <a:pt x="8698189" y="170392"/>
                  <a:pt x="8611733" y="299440"/>
                  <a:pt x="8651631" y="453971"/>
                </a:cubicBezTo>
                <a:cubicBezTo>
                  <a:pt x="8691529" y="608502"/>
                  <a:pt x="8628838" y="738943"/>
                  <a:pt x="8651631" y="907941"/>
                </a:cubicBezTo>
                <a:cubicBezTo>
                  <a:pt x="8674424" y="1076939"/>
                  <a:pt x="8613039" y="1196353"/>
                  <a:pt x="8651631" y="1380070"/>
                </a:cubicBezTo>
                <a:cubicBezTo>
                  <a:pt x="8690223" y="1563787"/>
                  <a:pt x="8637180" y="1650252"/>
                  <a:pt x="8651631" y="1815882"/>
                </a:cubicBezTo>
                <a:cubicBezTo>
                  <a:pt x="8359354" y="1835911"/>
                  <a:pt x="8295613" y="1774549"/>
                  <a:pt x="7988339" y="1815882"/>
                </a:cubicBezTo>
                <a:cubicBezTo>
                  <a:pt x="7681065" y="1857215"/>
                  <a:pt x="7601628" y="1769747"/>
                  <a:pt x="7498080" y="1815882"/>
                </a:cubicBezTo>
                <a:cubicBezTo>
                  <a:pt x="7394532" y="1862017"/>
                  <a:pt x="7139781" y="1788853"/>
                  <a:pt x="7007821" y="1815882"/>
                </a:cubicBezTo>
                <a:cubicBezTo>
                  <a:pt x="6875861" y="1842911"/>
                  <a:pt x="6751568" y="1765249"/>
                  <a:pt x="6517562" y="1815882"/>
                </a:cubicBezTo>
                <a:cubicBezTo>
                  <a:pt x="6283556" y="1866515"/>
                  <a:pt x="6264994" y="1792514"/>
                  <a:pt x="6027303" y="1815882"/>
                </a:cubicBezTo>
                <a:cubicBezTo>
                  <a:pt x="5789612" y="1839250"/>
                  <a:pt x="5628110" y="1799269"/>
                  <a:pt x="5364011" y="1815882"/>
                </a:cubicBezTo>
                <a:cubicBezTo>
                  <a:pt x="5099912" y="1832495"/>
                  <a:pt x="4990026" y="1777636"/>
                  <a:pt x="4787236" y="1815882"/>
                </a:cubicBezTo>
                <a:cubicBezTo>
                  <a:pt x="4584446" y="1854128"/>
                  <a:pt x="4622550" y="1799116"/>
                  <a:pt x="4470009" y="1815882"/>
                </a:cubicBezTo>
                <a:cubicBezTo>
                  <a:pt x="4317468" y="1832648"/>
                  <a:pt x="4219879" y="1788139"/>
                  <a:pt x="3979750" y="1815882"/>
                </a:cubicBezTo>
                <a:cubicBezTo>
                  <a:pt x="3739621" y="1843625"/>
                  <a:pt x="3487374" y="1742405"/>
                  <a:pt x="3316459" y="1815882"/>
                </a:cubicBezTo>
                <a:cubicBezTo>
                  <a:pt x="3145544" y="1889359"/>
                  <a:pt x="2998146" y="1787856"/>
                  <a:pt x="2912716" y="1815882"/>
                </a:cubicBezTo>
                <a:cubicBezTo>
                  <a:pt x="2827286" y="1843908"/>
                  <a:pt x="2447975" y="1775312"/>
                  <a:pt x="2162908" y="1815882"/>
                </a:cubicBezTo>
                <a:cubicBezTo>
                  <a:pt x="1877841" y="1856452"/>
                  <a:pt x="1621721" y="1733149"/>
                  <a:pt x="1413100" y="1815882"/>
                </a:cubicBezTo>
                <a:cubicBezTo>
                  <a:pt x="1204479" y="1898615"/>
                  <a:pt x="990286" y="1771671"/>
                  <a:pt x="836324" y="1815882"/>
                </a:cubicBezTo>
                <a:cubicBezTo>
                  <a:pt x="682362" y="1860093"/>
                  <a:pt x="200475" y="1793619"/>
                  <a:pt x="0" y="1815882"/>
                </a:cubicBezTo>
                <a:cubicBezTo>
                  <a:pt x="-22101" y="1697673"/>
                  <a:pt x="7697" y="1506975"/>
                  <a:pt x="0" y="1361912"/>
                </a:cubicBezTo>
                <a:cubicBezTo>
                  <a:pt x="-7697" y="1216849"/>
                  <a:pt x="14435" y="1036290"/>
                  <a:pt x="0" y="944259"/>
                </a:cubicBezTo>
                <a:cubicBezTo>
                  <a:pt x="-14435" y="852228"/>
                  <a:pt x="3205" y="658042"/>
                  <a:pt x="0" y="526606"/>
                </a:cubicBezTo>
                <a:cubicBezTo>
                  <a:pt x="-3205" y="395170"/>
                  <a:pt x="25371" y="246261"/>
                  <a:pt x="0" y="0"/>
                </a:cubicBezTo>
                <a:close/>
              </a:path>
              <a:path w="8651631" h="1815882" stroke="0" extrusionOk="0">
                <a:moveTo>
                  <a:pt x="0" y="0"/>
                </a:moveTo>
                <a:cubicBezTo>
                  <a:pt x="178085" y="-26502"/>
                  <a:pt x="284205" y="1820"/>
                  <a:pt x="490259" y="0"/>
                </a:cubicBezTo>
                <a:cubicBezTo>
                  <a:pt x="696313" y="-1820"/>
                  <a:pt x="690075" y="11947"/>
                  <a:pt x="807486" y="0"/>
                </a:cubicBezTo>
                <a:cubicBezTo>
                  <a:pt x="924897" y="-11947"/>
                  <a:pt x="1382896" y="39743"/>
                  <a:pt x="1557294" y="0"/>
                </a:cubicBezTo>
                <a:cubicBezTo>
                  <a:pt x="1731692" y="-39743"/>
                  <a:pt x="1850234" y="41388"/>
                  <a:pt x="2047553" y="0"/>
                </a:cubicBezTo>
                <a:cubicBezTo>
                  <a:pt x="2244872" y="-41388"/>
                  <a:pt x="2355710" y="53332"/>
                  <a:pt x="2537812" y="0"/>
                </a:cubicBezTo>
                <a:cubicBezTo>
                  <a:pt x="2719914" y="-53332"/>
                  <a:pt x="3035843" y="64820"/>
                  <a:pt x="3287620" y="0"/>
                </a:cubicBezTo>
                <a:cubicBezTo>
                  <a:pt x="3539397" y="-64820"/>
                  <a:pt x="3586285" y="47500"/>
                  <a:pt x="3691363" y="0"/>
                </a:cubicBezTo>
                <a:cubicBezTo>
                  <a:pt x="3796441" y="-47500"/>
                  <a:pt x="4154996" y="27770"/>
                  <a:pt x="4441171" y="0"/>
                </a:cubicBezTo>
                <a:cubicBezTo>
                  <a:pt x="4727346" y="-27770"/>
                  <a:pt x="4892617" y="29029"/>
                  <a:pt x="5190979" y="0"/>
                </a:cubicBezTo>
                <a:cubicBezTo>
                  <a:pt x="5489341" y="-29029"/>
                  <a:pt x="5584386" y="15922"/>
                  <a:pt x="5767754" y="0"/>
                </a:cubicBezTo>
                <a:cubicBezTo>
                  <a:pt x="5951123" y="-15922"/>
                  <a:pt x="6331663" y="24697"/>
                  <a:pt x="6517562" y="0"/>
                </a:cubicBezTo>
                <a:cubicBezTo>
                  <a:pt x="6703461" y="-24697"/>
                  <a:pt x="6846806" y="20377"/>
                  <a:pt x="7007821" y="0"/>
                </a:cubicBezTo>
                <a:cubicBezTo>
                  <a:pt x="7168836" y="-20377"/>
                  <a:pt x="7274457" y="11684"/>
                  <a:pt x="7498080" y="0"/>
                </a:cubicBezTo>
                <a:cubicBezTo>
                  <a:pt x="7721703" y="-11684"/>
                  <a:pt x="7960653" y="22837"/>
                  <a:pt x="8161372" y="0"/>
                </a:cubicBezTo>
                <a:cubicBezTo>
                  <a:pt x="8362091" y="-22837"/>
                  <a:pt x="8525563" y="45050"/>
                  <a:pt x="8651631" y="0"/>
                </a:cubicBezTo>
                <a:cubicBezTo>
                  <a:pt x="8704298" y="180012"/>
                  <a:pt x="8641609" y="285162"/>
                  <a:pt x="8651631" y="490288"/>
                </a:cubicBezTo>
                <a:cubicBezTo>
                  <a:pt x="8661653" y="695414"/>
                  <a:pt x="8647232" y="831045"/>
                  <a:pt x="8651631" y="962417"/>
                </a:cubicBezTo>
                <a:cubicBezTo>
                  <a:pt x="8656030" y="1093789"/>
                  <a:pt x="8609458" y="1605367"/>
                  <a:pt x="8651631" y="1815882"/>
                </a:cubicBezTo>
                <a:cubicBezTo>
                  <a:pt x="8454862" y="1892675"/>
                  <a:pt x="8136859" y="1746697"/>
                  <a:pt x="7988339" y="1815882"/>
                </a:cubicBezTo>
                <a:cubicBezTo>
                  <a:pt x="7839819" y="1885067"/>
                  <a:pt x="7763047" y="1791518"/>
                  <a:pt x="7584597" y="1815882"/>
                </a:cubicBezTo>
                <a:cubicBezTo>
                  <a:pt x="7406147" y="1840246"/>
                  <a:pt x="7040599" y="1799361"/>
                  <a:pt x="6834788" y="1815882"/>
                </a:cubicBezTo>
                <a:cubicBezTo>
                  <a:pt x="6628977" y="1832403"/>
                  <a:pt x="6466122" y="1754272"/>
                  <a:pt x="6258013" y="1815882"/>
                </a:cubicBezTo>
                <a:cubicBezTo>
                  <a:pt x="6049904" y="1877492"/>
                  <a:pt x="5963103" y="1789317"/>
                  <a:pt x="5854270" y="1815882"/>
                </a:cubicBezTo>
                <a:cubicBezTo>
                  <a:pt x="5745437" y="1842447"/>
                  <a:pt x="5555452" y="1813420"/>
                  <a:pt x="5277495" y="1815882"/>
                </a:cubicBezTo>
                <a:cubicBezTo>
                  <a:pt x="4999538" y="1818344"/>
                  <a:pt x="5059558" y="1806919"/>
                  <a:pt x="4960268" y="1815882"/>
                </a:cubicBezTo>
                <a:cubicBezTo>
                  <a:pt x="4860978" y="1824845"/>
                  <a:pt x="4741916" y="1787388"/>
                  <a:pt x="4643042" y="1815882"/>
                </a:cubicBezTo>
                <a:cubicBezTo>
                  <a:pt x="4544168" y="1844376"/>
                  <a:pt x="4288711" y="1806839"/>
                  <a:pt x="4066267" y="1815882"/>
                </a:cubicBezTo>
                <a:cubicBezTo>
                  <a:pt x="3843824" y="1824925"/>
                  <a:pt x="3750842" y="1803197"/>
                  <a:pt x="3662524" y="1815882"/>
                </a:cubicBezTo>
                <a:cubicBezTo>
                  <a:pt x="3574206" y="1828567"/>
                  <a:pt x="3191190" y="1780141"/>
                  <a:pt x="2999232" y="1815882"/>
                </a:cubicBezTo>
                <a:cubicBezTo>
                  <a:pt x="2807274" y="1851623"/>
                  <a:pt x="2695749" y="1781842"/>
                  <a:pt x="2595489" y="1815882"/>
                </a:cubicBezTo>
                <a:cubicBezTo>
                  <a:pt x="2495229" y="1849922"/>
                  <a:pt x="2096240" y="1810309"/>
                  <a:pt x="1932198" y="1815882"/>
                </a:cubicBezTo>
                <a:cubicBezTo>
                  <a:pt x="1768156" y="1821455"/>
                  <a:pt x="1681534" y="1808530"/>
                  <a:pt x="1614971" y="1815882"/>
                </a:cubicBezTo>
                <a:cubicBezTo>
                  <a:pt x="1548408" y="1823234"/>
                  <a:pt x="1275534" y="1768605"/>
                  <a:pt x="951679" y="1815882"/>
                </a:cubicBezTo>
                <a:cubicBezTo>
                  <a:pt x="627824" y="1863159"/>
                  <a:pt x="644929" y="1814468"/>
                  <a:pt x="547937" y="1815882"/>
                </a:cubicBezTo>
                <a:cubicBezTo>
                  <a:pt x="450945" y="1817296"/>
                  <a:pt x="125081" y="1788333"/>
                  <a:pt x="0" y="1815882"/>
                </a:cubicBezTo>
                <a:cubicBezTo>
                  <a:pt x="-44872" y="1610718"/>
                  <a:pt x="49988" y="1570258"/>
                  <a:pt x="0" y="1398229"/>
                </a:cubicBezTo>
                <a:cubicBezTo>
                  <a:pt x="-49988" y="1226200"/>
                  <a:pt x="1108" y="1125742"/>
                  <a:pt x="0" y="907941"/>
                </a:cubicBezTo>
                <a:cubicBezTo>
                  <a:pt x="-1108" y="690140"/>
                  <a:pt x="7770" y="641101"/>
                  <a:pt x="0" y="490288"/>
                </a:cubicBezTo>
                <a:cubicBezTo>
                  <a:pt x="-7770" y="339475"/>
                  <a:pt x="3200" y="128939"/>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fontAlgn="base"/>
            <a:r>
              <a:rPr lang="en-GB" sz="2800" dirty="0">
                <a:solidFill>
                  <a:srgbClr val="222222"/>
                </a:solidFill>
                <a:effectLst/>
                <a:ea typeface="Times New Roman" panose="02020603050405020304" pitchFamily="18" charset="0"/>
              </a:rPr>
              <a:t>Yes, different format to other exams I had </a:t>
            </a:r>
            <a:r>
              <a:rPr lang="en-GB" sz="2800" dirty="0">
                <a:effectLst/>
                <a:ea typeface="Times New Roman" panose="02020603050405020304" pitchFamily="18" charset="0"/>
              </a:rPr>
              <a:t>take and I felt we were not given enough practise/mock questions to make me feel confident in answering exam questions. (Uni 1 survey respondent)</a:t>
            </a:r>
          </a:p>
        </p:txBody>
      </p:sp>
    </p:spTree>
    <p:extLst>
      <p:ext uri="{BB962C8B-B14F-4D97-AF65-F5344CB8AC3E}">
        <p14:creationId xmlns:p14="http://schemas.microsoft.com/office/powerpoint/2010/main" val="2218881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DE225-F97E-431E-976A-93FE4B6EE0C8}"/>
              </a:ext>
            </a:extLst>
          </p:cNvPr>
          <p:cNvSpPr>
            <a:spLocks noGrp="1"/>
          </p:cNvSpPr>
          <p:nvPr>
            <p:ph type="title"/>
          </p:nvPr>
        </p:nvSpPr>
        <p:spPr>
          <a:xfrm>
            <a:off x="838200" y="0"/>
            <a:ext cx="10515600" cy="1325563"/>
          </a:xfrm>
        </p:spPr>
        <p:txBody>
          <a:bodyPr/>
          <a:lstStyle/>
          <a:p>
            <a:r>
              <a:rPr lang="en-GB" dirty="0"/>
              <a:t>Assessment types</a:t>
            </a:r>
          </a:p>
        </p:txBody>
      </p:sp>
      <p:sp>
        <p:nvSpPr>
          <p:cNvPr id="5" name="TextBox 4">
            <a:extLst>
              <a:ext uri="{FF2B5EF4-FFF2-40B4-BE49-F238E27FC236}">
                <a16:creationId xmlns:a16="http://schemas.microsoft.com/office/drawing/2014/main" id="{3BEBA6A2-3D02-4128-81C9-2852FD75D7A1}"/>
              </a:ext>
            </a:extLst>
          </p:cNvPr>
          <p:cNvSpPr txBox="1"/>
          <p:nvPr/>
        </p:nvSpPr>
        <p:spPr>
          <a:xfrm>
            <a:off x="359899" y="1437470"/>
            <a:ext cx="10515600" cy="1065676"/>
          </a:xfrm>
          <a:custGeom>
            <a:avLst/>
            <a:gdLst>
              <a:gd name="connsiteX0" fmla="*/ 0 w 10515600"/>
              <a:gd name="connsiteY0" fmla="*/ 0 h 1065676"/>
              <a:gd name="connsiteX1" fmla="*/ 584200 w 10515600"/>
              <a:gd name="connsiteY1" fmla="*/ 0 h 1065676"/>
              <a:gd name="connsiteX2" fmla="*/ 1168400 w 10515600"/>
              <a:gd name="connsiteY2" fmla="*/ 0 h 1065676"/>
              <a:gd name="connsiteX3" fmla="*/ 1962912 w 10515600"/>
              <a:gd name="connsiteY3" fmla="*/ 0 h 1065676"/>
              <a:gd name="connsiteX4" fmla="*/ 2441956 w 10515600"/>
              <a:gd name="connsiteY4" fmla="*/ 0 h 1065676"/>
              <a:gd name="connsiteX5" fmla="*/ 2921000 w 10515600"/>
              <a:gd name="connsiteY5" fmla="*/ 0 h 1065676"/>
              <a:gd name="connsiteX6" fmla="*/ 3505200 w 10515600"/>
              <a:gd name="connsiteY6" fmla="*/ 0 h 1065676"/>
              <a:gd name="connsiteX7" fmla="*/ 4194556 w 10515600"/>
              <a:gd name="connsiteY7" fmla="*/ 0 h 1065676"/>
              <a:gd name="connsiteX8" fmla="*/ 4883912 w 10515600"/>
              <a:gd name="connsiteY8" fmla="*/ 0 h 1065676"/>
              <a:gd name="connsiteX9" fmla="*/ 5573268 w 10515600"/>
              <a:gd name="connsiteY9" fmla="*/ 0 h 1065676"/>
              <a:gd name="connsiteX10" fmla="*/ 6367780 w 10515600"/>
              <a:gd name="connsiteY10" fmla="*/ 0 h 1065676"/>
              <a:gd name="connsiteX11" fmla="*/ 6951980 w 10515600"/>
              <a:gd name="connsiteY11" fmla="*/ 0 h 1065676"/>
              <a:gd name="connsiteX12" fmla="*/ 7641336 w 10515600"/>
              <a:gd name="connsiteY12" fmla="*/ 0 h 1065676"/>
              <a:gd name="connsiteX13" fmla="*/ 8225536 w 10515600"/>
              <a:gd name="connsiteY13" fmla="*/ 0 h 1065676"/>
              <a:gd name="connsiteX14" fmla="*/ 8809736 w 10515600"/>
              <a:gd name="connsiteY14" fmla="*/ 0 h 1065676"/>
              <a:gd name="connsiteX15" fmla="*/ 9393936 w 10515600"/>
              <a:gd name="connsiteY15" fmla="*/ 0 h 1065676"/>
              <a:gd name="connsiteX16" fmla="*/ 9662668 w 10515600"/>
              <a:gd name="connsiteY16" fmla="*/ 0 h 1065676"/>
              <a:gd name="connsiteX17" fmla="*/ 10515600 w 10515600"/>
              <a:gd name="connsiteY17" fmla="*/ 0 h 1065676"/>
              <a:gd name="connsiteX18" fmla="*/ 10515600 w 10515600"/>
              <a:gd name="connsiteY18" fmla="*/ 500868 h 1065676"/>
              <a:gd name="connsiteX19" fmla="*/ 10515600 w 10515600"/>
              <a:gd name="connsiteY19" fmla="*/ 1065676 h 1065676"/>
              <a:gd name="connsiteX20" fmla="*/ 10036556 w 10515600"/>
              <a:gd name="connsiteY20" fmla="*/ 1065676 h 1065676"/>
              <a:gd name="connsiteX21" fmla="*/ 9452356 w 10515600"/>
              <a:gd name="connsiteY21" fmla="*/ 1065676 h 1065676"/>
              <a:gd name="connsiteX22" fmla="*/ 9183624 w 10515600"/>
              <a:gd name="connsiteY22" fmla="*/ 1065676 h 1065676"/>
              <a:gd name="connsiteX23" fmla="*/ 8704580 w 10515600"/>
              <a:gd name="connsiteY23" fmla="*/ 1065676 h 1065676"/>
              <a:gd name="connsiteX24" fmla="*/ 8015224 w 10515600"/>
              <a:gd name="connsiteY24" fmla="*/ 1065676 h 1065676"/>
              <a:gd name="connsiteX25" fmla="*/ 7641336 w 10515600"/>
              <a:gd name="connsiteY25" fmla="*/ 1065676 h 1065676"/>
              <a:gd name="connsiteX26" fmla="*/ 6846824 w 10515600"/>
              <a:gd name="connsiteY26" fmla="*/ 1065676 h 1065676"/>
              <a:gd name="connsiteX27" fmla="*/ 6052312 w 10515600"/>
              <a:gd name="connsiteY27" fmla="*/ 1065676 h 1065676"/>
              <a:gd name="connsiteX28" fmla="*/ 5468112 w 10515600"/>
              <a:gd name="connsiteY28" fmla="*/ 1065676 h 1065676"/>
              <a:gd name="connsiteX29" fmla="*/ 4673600 w 10515600"/>
              <a:gd name="connsiteY29" fmla="*/ 1065676 h 1065676"/>
              <a:gd name="connsiteX30" fmla="*/ 4089400 w 10515600"/>
              <a:gd name="connsiteY30" fmla="*/ 1065676 h 1065676"/>
              <a:gd name="connsiteX31" fmla="*/ 3400044 w 10515600"/>
              <a:gd name="connsiteY31" fmla="*/ 1065676 h 1065676"/>
              <a:gd name="connsiteX32" fmla="*/ 3131312 w 10515600"/>
              <a:gd name="connsiteY32" fmla="*/ 1065676 h 1065676"/>
              <a:gd name="connsiteX33" fmla="*/ 2336800 w 10515600"/>
              <a:gd name="connsiteY33" fmla="*/ 1065676 h 1065676"/>
              <a:gd name="connsiteX34" fmla="*/ 1857756 w 10515600"/>
              <a:gd name="connsiteY34" fmla="*/ 1065676 h 1065676"/>
              <a:gd name="connsiteX35" fmla="*/ 1168400 w 10515600"/>
              <a:gd name="connsiteY35" fmla="*/ 1065676 h 1065676"/>
              <a:gd name="connsiteX36" fmla="*/ 899668 w 10515600"/>
              <a:gd name="connsiteY36" fmla="*/ 1065676 h 1065676"/>
              <a:gd name="connsiteX37" fmla="*/ 0 w 10515600"/>
              <a:gd name="connsiteY37" fmla="*/ 1065676 h 1065676"/>
              <a:gd name="connsiteX38" fmla="*/ 0 w 10515600"/>
              <a:gd name="connsiteY38" fmla="*/ 543495 h 1065676"/>
              <a:gd name="connsiteX39" fmla="*/ 0 w 10515600"/>
              <a:gd name="connsiteY39" fmla="*/ 0 h 106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515600" h="1065676" fill="none" extrusionOk="0">
                <a:moveTo>
                  <a:pt x="0" y="0"/>
                </a:moveTo>
                <a:cubicBezTo>
                  <a:pt x="290523" y="-42900"/>
                  <a:pt x="409329" y="26254"/>
                  <a:pt x="584200" y="0"/>
                </a:cubicBezTo>
                <a:cubicBezTo>
                  <a:pt x="759071" y="-26254"/>
                  <a:pt x="1045140" y="32594"/>
                  <a:pt x="1168400" y="0"/>
                </a:cubicBezTo>
                <a:cubicBezTo>
                  <a:pt x="1291660" y="-32594"/>
                  <a:pt x="1797982" y="85772"/>
                  <a:pt x="1962912" y="0"/>
                </a:cubicBezTo>
                <a:cubicBezTo>
                  <a:pt x="2127842" y="-85772"/>
                  <a:pt x="2309375" y="38378"/>
                  <a:pt x="2441956" y="0"/>
                </a:cubicBezTo>
                <a:cubicBezTo>
                  <a:pt x="2574537" y="-38378"/>
                  <a:pt x="2809983" y="30342"/>
                  <a:pt x="2921000" y="0"/>
                </a:cubicBezTo>
                <a:cubicBezTo>
                  <a:pt x="3032017" y="-30342"/>
                  <a:pt x="3381055" y="6432"/>
                  <a:pt x="3505200" y="0"/>
                </a:cubicBezTo>
                <a:cubicBezTo>
                  <a:pt x="3629345" y="-6432"/>
                  <a:pt x="3906481" y="42761"/>
                  <a:pt x="4194556" y="0"/>
                </a:cubicBezTo>
                <a:cubicBezTo>
                  <a:pt x="4482631" y="-42761"/>
                  <a:pt x="4624607" y="80955"/>
                  <a:pt x="4883912" y="0"/>
                </a:cubicBezTo>
                <a:cubicBezTo>
                  <a:pt x="5143217" y="-80955"/>
                  <a:pt x="5352263" y="60894"/>
                  <a:pt x="5573268" y="0"/>
                </a:cubicBezTo>
                <a:cubicBezTo>
                  <a:pt x="5794273" y="-60894"/>
                  <a:pt x="6012927" y="38307"/>
                  <a:pt x="6367780" y="0"/>
                </a:cubicBezTo>
                <a:cubicBezTo>
                  <a:pt x="6722633" y="-38307"/>
                  <a:pt x="6745406" y="14017"/>
                  <a:pt x="6951980" y="0"/>
                </a:cubicBezTo>
                <a:cubicBezTo>
                  <a:pt x="7158554" y="-14017"/>
                  <a:pt x="7360576" y="46115"/>
                  <a:pt x="7641336" y="0"/>
                </a:cubicBezTo>
                <a:cubicBezTo>
                  <a:pt x="7922096" y="-46115"/>
                  <a:pt x="7985464" y="68194"/>
                  <a:pt x="8225536" y="0"/>
                </a:cubicBezTo>
                <a:cubicBezTo>
                  <a:pt x="8465608" y="-68194"/>
                  <a:pt x="8596547" y="65291"/>
                  <a:pt x="8809736" y="0"/>
                </a:cubicBezTo>
                <a:cubicBezTo>
                  <a:pt x="9022925" y="-65291"/>
                  <a:pt x="9258175" y="31774"/>
                  <a:pt x="9393936" y="0"/>
                </a:cubicBezTo>
                <a:cubicBezTo>
                  <a:pt x="9529697" y="-31774"/>
                  <a:pt x="9590866" y="4755"/>
                  <a:pt x="9662668" y="0"/>
                </a:cubicBezTo>
                <a:cubicBezTo>
                  <a:pt x="9734470" y="-4755"/>
                  <a:pt x="10304741" y="51366"/>
                  <a:pt x="10515600" y="0"/>
                </a:cubicBezTo>
                <a:cubicBezTo>
                  <a:pt x="10549624" y="214975"/>
                  <a:pt x="10458732" y="378025"/>
                  <a:pt x="10515600" y="500868"/>
                </a:cubicBezTo>
                <a:cubicBezTo>
                  <a:pt x="10572468" y="623711"/>
                  <a:pt x="10498660" y="839354"/>
                  <a:pt x="10515600" y="1065676"/>
                </a:cubicBezTo>
                <a:cubicBezTo>
                  <a:pt x="10416947" y="1069863"/>
                  <a:pt x="10222035" y="1056554"/>
                  <a:pt x="10036556" y="1065676"/>
                </a:cubicBezTo>
                <a:cubicBezTo>
                  <a:pt x="9851077" y="1074798"/>
                  <a:pt x="9671494" y="1036442"/>
                  <a:pt x="9452356" y="1065676"/>
                </a:cubicBezTo>
                <a:cubicBezTo>
                  <a:pt x="9233218" y="1094910"/>
                  <a:pt x="9249980" y="1060367"/>
                  <a:pt x="9183624" y="1065676"/>
                </a:cubicBezTo>
                <a:cubicBezTo>
                  <a:pt x="9117268" y="1070985"/>
                  <a:pt x="8830603" y="1058260"/>
                  <a:pt x="8704580" y="1065676"/>
                </a:cubicBezTo>
                <a:cubicBezTo>
                  <a:pt x="8578557" y="1073092"/>
                  <a:pt x="8154142" y="1057834"/>
                  <a:pt x="8015224" y="1065676"/>
                </a:cubicBezTo>
                <a:cubicBezTo>
                  <a:pt x="7876306" y="1073518"/>
                  <a:pt x="7776256" y="1052985"/>
                  <a:pt x="7641336" y="1065676"/>
                </a:cubicBezTo>
                <a:cubicBezTo>
                  <a:pt x="7506416" y="1078367"/>
                  <a:pt x="7201580" y="980239"/>
                  <a:pt x="6846824" y="1065676"/>
                </a:cubicBezTo>
                <a:cubicBezTo>
                  <a:pt x="6492068" y="1151113"/>
                  <a:pt x="6404820" y="999524"/>
                  <a:pt x="6052312" y="1065676"/>
                </a:cubicBezTo>
                <a:cubicBezTo>
                  <a:pt x="5699804" y="1131828"/>
                  <a:pt x="5587069" y="1022303"/>
                  <a:pt x="5468112" y="1065676"/>
                </a:cubicBezTo>
                <a:cubicBezTo>
                  <a:pt x="5349155" y="1109049"/>
                  <a:pt x="4883004" y="1045398"/>
                  <a:pt x="4673600" y="1065676"/>
                </a:cubicBezTo>
                <a:cubicBezTo>
                  <a:pt x="4464196" y="1085954"/>
                  <a:pt x="4263313" y="1001017"/>
                  <a:pt x="4089400" y="1065676"/>
                </a:cubicBezTo>
                <a:cubicBezTo>
                  <a:pt x="3915487" y="1130335"/>
                  <a:pt x="3552424" y="1006105"/>
                  <a:pt x="3400044" y="1065676"/>
                </a:cubicBezTo>
                <a:cubicBezTo>
                  <a:pt x="3247664" y="1125247"/>
                  <a:pt x="3255766" y="1046423"/>
                  <a:pt x="3131312" y="1065676"/>
                </a:cubicBezTo>
                <a:cubicBezTo>
                  <a:pt x="3006858" y="1084929"/>
                  <a:pt x="2709667" y="1029340"/>
                  <a:pt x="2336800" y="1065676"/>
                </a:cubicBezTo>
                <a:cubicBezTo>
                  <a:pt x="1963933" y="1102012"/>
                  <a:pt x="2024532" y="1038647"/>
                  <a:pt x="1857756" y="1065676"/>
                </a:cubicBezTo>
                <a:cubicBezTo>
                  <a:pt x="1690980" y="1092705"/>
                  <a:pt x="1445886" y="1044806"/>
                  <a:pt x="1168400" y="1065676"/>
                </a:cubicBezTo>
                <a:cubicBezTo>
                  <a:pt x="890914" y="1086546"/>
                  <a:pt x="1024968" y="1057767"/>
                  <a:pt x="899668" y="1065676"/>
                </a:cubicBezTo>
                <a:cubicBezTo>
                  <a:pt x="774368" y="1073585"/>
                  <a:pt x="286906" y="967168"/>
                  <a:pt x="0" y="1065676"/>
                </a:cubicBezTo>
                <a:cubicBezTo>
                  <a:pt x="-27728" y="935492"/>
                  <a:pt x="61061" y="798423"/>
                  <a:pt x="0" y="543495"/>
                </a:cubicBezTo>
                <a:cubicBezTo>
                  <a:pt x="-61061" y="288567"/>
                  <a:pt x="50597" y="117960"/>
                  <a:pt x="0" y="0"/>
                </a:cubicBezTo>
                <a:close/>
              </a:path>
              <a:path w="10515600" h="1065676" stroke="0" extrusionOk="0">
                <a:moveTo>
                  <a:pt x="0" y="0"/>
                </a:moveTo>
                <a:cubicBezTo>
                  <a:pt x="117769" y="-54612"/>
                  <a:pt x="363642" y="16397"/>
                  <a:pt x="479044" y="0"/>
                </a:cubicBezTo>
                <a:cubicBezTo>
                  <a:pt x="594446" y="-16397"/>
                  <a:pt x="677892" y="18700"/>
                  <a:pt x="747776" y="0"/>
                </a:cubicBezTo>
                <a:cubicBezTo>
                  <a:pt x="817660" y="-18700"/>
                  <a:pt x="1147191" y="42425"/>
                  <a:pt x="1542288" y="0"/>
                </a:cubicBezTo>
                <a:cubicBezTo>
                  <a:pt x="1937385" y="-42425"/>
                  <a:pt x="1903667" y="55036"/>
                  <a:pt x="2021332" y="0"/>
                </a:cubicBezTo>
                <a:cubicBezTo>
                  <a:pt x="2138997" y="-55036"/>
                  <a:pt x="2261555" y="30614"/>
                  <a:pt x="2500376" y="0"/>
                </a:cubicBezTo>
                <a:cubicBezTo>
                  <a:pt x="2739197" y="-30614"/>
                  <a:pt x="2992326" y="934"/>
                  <a:pt x="3294888" y="0"/>
                </a:cubicBezTo>
                <a:cubicBezTo>
                  <a:pt x="3597450" y="-934"/>
                  <a:pt x="3536470" y="20588"/>
                  <a:pt x="3668776" y="0"/>
                </a:cubicBezTo>
                <a:cubicBezTo>
                  <a:pt x="3801082" y="-20588"/>
                  <a:pt x="4167052" y="95069"/>
                  <a:pt x="4463288" y="0"/>
                </a:cubicBezTo>
                <a:cubicBezTo>
                  <a:pt x="4759524" y="-95069"/>
                  <a:pt x="4927052" y="44879"/>
                  <a:pt x="5257800" y="0"/>
                </a:cubicBezTo>
                <a:cubicBezTo>
                  <a:pt x="5588548" y="-44879"/>
                  <a:pt x="5635378" y="45685"/>
                  <a:pt x="5842000" y="0"/>
                </a:cubicBezTo>
                <a:cubicBezTo>
                  <a:pt x="6048622" y="-45685"/>
                  <a:pt x="6336244" y="84925"/>
                  <a:pt x="6636512" y="0"/>
                </a:cubicBezTo>
                <a:cubicBezTo>
                  <a:pt x="6936780" y="-84925"/>
                  <a:pt x="6983770" y="37784"/>
                  <a:pt x="7115556" y="0"/>
                </a:cubicBezTo>
                <a:cubicBezTo>
                  <a:pt x="7247342" y="-37784"/>
                  <a:pt x="7473141" y="52757"/>
                  <a:pt x="7594600" y="0"/>
                </a:cubicBezTo>
                <a:cubicBezTo>
                  <a:pt x="7716059" y="-52757"/>
                  <a:pt x="8131150" y="920"/>
                  <a:pt x="8283956" y="0"/>
                </a:cubicBezTo>
                <a:cubicBezTo>
                  <a:pt x="8436762" y="-920"/>
                  <a:pt x="8664826" y="24800"/>
                  <a:pt x="8763000" y="0"/>
                </a:cubicBezTo>
                <a:cubicBezTo>
                  <a:pt x="8861174" y="-24800"/>
                  <a:pt x="9272964" y="43339"/>
                  <a:pt x="9557512" y="0"/>
                </a:cubicBezTo>
                <a:cubicBezTo>
                  <a:pt x="9842060" y="-43339"/>
                  <a:pt x="10044680" y="73864"/>
                  <a:pt x="10515600" y="0"/>
                </a:cubicBezTo>
                <a:cubicBezTo>
                  <a:pt x="10533735" y="108860"/>
                  <a:pt x="10463626" y="293662"/>
                  <a:pt x="10515600" y="532838"/>
                </a:cubicBezTo>
                <a:cubicBezTo>
                  <a:pt x="10567574" y="772014"/>
                  <a:pt x="10504682" y="882787"/>
                  <a:pt x="10515600" y="1065676"/>
                </a:cubicBezTo>
                <a:cubicBezTo>
                  <a:pt x="10399439" y="1074416"/>
                  <a:pt x="10331252" y="1056851"/>
                  <a:pt x="10246868" y="1065676"/>
                </a:cubicBezTo>
                <a:cubicBezTo>
                  <a:pt x="10162484" y="1074501"/>
                  <a:pt x="9809339" y="1047798"/>
                  <a:pt x="9452356" y="1065676"/>
                </a:cubicBezTo>
                <a:cubicBezTo>
                  <a:pt x="9095373" y="1083554"/>
                  <a:pt x="9132168" y="1012361"/>
                  <a:pt x="8868156" y="1065676"/>
                </a:cubicBezTo>
                <a:cubicBezTo>
                  <a:pt x="8604144" y="1118991"/>
                  <a:pt x="8639053" y="1026100"/>
                  <a:pt x="8494268" y="1065676"/>
                </a:cubicBezTo>
                <a:cubicBezTo>
                  <a:pt x="8349483" y="1105252"/>
                  <a:pt x="8097127" y="1047794"/>
                  <a:pt x="7910068" y="1065676"/>
                </a:cubicBezTo>
                <a:cubicBezTo>
                  <a:pt x="7723009" y="1083558"/>
                  <a:pt x="7725353" y="1035731"/>
                  <a:pt x="7641336" y="1065676"/>
                </a:cubicBezTo>
                <a:cubicBezTo>
                  <a:pt x="7557319" y="1095621"/>
                  <a:pt x="7488607" y="1051574"/>
                  <a:pt x="7372604" y="1065676"/>
                </a:cubicBezTo>
                <a:cubicBezTo>
                  <a:pt x="7256601" y="1079778"/>
                  <a:pt x="7013658" y="1045548"/>
                  <a:pt x="6788404" y="1065676"/>
                </a:cubicBezTo>
                <a:cubicBezTo>
                  <a:pt x="6563150" y="1085804"/>
                  <a:pt x="6563361" y="1043570"/>
                  <a:pt x="6414516" y="1065676"/>
                </a:cubicBezTo>
                <a:cubicBezTo>
                  <a:pt x="6265671" y="1087782"/>
                  <a:pt x="6041726" y="1007035"/>
                  <a:pt x="5725160" y="1065676"/>
                </a:cubicBezTo>
                <a:cubicBezTo>
                  <a:pt x="5408594" y="1124317"/>
                  <a:pt x="5519748" y="1031718"/>
                  <a:pt x="5351272" y="1065676"/>
                </a:cubicBezTo>
                <a:cubicBezTo>
                  <a:pt x="5182796" y="1099634"/>
                  <a:pt x="4923400" y="991041"/>
                  <a:pt x="4661916" y="1065676"/>
                </a:cubicBezTo>
                <a:cubicBezTo>
                  <a:pt x="4400432" y="1140311"/>
                  <a:pt x="4525198" y="1039141"/>
                  <a:pt x="4393184" y="1065676"/>
                </a:cubicBezTo>
                <a:cubicBezTo>
                  <a:pt x="4261170" y="1092211"/>
                  <a:pt x="3975256" y="1032381"/>
                  <a:pt x="3703828" y="1065676"/>
                </a:cubicBezTo>
                <a:cubicBezTo>
                  <a:pt x="3432400" y="1098971"/>
                  <a:pt x="3512992" y="1034907"/>
                  <a:pt x="3329940" y="1065676"/>
                </a:cubicBezTo>
                <a:cubicBezTo>
                  <a:pt x="3146888" y="1096445"/>
                  <a:pt x="3144326" y="1042657"/>
                  <a:pt x="3061208" y="1065676"/>
                </a:cubicBezTo>
                <a:cubicBezTo>
                  <a:pt x="2978090" y="1088695"/>
                  <a:pt x="2869418" y="1029364"/>
                  <a:pt x="2687320" y="1065676"/>
                </a:cubicBezTo>
                <a:cubicBezTo>
                  <a:pt x="2505222" y="1101988"/>
                  <a:pt x="2245337" y="1000562"/>
                  <a:pt x="1997964" y="1065676"/>
                </a:cubicBezTo>
                <a:cubicBezTo>
                  <a:pt x="1750591" y="1130790"/>
                  <a:pt x="1719917" y="1026185"/>
                  <a:pt x="1624076" y="1065676"/>
                </a:cubicBezTo>
                <a:cubicBezTo>
                  <a:pt x="1528235" y="1105167"/>
                  <a:pt x="1426591" y="1063087"/>
                  <a:pt x="1355344" y="1065676"/>
                </a:cubicBezTo>
                <a:cubicBezTo>
                  <a:pt x="1284097" y="1068265"/>
                  <a:pt x="1057348" y="1053211"/>
                  <a:pt x="981456" y="1065676"/>
                </a:cubicBezTo>
                <a:cubicBezTo>
                  <a:pt x="905564" y="1078141"/>
                  <a:pt x="672252" y="1014550"/>
                  <a:pt x="502412" y="1065676"/>
                </a:cubicBezTo>
                <a:cubicBezTo>
                  <a:pt x="332572" y="1116802"/>
                  <a:pt x="217881" y="1062818"/>
                  <a:pt x="0" y="1065676"/>
                </a:cubicBezTo>
                <a:cubicBezTo>
                  <a:pt x="-33592" y="860928"/>
                  <a:pt x="15482" y="702719"/>
                  <a:pt x="0" y="554152"/>
                </a:cubicBezTo>
                <a:cubicBezTo>
                  <a:pt x="-15482" y="405585"/>
                  <a:pt x="25308" y="118190"/>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nSpc>
                <a:spcPct val="107000"/>
              </a:lnSpc>
              <a:spcAft>
                <a:spcPts val="800"/>
              </a:spcAft>
            </a:pPr>
            <a:r>
              <a:rPr lang="en-GB"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Student </a:t>
            </a:r>
            <a:r>
              <a:rPr lang="en-GB" sz="2000" kern="100" dirty="0">
                <a:effectLst/>
                <a:latin typeface="Calibri" panose="020F0502020204030204" pitchFamily="34" charset="0"/>
                <a:ea typeface="Calibri" panose="020F0502020204030204" pitchFamily="34" charset="0"/>
                <a:cs typeface="Times New Roman" panose="02020603050405020304" pitchFamily="18" charset="0"/>
              </a:rPr>
              <a:t>D Uni 2: </a:t>
            </a:r>
            <a:r>
              <a:rPr lang="en-GB" sz="20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 think </a:t>
            </a:r>
            <a:r>
              <a:rPr lang="en-GB" sz="2000" kern="100" dirty="0">
                <a:effectLst/>
                <a:latin typeface="Calibri" panose="020F0502020204030204" pitchFamily="34" charset="0"/>
                <a:ea typeface="Calibri" panose="020F0502020204030204" pitchFamily="34" charset="0"/>
                <a:cs typeface="Times New Roman" panose="02020603050405020304" pitchFamily="18" charset="0"/>
              </a:rPr>
              <a:t>yeah, I think I prefer coursework definitely. I think course work I find more comfortable, especially if it's open book, because you can, you know, show what you actually understand and not you just what you remember.</a:t>
            </a:r>
          </a:p>
        </p:txBody>
      </p:sp>
      <p:sp>
        <p:nvSpPr>
          <p:cNvPr id="4" name="TextBox 3">
            <a:extLst>
              <a:ext uri="{FF2B5EF4-FFF2-40B4-BE49-F238E27FC236}">
                <a16:creationId xmlns:a16="http://schemas.microsoft.com/office/drawing/2014/main" id="{9E42D2C6-F2DA-CF92-E7A7-8E9D54932BD8}"/>
              </a:ext>
            </a:extLst>
          </p:cNvPr>
          <p:cNvSpPr txBox="1"/>
          <p:nvPr/>
        </p:nvSpPr>
        <p:spPr>
          <a:xfrm>
            <a:off x="1243584" y="2866843"/>
            <a:ext cx="10248665" cy="3051092"/>
          </a:xfrm>
          <a:custGeom>
            <a:avLst/>
            <a:gdLst>
              <a:gd name="connsiteX0" fmla="*/ 0 w 10248665"/>
              <a:gd name="connsiteY0" fmla="*/ 0 h 3051092"/>
              <a:gd name="connsiteX1" fmla="*/ 774344 w 10248665"/>
              <a:gd name="connsiteY1" fmla="*/ 0 h 3051092"/>
              <a:gd name="connsiteX2" fmla="*/ 1446201 w 10248665"/>
              <a:gd name="connsiteY2" fmla="*/ 0 h 3051092"/>
              <a:gd name="connsiteX3" fmla="*/ 2220544 w 10248665"/>
              <a:gd name="connsiteY3" fmla="*/ 0 h 3051092"/>
              <a:gd name="connsiteX4" fmla="*/ 2789914 w 10248665"/>
              <a:gd name="connsiteY4" fmla="*/ 0 h 3051092"/>
              <a:gd name="connsiteX5" fmla="*/ 3461771 w 10248665"/>
              <a:gd name="connsiteY5" fmla="*/ 0 h 3051092"/>
              <a:gd name="connsiteX6" fmla="*/ 4031142 w 10248665"/>
              <a:gd name="connsiteY6" fmla="*/ 0 h 3051092"/>
              <a:gd name="connsiteX7" fmla="*/ 4600512 w 10248665"/>
              <a:gd name="connsiteY7" fmla="*/ 0 h 3051092"/>
              <a:gd name="connsiteX8" fmla="*/ 5169882 w 10248665"/>
              <a:gd name="connsiteY8" fmla="*/ 0 h 3051092"/>
              <a:gd name="connsiteX9" fmla="*/ 5431792 w 10248665"/>
              <a:gd name="connsiteY9" fmla="*/ 0 h 3051092"/>
              <a:gd name="connsiteX10" fmla="*/ 6103649 w 10248665"/>
              <a:gd name="connsiteY10" fmla="*/ 0 h 3051092"/>
              <a:gd name="connsiteX11" fmla="*/ 6365560 w 10248665"/>
              <a:gd name="connsiteY11" fmla="*/ 0 h 3051092"/>
              <a:gd name="connsiteX12" fmla="*/ 6934930 w 10248665"/>
              <a:gd name="connsiteY12" fmla="*/ 0 h 3051092"/>
              <a:gd name="connsiteX13" fmla="*/ 7709274 w 10248665"/>
              <a:gd name="connsiteY13" fmla="*/ 0 h 3051092"/>
              <a:gd name="connsiteX14" fmla="*/ 8483617 w 10248665"/>
              <a:gd name="connsiteY14" fmla="*/ 0 h 3051092"/>
              <a:gd name="connsiteX15" fmla="*/ 9155474 w 10248665"/>
              <a:gd name="connsiteY15" fmla="*/ 0 h 3051092"/>
              <a:gd name="connsiteX16" fmla="*/ 9622358 w 10248665"/>
              <a:gd name="connsiteY16" fmla="*/ 0 h 3051092"/>
              <a:gd name="connsiteX17" fmla="*/ 10248665 w 10248665"/>
              <a:gd name="connsiteY17" fmla="*/ 0 h 3051092"/>
              <a:gd name="connsiteX18" fmla="*/ 10248665 w 10248665"/>
              <a:gd name="connsiteY18" fmla="*/ 478004 h 3051092"/>
              <a:gd name="connsiteX19" fmla="*/ 10248665 w 10248665"/>
              <a:gd name="connsiteY19" fmla="*/ 986520 h 3051092"/>
              <a:gd name="connsiteX20" fmla="*/ 10248665 w 10248665"/>
              <a:gd name="connsiteY20" fmla="*/ 1464524 h 3051092"/>
              <a:gd name="connsiteX21" fmla="*/ 10248665 w 10248665"/>
              <a:gd name="connsiteY21" fmla="*/ 2034061 h 3051092"/>
              <a:gd name="connsiteX22" fmla="*/ 10248665 w 10248665"/>
              <a:gd name="connsiteY22" fmla="*/ 2481555 h 3051092"/>
              <a:gd name="connsiteX23" fmla="*/ 10248665 w 10248665"/>
              <a:gd name="connsiteY23" fmla="*/ 3051092 h 3051092"/>
              <a:gd name="connsiteX24" fmla="*/ 9884268 w 10248665"/>
              <a:gd name="connsiteY24" fmla="*/ 3051092 h 3051092"/>
              <a:gd name="connsiteX25" fmla="*/ 9622358 w 10248665"/>
              <a:gd name="connsiteY25" fmla="*/ 3051092 h 3051092"/>
              <a:gd name="connsiteX26" fmla="*/ 8848014 w 10248665"/>
              <a:gd name="connsiteY26" fmla="*/ 3051092 h 3051092"/>
              <a:gd name="connsiteX27" fmla="*/ 8381130 w 10248665"/>
              <a:gd name="connsiteY27" fmla="*/ 3051092 h 3051092"/>
              <a:gd name="connsiteX28" fmla="*/ 7709274 w 10248665"/>
              <a:gd name="connsiteY28" fmla="*/ 3051092 h 3051092"/>
              <a:gd name="connsiteX29" fmla="*/ 7447363 w 10248665"/>
              <a:gd name="connsiteY29" fmla="*/ 3051092 h 3051092"/>
              <a:gd name="connsiteX30" fmla="*/ 6673020 w 10248665"/>
              <a:gd name="connsiteY30" fmla="*/ 3051092 h 3051092"/>
              <a:gd name="connsiteX31" fmla="*/ 6206136 w 10248665"/>
              <a:gd name="connsiteY31" fmla="*/ 3051092 h 3051092"/>
              <a:gd name="connsiteX32" fmla="*/ 5636766 w 10248665"/>
              <a:gd name="connsiteY32" fmla="*/ 3051092 h 3051092"/>
              <a:gd name="connsiteX33" fmla="*/ 5272369 w 10248665"/>
              <a:gd name="connsiteY33" fmla="*/ 3051092 h 3051092"/>
              <a:gd name="connsiteX34" fmla="*/ 4600512 w 10248665"/>
              <a:gd name="connsiteY34" fmla="*/ 3051092 h 3051092"/>
              <a:gd name="connsiteX35" fmla="*/ 3826168 w 10248665"/>
              <a:gd name="connsiteY35" fmla="*/ 3051092 h 3051092"/>
              <a:gd name="connsiteX36" fmla="*/ 3359285 w 10248665"/>
              <a:gd name="connsiteY36" fmla="*/ 3051092 h 3051092"/>
              <a:gd name="connsiteX37" fmla="*/ 2584941 w 10248665"/>
              <a:gd name="connsiteY37" fmla="*/ 3051092 h 3051092"/>
              <a:gd name="connsiteX38" fmla="*/ 2015571 w 10248665"/>
              <a:gd name="connsiteY38" fmla="*/ 3051092 h 3051092"/>
              <a:gd name="connsiteX39" fmla="*/ 1241227 w 10248665"/>
              <a:gd name="connsiteY39" fmla="*/ 3051092 h 3051092"/>
              <a:gd name="connsiteX40" fmla="*/ 0 w 10248665"/>
              <a:gd name="connsiteY40" fmla="*/ 3051092 h 3051092"/>
              <a:gd name="connsiteX41" fmla="*/ 0 w 10248665"/>
              <a:gd name="connsiteY41" fmla="*/ 2603599 h 3051092"/>
              <a:gd name="connsiteX42" fmla="*/ 0 w 10248665"/>
              <a:gd name="connsiteY42" fmla="*/ 2064572 h 3051092"/>
              <a:gd name="connsiteX43" fmla="*/ 0 w 10248665"/>
              <a:gd name="connsiteY43" fmla="*/ 1525546 h 3051092"/>
              <a:gd name="connsiteX44" fmla="*/ 0 w 10248665"/>
              <a:gd name="connsiteY44" fmla="*/ 956009 h 3051092"/>
              <a:gd name="connsiteX45" fmla="*/ 0 w 10248665"/>
              <a:gd name="connsiteY45" fmla="*/ 539026 h 3051092"/>
              <a:gd name="connsiteX46" fmla="*/ 0 w 10248665"/>
              <a:gd name="connsiteY46" fmla="*/ 0 h 3051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248665" h="3051092" fill="none" extrusionOk="0">
                <a:moveTo>
                  <a:pt x="0" y="0"/>
                </a:moveTo>
                <a:cubicBezTo>
                  <a:pt x="283946" y="-76659"/>
                  <a:pt x="520373" y="45043"/>
                  <a:pt x="774344" y="0"/>
                </a:cubicBezTo>
                <a:cubicBezTo>
                  <a:pt x="1028315" y="-45043"/>
                  <a:pt x="1278934" y="4322"/>
                  <a:pt x="1446201" y="0"/>
                </a:cubicBezTo>
                <a:cubicBezTo>
                  <a:pt x="1613468" y="-4322"/>
                  <a:pt x="1896251" y="51033"/>
                  <a:pt x="2220544" y="0"/>
                </a:cubicBezTo>
                <a:cubicBezTo>
                  <a:pt x="2544837" y="-51033"/>
                  <a:pt x="2594933" y="45537"/>
                  <a:pt x="2789914" y="0"/>
                </a:cubicBezTo>
                <a:cubicBezTo>
                  <a:pt x="2984895" y="-45537"/>
                  <a:pt x="3280990" y="46839"/>
                  <a:pt x="3461771" y="0"/>
                </a:cubicBezTo>
                <a:cubicBezTo>
                  <a:pt x="3642552" y="-46839"/>
                  <a:pt x="3747303" y="14819"/>
                  <a:pt x="4031142" y="0"/>
                </a:cubicBezTo>
                <a:cubicBezTo>
                  <a:pt x="4314981" y="-14819"/>
                  <a:pt x="4380076" y="35886"/>
                  <a:pt x="4600512" y="0"/>
                </a:cubicBezTo>
                <a:cubicBezTo>
                  <a:pt x="4820948" y="-35886"/>
                  <a:pt x="4886151" y="13016"/>
                  <a:pt x="5169882" y="0"/>
                </a:cubicBezTo>
                <a:cubicBezTo>
                  <a:pt x="5453613" y="-13016"/>
                  <a:pt x="5361082" y="1726"/>
                  <a:pt x="5431792" y="0"/>
                </a:cubicBezTo>
                <a:cubicBezTo>
                  <a:pt x="5502502" y="-1726"/>
                  <a:pt x="5916840" y="61396"/>
                  <a:pt x="6103649" y="0"/>
                </a:cubicBezTo>
                <a:cubicBezTo>
                  <a:pt x="6290458" y="-61396"/>
                  <a:pt x="6272570" y="10739"/>
                  <a:pt x="6365560" y="0"/>
                </a:cubicBezTo>
                <a:cubicBezTo>
                  <a:pt x="6458550" y="-10739"/>
                  <a:pt x="6735929" y="12623"/>
                  <a:pt x="6934930" y="0"/>
                </a:cubicBezTo>
                <a:cubicBezTo>
                  <a:pt x="7133931" y="-12623"/>
                  <a:pt x="7392252" y="4537"/>
                  <a:pt x="7709274" y="0"/>
                </a:cubicBezTo>
                <a:cubicBezTo>
                  <a:pt x="8026296" y="-4537"/>
                  <a:pt x="8313303" y="82360"/>
                  <a:pt x="8483617" y="0"/>
                </a:cubicBezTo>
                <a:cubicBezTo>
                  <a:pt x="8653931" y="-82360"/>
                  <a:pt x="8827563" y="39847"/>
                  <a:pt x="9155474" y="0"/>
                </a:cubicBezTo>
                <a:cubicBezTo>
                  <a:pt x="9483385" y="-39847"/>
                  <a:pt x="9456164" y="33025"/>
                  <a:pt x="9622358" y="0"/>
                </a:cubicBezTo>
                <a:cubicBezTo>
                  <a:pt x="9788552" y="-33025"/>
                  <a:pt x="9949239" y="10321"/>
                  <a:pt x="10248665" y="0"/>
                </a:cubicBezTo>
                <a:cubicBezTo>
                  <a:pt x="10280817" y="236650"/>
                  <a:pt x="10210180" y="355483"/>
                  <a:pt x="10248665" y="478004"/>
                </a:cubicBezTo>
                <a:cubicBezTo>
                  <a:pt x="10287150" y="600525"/>
                  <a:pt x="10243511" y="743902"/>
                  <a:pt x="10248665" y="986520"/>
                </a:cubicBezTo>
                <a:cubicBezTo>
                  <a:pt x="10253819" y="1229138"/>
                  <a:pt x="10195373" y="1252483"/>
                  <a:pt x="10248665" y="1464524"/>
                </a:cubicBezTo>
                <a:cubicBezTo>
                  <a:pt x="10301957" y="1676565"/>
                  <a:pt x="10195379" y="1910327"/>
                  <a:pt x="10248665" y="2034061"/>
                </a:cubicBezTo>
                <a:cubicBezTo>
                  <a:pt x="10301951" y="2157795"/>
                  <a:pt x="10246755" y="2346322"/>
                  <a:pt x="10248665" y="2481555"/>
                </a:cubicBezTo>
                <a:cubicBezTo>
                  <a:pt x="10250575" y="2616788"/>
                  <a:pt x="10219191" y="2856900"/>
                  <a:pt x="10248665" y="3051092"/>
                </a:cubicBezTo>
                <a:cubicBezTo>
                  <a:pt x="10071748" y="3073373"/>
                  <a:pt x="9962476" y="3047681"/>
                  <a:pt x="9884268" y="3051092"/>
                </a:cubicBezTo>
                <a:cubicBezTo>
                  <a:pt x="9806060" y="3054503"/>
                  <a:pt x="9716406" y="3034985"/>
                  <a:pt x="9622358" y="3051092"/>
                </a:cubicBezTo>
                <a:cubicBezTo>
                  <a:pt x="9528310" y="3067199"/>
                  <a:pt x="9164912" y="3035077"/>
                  <a:pt x="8848014" y="3051092"/>
                </a:cubicBezTo>
                <a:cubicBezTo>
                  <a:pt x="8531116" y="3067107"/>
                  <a:pt x="8543600" y="3041527"/>
                  <a:pt x="8381130" y="3051092"/>
                </a:cubicBezTo>
                <a:cubicBezTo>
                  <a:pt x="8218660" y="3060657"/>
                  <a:pt x="8032727" y="3020861"/>
                  <a:pt x="7709274" y="3051092"/>
                </a:cubicBezTo>
                <a:cubicBezTo>
                  <a:pt x="7385821" y="3081323"/>
                  <a:pt x="7558261" y="3032962"/>
                  <a:pt x="7447363" y="3051092"/>
                </a:cubicBezTo>
                <a:cubicBezTo>
                  <a:pt x="7336465" y="3069222"/>
                  <a:pt x="6900180" y="3034097"/>
                  <a:pt x="6673020" y="3051092"/>
                </a:cubicBezTo>
                <a:cubicBezTo>
                  <a:pt x="6445860" y="3068087"/>
                  <a:pt x="6309685" y="2995342"/>
                  <a:pt x="6206136" y="3051092"/>
                </a:cubicBezTo>
                <a:cubicBezTo>
                  <a:pt x="6102587" y="3106842"/>
                  <a:pt x="5910191" y="2986139"/>
                  <a:pt x="5636766" y="3051092"/>
                </a:cubicBezTo>
                <a:cubicBezTo>
                  <a:pt x="5363341" y="3116045"/>
                  <a:pt x="5373758" y="3020000"/>
                  <a:pt x="5272369" y="3051092"/>
                </a:cubicBezTo>
                <a:cubicBezTo>
                  <a:pt x="5170980" y="3082184"/>
                  <a:pt x="4851305" y="2991483"/>
                  <a:pt x="4600512" y="3051092"/>
                </a:cubicBezTo>
                <a:cubicBezTo>
                  <a:pt x="4349719" y="3110701"/>
                  <a:pt x="4148470" y="2985708"/>
                  <a:pt x="3826168" y="3051092"/>
                </a:cubicBezTo>
                <a:cubicBezTo>
                  <a:pt x="3503866" y="3116476"/>
                  <a:pt x="3552681" y="3023512"/>
                  <a:pt x="3359285" y="3051092"/>
                </a:cubicBezTo>
                <a:cubicBezTo>
                  <a:pt x="3165889" y="3078672"/>
                  <a:pt x="2871916" y="3024573"/>
                  <a:pt x="2584941" y="3051092"/>
                </a:cubicBezTo>
                <a:cubicBezTo>
                  <a:pt x="2297966" y="3077611"/>
                  <a:pt x="2214369" y="3041127"/>
                  <a:pt x="2015571" y="3051092"/>
                </a:cubicBezTo>
                <a:cubicBezTo>
                  <a:pt x="1816773" y="3061057"/>
                  <a:pt x="1598905" y="2961609"/>
                  <a:pt x="1241227" y="3051092"/>
                </a:cubicBezTo>
                <a:cubicBezTo>
                  <a:pt x="883549" y="3140575"/>
                  <a:pt x="428293" y="2914402"/>
                  <a:pt x="0" y="3051092"/>
                </a:cubicBezTo>
                <a:cubicBezTo>
                  <a:pt x="-51724" y="2905591"/>
                  <a:pt x="43893" y="2776729"/>
                  <a:pt x="0" y="2603599"/>
                </a:cubicBezTo>
                <a:cubicBezTo>
                  <a:pt x="-43893" y="2430469"/>
                  <a:pt x="43470" y="2230660"/>
                  <a:pt x="0" y="2064572"/>
                </a:cubicBezTo>
                <a:cubicBezTo>
                  <a:pt x="-43470" y="1898484"/>
                  <a:pt x="57550" y="1663840"/>
                  <a:pt x="0" y="1525546"/>
                </a:cubicBezTo>
                <a:cubicBezTo>
                  <a:pt x="-57550" y="1387252"/>
                  <a:pt x="37073" y="1100080"/>
                  <a:pt x="0" y="956009"/>
                </a:cubicBezTo>
                <a:cubicBezTo>
                  <a:pt x="-37073" y="811938"/>
                  <a:pt x="44795" y="694935"/>
                  <a:pt x="0" y="539026"/>
                </a:cubicBezTo>
                <a:cubicBezTo>
                  <a:pt x="-44795" y="383117"/>
                  <a:pt x="36519" y="264547"/>
                  <a:pt x="0" y="0"/>
                </a:cubicBezTo>
                <a:close/>
              </a:path>
              <a:path w="10248665" h="3051092" stroke="0" extrusionOk="0">
                <a:moveTo>
                  <a:pt x="0" y="0"/>
                </a:moveTo>
                <a:cubicBezTo>
                  <a:pt x="132312" y="-51247"/>
                  <a:pt x="254579" y="32099"/>
                  <a:pt x="466884" y="0"/>
                </a:cubicBezTo>
                <a:cubicBezTo>
                  <a:pt x="679189" y="-32099"/>
                  <a:pt x="670918" y="26929"/>
                  <a:pt x="728794" y="0"/>
                </a:cubicBezTo>
                <a:cubicBezTo>
                  <a:pt x="786670" y="-26929"/>
                  <a:pt x="1178992" y="81456"/>
                  <a:pt x="1503138" y="0"/>
                </a:cubicBezTo>
                <a:cubicBezTo>
                  <a:pt x="1827284" y="-81456"/>
                  <a:pt x="1744106" y="44881"/>
                  <a:pt x="1970021" y="0"/>
                </a:cubicBezTo>
                <a:cubicBezTo>
                  <a:pt x="2195936" y="-44881"/>
                  <a:pt x="2218253" y="15331"/>
                  <a:pt x="2436905" y="0"/>
                </a:cubicBezTo>
                <a:cubicBezTo>
                  <a:pt x="2655557" y="-15331"/>
                  <a:pt x="2868982" y="74045"/>
                  <a:pt x="3211248" y="0"/>
                </a:cubicBezTo>
                <a:cubicBezTo>
                  <a:pt x="3553514" y="-74045"/>
                  <a:pt x="3449514" y="43564"/>
                  <a:pt x="3575645" y="0"/>
                </a:cubicBezTo>
                <a:cubicBezTo>
                  <a:pt x="3701776" y="-43564"/>
                  <a:pt x="3994842" y="16798"/>
                  <a:pt x="4349989" y="0"/>
                </a:cubicBezTo>
                <a:cubicBezTo>
                  <a:pt x="4705136" y="-16798"/>
                  <a:pt x="4745720" y="36735"/>
                  <a:pt x="5124332" y="0"/>
                </a:cubicBezTo>
                <a:cubicBezTo>
                  <a:pt x="5502944" y="-36735"/>
                  <a:pt x="5577627" y="16372"/>
                  <a:pt x="5693703" y="0"/>
                </a:cubicBezTo>
                <a:cubicBezTo>
                  <a:pt x="5809779" y="-16372"/>
                  <a:pt x="6096759" y="43162"/>
                  <a:pt x="6468046" y="0"/>
                </a:cubicBezTo>
                <a:cubicBezTo>
                  <a:pt x="6839333" y="-43162"/>
                  <a:pt x="6789889" y="2563"/>
                  <a:pt x="6934930" y="0"/>
                </a:cubicBezTo>
                <a:cubicBezTo>
                  <a:pt x="7079971" y="-2563"/>
                  <a:pt x="7222656" y="40989"/>
                  <a:pt x="7401814" y="0"/>
                </a:cubicBezTo>
                <a:cubicBezTo>
                  <a:pt x="7580972" y="-40989"/>
                  <a:pt x="7778503" y="52503"/>
                  <a:pt x="8073671" y="0"/>
                </a:cubicBezTo>
                <a:cubicBezTo>
                  <a:pt x="8368839" y="-52503"/>
                  <a:pt x="8439540" y="52072"/>
                  <a:pt x="8540554" y="0"/>
                </a:cubicBezTo>
                <a:cubicBezTo>
                  <a:pt x="8641568" y="-52072"/>
                  <a:pt x="9024983" y="52256"/>
                  <a:pt x="9314898" y="0"/>
                </a:cubicBezTo>
                <a:cubicBezTo>
                  <a:pt x="9604813" y="-52256"/>
                  <a:pt x="10013204" y="111509"/>
                  <a:pt x="10248665" y="0"/>
                </a:cubicBezTo>
                <a:cubicBezTo>
                  <a:pt x="10263447" y="140940"/>
                  <a:pt x="10204906" y="296008"/>
                  <a:pt x="10248665" y="508515"/>
                </a:cubicBezTo>
                <a:cubicBezTo>
                  <a:pt x="10292424" y="721023"/>
                  <a:pt x="10185737" y="795464"/>
                  <a:pt x="10248665" y="1047542"/>
                </a:cubicBezTo>
                <a:cubicBezTo>
                  <a:pt x="10311593" y="1299620"/>
                  <a:pt x="10203477" y="1284984"/>
                  <a:pt x="10248665" y="1464524"/>
                </a:cubicBezTo>
                <a:cubicBezTo>
                  <a:pt x="10293853" y="1644064"/>
                  <a:pt x="10205932" y="1744215"/>
                  <a:pt x="10248665" y="1912018"/>
                </a:cubicBezTo>
                <a:cubicBezTo>
                  <a:pt x="10291398" y="2079821"/>
                  <a:pt x="10209352" y="2304529"/>
                  <a:pt x="10248665" y="2451044"/>
                </a:cubicBezTo>
                <a:cubicBezTo>
                  <a:pt x="10287978" y="2597559"/>
                  <a:pt x="10224680" y="2753869"/>
                  <a:pt x="10248665" y="3051092"/>
                </a:cubicBezTo>
                <a:cubicBezTo>
                  <a:pt x="10111006" y="3083330"/>
                  <a:pt x="10066218" y="3015169"/>
                  <a:pt x="9884268" y="3051092"/>
                </a:cubicBezTo>
                <a:cubicBezTo>
                  <a:pt x="9702318" y="3087015"/>
                  <a:pt x="9690280" y="3028878"/>
                  <a:pt x="9622358" y="3051092"/>
                </a:cubicBezTo>
                <a:cubicBezTo>
                  <a:pt x="9554436" y="3073306"/>
                  <a:pt x="9446004" y="3040531"/>
                  <a:pt x="9360447" y="3051092"/>
                </a:cubicBezTo>
                <a:cubicBezTo>
                  <a:pt x="9274890" y="3061653"/>
                  <a:pt x="9046119" y="3046191"/>
                  <a:pt x="8791077" y="3051092"/>
                </a:cubicBezTo>
                <a:cubicBezTo>
                  <a:pt x="8536035" y="3055993"/>
                  <a:pt x="8501070" y="3014943"/>
                  <a:pt x="8426680" y="3051092"/>
                </a:cubicBezTo>
                <a:cubicBezTo>
                  <a:pt x="8352290" y="3087241"/>
                  <a:pt x="8059706" y="3033537"/>
                  <a:pt x="7754823" y="3051092"/>
                </a:cubicBezTo>
                <a:cubicBezTo>
                  <a:pt x="7449940" y="3068647"/>
                  <a:pt x="7499286" y="3016741"/>
                  <a:pt x="7390426" y="3051092"/>
                </a:cubicBezTo>
                <a:cubicBezTo>
                  <a:pt x="7281566" y="3085443"/>
                  <a:pt x="6963728" y="3008789"/>
                  <a:pt x="6718569" y="3051092"/>
                </a:cubicBezTo>
                <a:cubicBezTo>
                  <a:pt x="6473410" y="3093395"/>
                  <a:pt x="6511445" y="3026231"/>
                  <a:pt x="6456659" y="3051092"/>
                </a:cubicBezTo>
                <a:cubicBezTo>
                  <a:pt x="6401873" y="3075953"/>
                  <a:pt x="6064635" y="2993507"/>
                  <a:pt x="5784802" y="3051092"/>
                </a:cubicBezTo>
                <a:cubicBezTo>
                  <a:pt x="5504969" y="3108677"/>
                  <a:pt x="5547077" y="3036128"/>
                  <a:pt x="5420405" y="3051092"/>
                </a:cubicBezTo>
                <a:cubicBezTo>
                  <a:pt x="5293733" y="3066056"/>
                  <a:pt x="5251685" y="3021223"/>
                  <a:pt x="5158495" y="3051092"/>
                </a:cubicBezTo>
                <a:cubicBezTo>
                  <a:pt x="5065305" y="3080961"/>
                  <a:pt x="4929097" y="3017356"/>
                  <a:pt x="4794098" y="3051092"/>
                </a:cubicBezTo>
                <a:cubicBezTo>
                  <a:pt x="4659099" y="3084828"/>
                  <a:pt x="4453337" y="2995960"/>
                  <a:pt x="4122241" y="3051092"/>
                </a:cubicBezTo>
                <a:cubicBezTo>
                  <a:pt x="3791145" y="3106224"/>
                  <a:pt x="3846085" y="3032212"/>
                  <a:pt x="3757844" y="3051092"/>
                </a:cubicBezTo>
                <a:cubicBezTo>
                  <a:pt x="3669603" y="3069972"/>
                  <a:pt x="3626144" y="3026247"/>
                  <a:pt x="3495934" y="3051092"/>
                </a:cubicBezTo>
                <a:cubicBezTo>
                  <a:pt x="3365724" y="3075937"/>
                  <a:pt x="3242867" y="3010565"/>
                  <a:pt x="3131537" y="3051092"/>
                </a:cubicBezTo>
                <a:cubicBezTo>
                  <a:pt x="3020207" y="3091619"/>
                  <a:pt x="2864371" y="3013143"/>
                  <a:pt x="2664653" y="3051092"/>
                </a:cubicBezTo>
                <a:cubicBezTo>
                  <a:pt x="2464935" y="3089041"/>
                  <a:pt x="2358300" y="2994224"/>
                  <a:pt x="2095283" y="3051092"/>
                </a:cubicBezTo>
                <a:cubicBezTo>
                  <a:pt x="1832266" y="3107960"/>
                  <a:pt x="1873755" y="3033568"/>
                  <a:pt x="1730886" y="3051092"/>
                </a:cubicBezTo>
                <a:cubicBezTo>
                  <a:pt x="1588017" y="3068616"/>
                  <a:pt x="1129229" y="2970663"/>
                  <a:pt x="956542" y="3051092"/>
                </a:cubicBezTo>
                <a:cubicBezTo>
                  <a:pt x="783855" y="3131521"/>
                  <a:pt x="272464" y="3037902"/>
                  <a:pt x="0" y="3051092"/>
                </a:cubicBezTo>
                <a:cubicBezTo>
                  <a:pt x="-3086" y="2885656"/>
                  <a:pt x="7003" y="2653564"/>
                  <a:pt x="0" y="2481555"/>
                </a:cubicBezTo>
                <a:cubicBezTo>
                  <a:pt x="-7003" y="2309546"/>
                  <a:pt x="10647" y="2090482"/>
                  <a:pt x="0" y="1973039"/>
                </a:cubicBezTo>
                <a:cubicBezTo>
                  <a:pt x="-10647" y="1855596"/>
                  <a:pt x="56655" y="1626462"/>
                  <a:pt x="0" y="1464524"/>
                </a:cubicBezTo>
                <a:cubicBezTo>
                  <a:pt x="-56655" y="1302587"/>
                  <a:pt x="5503" y="1162242"/>
                  <a:pt x="0" y="986520"/>
                </a:cubicBezTo>
                <a:cubicBezTo>
                  <a:pt x="-5503" y="810798"/>
                  <a:pt x="44493" y="631556"/>
                  <a:pt x="0" y="447493"/>
                </a:cubicBezTo>
                <a:cubicBezTo>
                  <a:pt x="-44493" y="263430"/>
                  <a:pt x="44292" y="213126"/>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a:lnSpc>
                <a:spcPct val="107000"/>
              </a:lnSpc>
              <a:spcAft>
                <a:spcPts val="800"/>
              </a:spcAft>
              <a:tabLst>
                <a:tab pos="3190240" algn="l"/>
              </a:tabLst>
            </a:pPr>
            <a:r>
              <a:rPr lang="en-GB" sz="2000" kern="100" dirty="0">
                <a:solidFill>
                  <a:srgbClr val="000000"/>
                </a:solidFill>
                <a:effectLst/>
                <a:ea typeface="Calibri" panose="020F0502020204030204" pitchFamily="34" charset="0"/>
                <a:cs typeface="Calibri" panose="020F0502020204030204" pitchFamily="34" charset="0"/>
              </a:rPr>
              <a:t>Student </a:t>
            </a:r>
            <a:r>
              <a:rPr lang="en-GB" sz="2000" kern="100" dirty="0">
                <a:effectLst/>
                <a:ea typeface="Calibri" panose="020F0502020204030204" pitchFamily="34" charset="0"/>
                <a:cs typeface="Times New Roman" panose="02020603050405020304" pitchFamily="18" charset="0"/>
              </a:rPr>
              <a:t>A Uni 1: Yeah. And with </a:t>
            </a:r>
            <a:r>
              <a:rPr lang="en-GB" sz="2000" kern="100" dirty="0">
                <a:solidFill>
                  <a:srgbClr val="000000"/>
                </a:solidFill>
                <a:effectLst/>
                <a:ea typeface="Calibri" panose="020F0502020204030204" pitchFamily="34" charset="0"/>
                <a:cs typeface="Calibri" panose="020F0502020204030204" pitchFamily="34" charset="0"/>
              </a:rPr>
              <a:t>MC</a:t>
            </a:r>
            <a:r>
              <a:rPr lang="en-GB" sz="2000" kern="100" dirty="0">
                <a:effectLst/>
                <a:ea typeface="Calibri" panose="020F0502020204030204" pitchFamily="34" charset="0"/>
                <a:cs typeface="Times New Roman" panose="02020603050405020304" pitchFamily="18" charset="0"/>
              </a:rPr>
              <a:t>Q</a:t>
            </a:r>
            <a:r>
              <a:rPr lang="en-GB" sz="2000" kern="100" dirty="0">
                <a:solidFill>
                  <a:srgbClr val="000000"/>
                </a:solidFill>
                <a:effectLst/>
                <a:ea typeface="Calibri" panose="020F0502020204030204" pitchFamily="34" charset="0"/>
                <a:cs typeface="Calibri" panose="020F0502020204030204" pitchFamily="34" charset="0"/>
              </a:rPr>
              <a:t>s as well </a:t>
            </a:r>
            <a:r>
              <a:rPr lang="en-GB" sz="2000" kern="100" dirty="0">
                <a:effectLst/>
                <a:ea typeface="Calibri" panose="020F0502020204030204" pitchFamily="34" charset="0"/>
                <a:cs typeface="Times New Roman" panose="02020603050405020304" pitchFamily="18" charset="0"/>
              </a:rPr>
              <a:t>it's quite nice because you're given, say four answers that it could be. You can tell if you're way off or if you're in the right sort of area. Whereas with an essay or an exam it's hard to get yourself onto the right track or know if you're on the right track because there's no guidance along with the answers….</a:t>
            </a:r>
          </a:p>
          <a:p>
            <a:pPr marL="1076325" indent="-1076325" fontAlgn="base"/>
            <a:endParaRPr lang="en-GB" sz="2000" kern="100" dirty="0">
              <a:solidFill>
                <a:srgbClr val="000000"/>
              </a:solidFill>
              <a:effectLst/>
              <a:ea typeface="Calibri" panose="020F0502020204030204" pitchFamily="34" charset="0"/>
              <a:cs typeface="Calibri" panose="020F0502020204030204" pitchFamily="34" charset="0"/>
            </a:endParaRPr>
          </a:p>
          <a:p>
            <a:pPr marL="1076325" indent="-1076325" fontAlgn="base"/>
            <a:r>
              <a:rPr lang="en-GB" sz="2000" kern="100" dirty="0">
                <a:solidFill>
                  <a:srgbClr val="000000"/>
                </a:solidFill>
                <a:effectLst/>
                <a:ea typeface="Calibri" panose="020F0502020204030204" pitchFamily="34" charset="0"/>
                <a:cs typeface="Calibri" panose="020F0502020204030204" pitchFamily="34" charset="0"/>
              </a:rPr>
              <a:t>Student </a:t>
            </a:r>
            <a:r>
              <a:rPr lang="en-GB" sz="2000" kern="100" dirty="0">
                <a:effectLst/>
                <a:ea typeface="Calibri" panose="020F0502020204030204" pitchFamily="34" charset="0"/>
                <a:cs typeface="Times New Roman" panose="02020603050405020304" pitchFamily="18" charset="0"/>
              </a:rPr>
              <a:t>B Uni 1: </a:t>
            </a:r>
            <a:r>
              <a:rPr lang="en-GB" sz="2000" dirty="0">
                <a:effectLst/>
                <a:ea typeface="Times New Roman" panose="02020603050405020304" pitchFamily="18" charset="0"/>
              </a:rPr>
              <a:t>Yeah. And there's also loads of ways you can write a good essay, like every</a:t>
            </a:r>
          </a:p>
          <a:p>
            <a:pPr marL="1076325" indent="-1076325" fontAlgn="base"/>
            <a:r>
              <a:rPr lang="en-GB" sz="2000" dirty="0">
                <a:effectLst/>
                <a:ea typeface="Times New Roman" panose="02020603050405020304" pitchFamily="18" charset="0"/>
              </a:rPr>
              <a:t>Single person can write a perfect essay that will be completely different from another</a:t>
            </a:r>
          </a:p>
          <a:p>
            <a:pPr marL="1076325" indent="-1076325" fontAlgn="base"/>
            <a:r>
              <a:rPr lang="en-GB" sz="2000" dirty="0">
                <a:effectLst/>
                <a:ea typeface="Times New Roman" panose="02020603050405020304" pitchFamily="18" charset="0"/>
              </a:rPr>
              <a:t>person. So it's very individual, whereas in maths you've got one right answer and that's it’s,</a:t>
            </a:r>
          </a:p>
          <a:p>
            <a:pPr marL="1076325" indent="-1076325" fontAlgn="base"/>
            <a:r>
              <a:rPr lang="en-GB" sz="2000" dirty="0">
                <a:effectLst/>
                <a:ea typeface="Times New Roman" panose="02020603050405020304" pitchFamily="18" charset="0"/>
              </a:rPr>
              <a:t>you don't have to do any guessing.</a:t>
            </a:r>
          </a:p>
        </p:txBody>
      </p:sp>
    </p:spTree>
    <p:extLst>
      <p:ext uri="{BB962C8B-B14F-4D97-AF65-F5344CB8AC3E}">
        <p14:creationId xmlns:p14="http://schemas.microsoft.com/office/powerpoint/2010/main" val="3749291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BF9F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59E3E-1F24-49A3-9D2A-895C277637FE}"/>
              </a:ext>
            </a:extLst>
          </p:cNvPr>
          <p:cNvSpPr>
            <a:spLocks noGrp="1"/>
          </p:cNvSpPr>
          <p:nvPr>
            <p:ph type="title"/>
          </p:nvPr>
        </p:nvSpPr>
        <p:spPr>
          <a:xfrm>
            <a:off x="838200" y="0"/>
            <a:ext cx="10515600" cy="1325563"/>
          </a:xfrm>
        </p:spPr>
        <p:txBody>
          <a:bodyPr/>
          <a:lstStyle/>
          <a:p>
            <a:r>
              <a:rPr lang="en-GB"/>
              <a:t>The context and why it is important</a:t>
            </a:r>
            <a:endParaRPr lang="en-GB" dirty="0"/>
          </a:p>
        </p:txBody>
      </p:sp>
      <p:sp>
        <p:nvSpPr>
          <p:cNvPr id="3" name="Content Placeholder 2">
            <a:extLst>
              <a:ext uri="{FF2B5EF4-FFF2-40B4-BE49-F238E27FC236}">
                <a16:creationId xmlns:a16="http://schemas.microsoft.com/office/drawing/2014/main" id="{DD3A6612-DCD7-4594-A17B-EA694C2F3E8C}"/>
              </a:ext>
            </a:extLst>
          </p:cNvPr>
          <p:cNvSpPr>
            <a:spLocks noGrp="1"/>
          </p:cNvSpPr>
          <p:nvPr>
            <p:ph idx="1"/>
          </p:nvPr>
        </p:nvSpPr>
        <p:spPr>
          <a:xfrm>
            <a:off x="838200" y="3962025"/>
            <a:ext cx="10515600" cy="2431435"/>
          </a:xfrm>
        </p:spPr>
        <p:txBody>
          <a:bodyPr>
            <a:normAutofit fontScale="92500" lnSpcReduction="10000"/>
          </a:bodyPr>
          <a:lstStyle/>
          <a:p>
            <a:r>
              <a:rPr lang="en-GB" dirty="0"/>
              <a:t>HE student mental wellbeing relatively low compared to general population; significant fall in 2021; slight recovery in 2022 (</a:t>
            </a:r>
            <a:r>
              <a:rPr lang="en-GB" b="0" i="0" dirty="0">
                <a:solidFill>
                  <a:srgbClr val="222222"/>
                </a:solidFill>
                <a:effectLst/>
              </a:rPr>
              <a:t>Neves and Brown 2022)</a:t>
            </a:r>
          </a:p>
          <a:p>
            <a:r>
              <a:rPr lang="en-GB" dirty="0"/>
              <a:t>Students perform less well when anxious (Barnett, 2007)</a:t>
            </a:r>
          </a:p>
          <a:p>
            <a:r>
              <a:rPr lang="en-GB" dirty="0"/>
              <a:t>The only guaranteed points of contact between a student and their university are their academic staff and the curriculum (Hughes et al, 2019)</a:t>
            </a:r>
          </a:p>
        </p:txBody>
      </p:sp>
      <p:sp>
        <p:nvSpPr>
          <p:cNvPr id="4" name="Content Placeholder 2">
            <a:extLst>
              <a:ext uri="{FF2B5EF4-FFF2-40B4-BE49-F238E27FC236}">
                <a16:creationId xmlns:a16="http://schemas.microsoft.com/office/drawing/2014/main" id="{0B5E7339-3021-4CD2-9090-E65BFB6E4A1B}"/>
              </a:ext>
            </a:extLst>
          </p:cNvPr>
          <p:cNvSpPr txBox="1">
            <a:spLocks/>
          </p:cNvSpPr>
          <p:nvPr/>
        </p:nvSpPr>
        <p:spPr>
          <a:xfrm>
            <a:off x="838200" y="3466613"/>
            <a:ext cx="10204937"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5" name="TextBox 4">
            <a:extLst>
              <a:ext uri="{FF2B5EF4-FFF2-40B4-BE49-F238E27FC236}">
                <a16:creationId xmlns:a16="http://schemas.microsoft.com/office/drawing/2014/main" id="{72FC05BD-11B3-7B36-F3A5-F91516338E6E}"/>
              </a:ext>
            </a:extLst>
          </p:cNvPr>
          <p:cNvSpPr txBox="1"/>
          <p:nvPr/>
        </p:nvSpPr>
        <p:spPr>
          <a:xfrm>
            <a:off x="686228" y="1239915"/>
            <a:ext cx="10819544" cy="2431435"/>
          </a:xfrm>
          <a:custGeom>
            <a:avLst/>
            <a:gdLst>
              <a:gd name="connsiteX0" fmla="*/ 0 w 10819544"/>
              <a:gd name="connsiteY0" fmla="*/ 0 h 2431435"/>
              <a:gd name="connsiteX1" fmla="*/ 785841 w 10819544"/>
              <a:gd name="connsiteY1" fmla="*/ 0 h 2431435"/>
              <a:gd name="connsiteX2" fmla="*/ 1463486 w 10819544"/>
              <a:gd name="connsiteY2" fmla="*/ 0 h 2431435"/>
              <a:gd name="connsiteX3" fmla="*/ 2249326 w 10819544"/>
              <a:gd name="connsiteY3" fmla="*/ 0 h 2431435"/>
              <a:gd name="connsiteX4" fmla="*/ 2818776 w 10819544"/>
              <a:gd name="connsiteY4" fmla="*/ 0 h 2431435"/>
              <a:gd name="connsiteX5" fmla="*/ 3496421 w 10819544"/>
              <a:gd name="connsiteY5" fmla="*/ 0 h 2431435"/>
              <a:gd name="connsiteX6" fmla="*/ 4065871 w 10819544"/>
              <a:gd name="connsiteY6" fmla="*/ 0 h 2431435"/>
              <a:gd name="connsiteX7" fmla="*/ 4635320 w 10819544"/>
              <a:gd name="connsiteY7" fmla="*/ 0 h 2431435"/>
              <a:gd name="connsiteX8" fmla="*/ 5204770 w 10819544"/>
              <a:gd name="connsiteY8" fmla="*/ 0 h 2431435"/>
              <a:gd name="connsiteX9" fmla="*/ 5449633 w 10819544"/>
              <a:gd name="connsiteY9" fmla="*/ 0 h 2431435"/>
              <a:gd name="connsiteX10" fmla="*/ 6127279 w 10819544"/>
              <a:gd name="connsiteY10" fmla="*/ 0 h 2431435"/>
              <a:gd name="connsiteX11" fmla="*/ 6372142 w 10819544"/>
              <a:gd name="connsiteY11" fmla="*/ 0 h 2431435"/>
              <a:gd name="connsiteX12" fmla="*/ 6941592 w 10819544"/>
              <a:gd name="connsiteY12" fmla="*/ 0 h 2431435"/>
              <a:gd name="connsiteX13" fmla="*/ 7727432 w 10819544"/>
              <a:gd name="connsiteY13" fmla="*/ 0 h 2431435"/>
              <a:gd name="connsiteX14" fmla="*/ 8513273 w 10819544"/>
              <a:gd name="connsiteY14" fmla="*/ 0 h 2431435"/>
              <a:gd name="connsiteX15" fmla="*/ 9190918 w 10819544"/>
              <a:gd name="connsiteY15" fmla="*/ 0 h 2431435"/>
              <a:gd name="connsiteX16" fmla="*/ 9652172 w 10819544"/>
              <a:gd name="connsiteY16" fmla="*/ 0 h 2431435"/>
              <a:gd name="connsiteX17" fmla="*/ 9897036 w 10819544"/>
              <a:gd name="connsiteY17" fmla="*/ 0 h 2431435"/>
              <a:gd name="connsiteX18" fmla="*/ 10819544 w 10819544"/>
              <a:gd name="connsiteY18" fmla="*/ 0 h 2431435"/>
              <a:gd name="connsiteX19" fmla="*/ 10819544 w 10819544"/>
              <a:gd name="connsiteY19" fmla="*/ 510601 h 2431435"/>
              <a:gd name="connsiteX20" fmla="*/ 10819544 w 10819544"/>
              <a:gd name="connsiteY20" fmla="*/ 972574 h 2431435"/>
              <a:gd name="connsiteX21" fmla="*/ 10819544 w 10819544"/>
              <a:gd name="connsiteY21" fmla="*/ 1507490 h 2431435"/>
              <a:gd name="connsiteX22" fmla="*/ 10819544 w 10819544"/>
              <a:gd name="connsiteY22" fmla="*/ 1945148 h 2431435"/>
              <a:gd name="connsiteX23" fmla="*/ 10819544 w 10819544"/>
              <a:gd name="connsiteY23" fmla="*/ 2431435 h 2431435"/>
              <a:gd name="connsiteX24" fmla="*/ 10466485 w 10819544"/>
              <a:gd name="connsiteY24" fmla="*/ 2431435 h 2431435"/>
              <a:gd name="connsiteX25" fmla="*/ 10221622 w 10819544"/>
              <a:gd name="connsiteY25" fmla="*/ 2431435 h 2431435"/>
              <a:gd name="connsiteX26" fmla="*/ 9435781 w 10819544"/>
              <a:gd name="connsiteY26" fmla="*/ 2431435 h 2431435"/>
              <a:gd name="connsiteX27" fmla="*/ 8974527 w 10819544"/>
              <a:gd name="connsiteY27" fmla="*/ 2431435 h 2431435"/>
              <a:gd name="connsiteX28" fmla="*/ 8296882 w 10819544"/>
              <a:gd name="connsiteY28" fmla="*/ 2431435 h 2431435"/>
              <a:gd name="connsiteX29" fmla="*/ 8052019 w 10819544"/>
              <a:gd name="connsiteY29" fmla="*/ 2431435 h 2431435"/>
              <a:gd name="connsiteX30" fmla="*/ 7266178 w 10819544"/>
              <a:gd name="connsiteY30" fmla="*/ 2431435 h 2431435"/>
              <a:gd name="connsiteX31" fmla="*/ 6804924 w 10819544"/>
              <a:gd name="connsiteY31" fmla="*/ 2431435 h 2431435"/>
              <a:gd name="connsiteX32" fmla="*/ 6235474 w 10819544"/>
              <a:gd name="connsiteY32" fmla="*/ 2431435 h 2431435"/>
              <a:gd name="connsiteX33" fmla="*/ 5882415 w 10819544"/>
              <a:gd name="connsiteY33" fmla="*/ 2431435 h 2431435"/>
              <a:gd name="connsiteX34" fmla="*/ 5204770 w 10819544"/>
              <a:gd name="connsiteY34" fmla="*/ 2431435 h 2431435"/>
              <a:gd name="connsiteX35" fmla="*/ 4418930 w 10819544"/>
              <a:gd name="connsiteY35" fmla="*/ 2431435 h 2431435"/>
              <a:gd name="connsiteX36" fmla="*/ 3957675 w 10819544"/>
              <a:gd name="connsiteY36" fmla="*/ 2431435 h 2431435"/>
              <a:gd name="connsiteX37" fmla="*/ 3171835 w 10819544"/>
              <a:gd name="connsiteY37" fmla="*/ 2431435 h 2431435"/>
              <a:gd name="connsiteX38" fmla="*/ 2602385 w 10819544"/>
              <a:gd name="connsiteY38" fmla="*/ 2431435 h 2431435"/>
              <a:gd name="connsiteX39" fmla="*/ 1816544 w 10819544"/>
              <a:gd name="connsiteY39" fmla="*/ 2431435 h 2431435"/>
              <a:gd name="connsiteX40" fmla="*/ 1030704 w 10819544"/>
              <a:gd name="connsiteY40" fmla="*/ 2431435 h 2431435"/>
              <a:gd name="connsiteX41" fmla="*/ 677645 w 10819544"/>
              <a:gd name="connsiteY41" fmla="*/ 2431435 h 2431435"/>
              <a:gd name="connsiteX42" fmla="*/ 0 w 10819544"/>
              <a:gd name="connsiteY42" fmla="*/ 2431435 h 2431435"/>
              <a:gd name="connsiteX43" fmla="*/ 0 w 10819544"/>
              <a:gd name="connsiteY43" fmla="*/ 1945148 h 2431435"/>
              <a:gd name="connsiteX44" fmla="*/ 0 w 10819544"/>
              <a:gd name="connsiteY44" fmla="*/ 1410232 h 2431435"/>
              <a:gd name="connsiteX45" fmla="*/ 0 w 10819544"/>
              <a:gd name="connsiteY45" fmla="*/ 996888 h 2431435"/>
              <a:gd name="connsiteX46" fmla="*/ 0 w 10819544"/>
              <a:gd name="connsiteY46" fmla="*/ 583544 h 2431435"/>
              <a:gd name="connsiteX47" fmla="*/ 0 w 10819544"/>
              <a:gd name="connsiteY47" fmla="*/ 0 h 243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10819544" h="2431435" fill="none" extrusionOk="0">
                <a:moveTo>
                  <a:pt x="0" y="0"/>
                </a:moveTo>
                <a:cubicBezTo>
                  <a:pt x="295576" y="-85502"/>
                  <a:pt x="548616" y="47418"/>
                  <a:pt x="785841" y="0"/>
                </a:cubicBezTo>
                <a:cubicBezTo>
                  <a:pt x="1023066" y="-47418"/>
                  <a:pt x="1125656" y="22013"/>
                  <a:pt x="1463486" y="0"/>
                </a:cubicBezTo>
                <a:cubicBezTo>
                  <a:pt x="1801317" y="-22013"/>
                  <a:pt x="2020731" y="14697"/>
                  <a:pt x="2249326" y="0"/>
                </a:cubicBezTo>
                <a:cubicBezTo>
                  <a:pt x="2477921" y="-14697"/>
                  <a:pt x="2604903" y="8569"/>
                  <a:pt x="2818776" y="0"/>
                </a:cubicBezTo>
                <a:cubicBezTo>
                  <a:pt x="3032649" y="-8569"/>
                  <a:pt x="3310063" y="70382"/>
                  <a:pt x="3496421" y="0"/>
                </a:cubicBezTo>
                <a:cubicBezTo>
                  <a:pt x="3682780" y="-70382"/>
                  <a:pt x="3868107" y="37828"/>
                  <a:pt x="4065871" y="0"/>
                </a:cubicBezTo>
                <a:cubicBezTo>
                  <a:pt x="4263635" y="-37828"/>
                  <a:pt x="4430777" y="46444"/>
                  <a:pt x="4635320" y="0"/>
                </a:cubicBezTo>
                <a:cubicBezTo>
                  <a:pt x="4839863" y="-46444"/>
                  <a:pt x="5025915" y="23212"/>
                  <a:pt x="5204770" y="0"/>
                </a:cubicBezTo>
                <a:cubicBezTo>
                  <a:pt x="5383625" y="-23212"/>
                  <a:pt x="5390080" y="16823"/>
                  <a:pt x="5449633" y="0"/>
                </a:cubicBezTo>
                <a:cubicBezTo>
                  <a:pt x="5509186" y="-16823"/>
                  <a:pt x="5897316" y="7202"/>
                  <a:pt x="6127279" y="0"/>
                </a:cubicBezTo>
                <a:cubicBezTo>
                  <a:pt x="6357242" y="-7202"/>
                  <a:pt x="6284370" y="27689"/>
                  <a:pt x="6372142" y="0"/>
                </a:cubicBezTo>
                <a:cubicBezTo>
                  <a:pt x="6459914" y="-27689"/>
                  <a:pt x="6690399" y="24472"/>
                  <a:pt x="6941592" y="0"/>
                </a:cubicBezTo>
                <a:cubicBezTo>
                  <a:pt x="7192785" y="-24472"/>
                  <a:pt x="7560853" y="14925"/>
                  <a:pt x="7727432" y="0"/>
                </a:cubicBezTo>
                <a:cubicBezTo>
                  <a:pt x="7894011" y="-14925"/>
                  <a:pt x="8271144" y="37686"/>
                  <a:pt x="8513273" y="0"/>
                </a:cubicBezTo>
                <a:cubicBezTo>
                  <a:pt x="8755402" y="-37686"/>
                  <a:pt x="9053560" y="35066"/>
                  <a:pt x="9190918" y="0"/>
                </a:cubicBezTo>
                <a:cubicBezTo>
                  <a:pt x="9328277" y="-35066"/>
                  <a:pt x="9425591" y="32517"/>
                  <a:pt x="9652172" y="0"/>
                </a:cubicBezTo>
                <a:cubicBezTo>
                  <a:pt x="9878753" y="-32517"/>
                  <a:pt x="9788212" y="1322"/>
                  <a:pt x="9897036" y="0"/>
                </a:cubicBezTo>
                <a:cubicBezTo>
                  <a:pt x="10005860" y="-1322"/>
                  <a:pt x="10399433" y="109665"/>
                  <a:pt x="10819544" y="0"/>
                </a:cubicBezTo>
                <a:cubicBezTo>
                  <a:pt x="10833284" y="136889"/>
                  <a:pt x="10763456" y="369370"/>
                  <a:pt x="10819544" y="510601"/>
                </a:cubicBezTo>
                <a:cubicBezTo>
                  <a:pt x="10875632" y="651832"/>
                  <a:pt x="10809706" y="765567"/>
                  <a:pt x="10819544" y="972574"/>
                </a:cubicBezTo>
                <a:cubicBezTo>
                  <a:pt x="10829382" y="1179581"/>
                  <a:pt x="10757125" y="1386905"/>
                  <a:pt x="10819544" y="1507490"/>
                </a:cubicBezTo>
                <a:cubicBezTo>
                  <a:pt x="10881963" y="1628075"/>
                  <a:pt x="10801502" y="1772404"/>
                  <a:pt x="10819544" y="1945148"/>
                </a:cubicBezTo>
                <a:cubicBezTo>
                  <a:pt x="10837586" y="2117892"/>
                  <a:pt x="10780206" y="2214402"/>
                  <a:pt x="10819544" y="2431435"/>
                </a:cubicBezTo>
                <a:cubicBezTo>
                  <a:pt x="10681715" y="2470628"/>
                  <a:pt x="10576166" y="2392324"/>
                  <a:pt x="10466485" y="2431435"/>
                </a:cubicBezTo>
                <a:cubicBezTo>
                  <a:pt x="10356804" y="2470546"/>
                  <a:pt x="10304061" y="2412963"/>
                  <a:pt x="10221622" y="2431435"/>
                </a:cubicBezTo>
                <a:cubicBezTo>
                  <a:pt x="10139183" y="2449907"/>
                  <a:pt x="9804186" y="2427239"/>
                  <a:pt x="9435781" y="2431435"/>
                </a:cubicBezTo>
                <a:cubicBezTo>
                  <a:pt x="9067376" y="2435631"/>
                  <a:pt x="9145625" y="2412564"/>
                  <a:pt x="8974527" y="2431435"/>
                </a:cubicBezTo>
                <a:cubicBezTo>
                  <a:pt x="8803429" y="2450306"/>
                  <a:pt x="8567782" y="2388676"/>
                  <a:pt x="8296882" y="2431435"/>
                </a:cubicBezTo>
                <a:cubicBezTo>
                  <a:pt x="8025982" y="2474194"/>
                  <a:pt x="8134958" y="2406635"/>
                  <a:pt x="8052019" y="2431435"/>
                </a:cubicBezTo>
                <a:cubicBezTo>
                  <a:pt x="7969080" y="2456235"/>
                  <a:pt x="7470681" y="2353155"/>
                  <a:pt x="7266178" y="2431435"/>
                </a:cubicBezTo>
                <a:cubicBezTo>
                  <a:pt x="7061675" y="2509715"/>
                  <a:pt x="6916614" y="2415277"/>
                  <a:pt x="6804924" y="2431435"/>
                </a:cubicBezTo>
                <a:cubicBezTo>
                  <a:pt x="6693234" y="2447593"/>
                  <a:pt x="6422047" y="2393280"/>
                  <a:pt x="6235474" y="2431435"/>
                </a:cubicBezTo>
                <a:cubicBezTo>
                  <a:pt x="6048901" y="2469590"/>
                  <a:pt x="5998911" y="2426314"/>
                  <a:pt x="5882415" y="2431435"/>
                </a:cubicBezTo>
                <a:cubicBezTo>
                  <a:pt x="5765919" y="2436556"/>
                  <a:pt x="5346430" y="2401420"/>
                  <a:pt x="5204770" y="2431435"/>
                </a:cubicBezTo>
                <a:cubicBezTo>
                  <a:pt x="5063110" y="2461450"/>
                  <a:pt x="4735048" y="2367135"/>
                  <a:pt x="4418930" y="2431435"/>
                </a:cubicBezTo>
                <a:cubicBezTo>
                  <a:pt x="4102812" y="2495735"/>
                  <a:pt x="4133088" y="2414867"/>
                  <a:pt x="3957675" y="2431435"/>
                </a:cubicBezTo>
                <a:cubicBezTo>
                  <a:pt x="3782263" y="2448003"/>
                  <a:pt x="3345701" y="2366397"/>
                  <a:pt x="3171835" y="2431435"/>
                </a:cubicBezTo>
                <a:cubicBezTo>
                  <a:pt x="2997969" y="2496473"/>
                  <a:pt x="2771819" y="2405043"/>
                  <a:pt x="2602385" y="2431435"/>
                </a:cubicBezTo>
                <a:cubicBezTo>
                  <a:pt x="2432951" y="2457827"/>
                  <a:pt x="2030006" y="2387590"/>
                  <a:pt x="1816544" y="2431435"/>
                </a:cubicBezTo>
                <a:cubicBezTo>
                  <a:pt x="1603082" y="2475280"/>
                  <a:pt x="1362669" y="2408967"/>
                  <a:pt x="1030704" y="2431435"/>
                </a:cubicBezTo>
                <a:cubicBezTo>
                  <a:pt x="698739" y="2453903"/>
                  <a:pt x="776117" y="2423027"/>
                  <a:pt x="677645" y="2431435"/>
                </a:cubicBezTo>
                <a:cubicBezTo>
                  <a:pt x="579173" y="2439843"/>
                  <a:pt x="304430" y="2371817"/>
                  <a:pt x="0" y="2431435"/>
                </a:cubicBezTo>
                <a:cubicBezTo>
                  <a:pt x="-44056" y="2298572"/>
                  <a:pt x="26259" y="2077304"/>
                  <a:pt x="0" y="1945148"/>
                </a:cubicBezTo>
                <a:cubicBezTo>
                  <a:pt x="-26259" y="1812992"/>
                  <a:pt x="5633" y="1664774"/>
                  <a:pt x="0" y="1410232"/>
                </a:cubicBezTo>
                <a:cubicBezTo>
                  <a:pt x="-5633" y="1155690"/>
                  <a:pt x="7043" y="1200018"/>
                  <a:pt x="0" y="996888"/>
                </a:cubicBezTo>
                <a:cubicBezTo>
                  <a:pt x="-7043" y="793758"/>
                  <a:pt x="38812" y="675703"/>
                  <a:pt x="0" y="583544"/>
                </a:cubicBezTo>
                <a:cubicBezTo>
                  <a:pt x="-38812" y="491385"/>
                  <a:pt x="64812" y="133220"/>
                  <a:pt x="0" y="0"/>
                </a:cubicBezTo>
                <a:close/>
              </a:path>
              <a:path w="10819544" h="2431435" stroke="0" extrusionOk="0">
                <a:moveTo>
                  <a:pt x="0" y="0"/>
                </a:moveTo>
                <a:cubicBezTo>
                  <a:pt x="93683" y="-40288"/>
                  <a:pt x="255285" y="32030"/>
                  <a:pt x="461254" y="0"/>
                </a:cubicBezTo>
                <a:cubicBezTo>
                  <a:pt x="667223" y="-32030"/>
                  <a:pt x="639395" y="19097"/>
                  <a:pt x="706118" y="0"/>
                </a:cubicBezTo>
                <a:cubicBezTo>
                  <a:pt x="772841" y="-19097"/>
                  <a:pt x="1305962" y="37320"/>
                  <a:pt x="1491958" y="0"/>
                </a:cubicBezTo>
                <a:cubicBezTo>
                  <a:pt x="1677954" y="-37320"/>
                  <a:pt x="1742136" y="7170"/>
                  <a:pt x="1953212" y="0"/>
                </a:cubicBezTo>
                <a:cubicBezTo>
                  <a:pt x="2164288" y="-7170"/>
                  <a:pt x="2197032" y="30265"/>
                  <a:pt x="2414467" y="0"/>
                </a:cubicBezTo>
                <a:cubicBezTo>
                  <a:pt x="2631902" y="-30265"/>
                  <a:pt x="2968096" y="81156"/>
                  <a:pt x="3200307" y="0"/>
                </a:cubicBezTo>
                <a:cubicBezTo>
                  <a:pt x="3432518" y="-81156"/>
                  <a:pt x="3415023" y="24689"/>
                  <a:pt x="3553366" y="0"/>
                </a:cubicBezTo>
                <a:cubicBezTo>
                  <a:pt x="3691709" y="-24689"/>
                  <a:pt x="4095683" y="29368"/>
                  <a:pt x="4339207" y="0"/>
                </a:cubicBezTo>
                <a:cubicBezTo>
                  <a:pt x="4582731" y="-29368"/>
                  <a:pt x="4775932" y="72229"/>
                  <a:pt x="5125047" y="0"/>
                </a:cubicBezTo>
                <a:cubicBezTo>
                  <a:pt x="5474162" y="-72229"/>
                  <a:pt x="5572280" y="23545"/>
                  <a:pt x="5694497" y="0"/>
                </a:cubicBezTo>
                <a:cubicBezTo>
                  <a:pt x="5816714" y="-23545"/>
                  <a:pt x="6162038" y="37010"/>
                  <a:pt x="6480337" y="0"/>
                </a:cubicBezTo>
                <a:cubicBezTo>
                  <a:pt x="6798636" y="-37010"/>
                  <a:pt x="6715731" y="45794"/>
                  <a:pt x="6941592" y="0"/>
                </a:cubicBezTo>
                <a:cubicBezTo>
                  <a:pt x="7167454" y="-45794"/>
                  <a:pt x="7243437" y="35753"/>
                  <a:pt x="7402846" y="0"/>
                </a:cubicBezTo>
                <a:cubicBezTo>
                  <a:pt x="7562255" y="-35753"/>
                  <a:pt x="7901457" y="44137"/>
                  <a:pt x="8080491" y="0"/>
                </a:cubicBezTo>
                <a:cubicBezTo>
                  <a:pt x="8259525" y="-44137"/>
                  <a:pt x="8346212" y="32559"/>
                  <a:pt x="8541745" y="0"/>
                </a:cubicBezTo>
                <a:cubicBezTo>
                  <a:pt x="8737278" y="-32559"/>
                  <a:pt x="9164012" y="41747"/>
                  <a:pt x="9327586" y="0"/>
                </a:cubicBezTo>
                <a:cubicBezTo>
                  <a:pt x="9491160" y="-41747"/>
                  <a:pt x="9862598" y="16029"/>
                  <a:pt x="10113426" y="0"/>
                </a:cubicBezTo>
                <a:cubicBezTo>
                  <a:pt x="10364254" y="-16029"/>
                  <a:pt x="10562644" y="46890"/>
                  <a:pt x="10819544" y="0"/>
                </a:cubicBezTo>
                <a:cubicBezTo>
                  <a:pt x="10822171" y="131237"/>
                  <a:pt x="10782098" y="250283"/>
                  <a:pt x="10819544" y="461973"/>
                </a:cubicBezTo>
                <a:cubicBezTo>
                  <a:pt x="10856990" y="673663"/>
                  <a:pt x="10799333" y="682727"/>
                  <a:pt x="10819544" y="875317"/>
                </a:cubicBezTo>
                <a:cubicBezTo>
                  <a:pt x="10839755" y="1067907"/>
                  <a:pt x="10786078" y="1152777"/>
                  <a:pt x="10819544" y="1312975"/>
                </a:cubicBezTo>
                <a:cubicBezTo>
                  <a:pt x="10853010" y="1473173"/>
                  <a:pt x="10762843" y="1651402"/>
                  <a:pt x="10819544" y="1823576"/>
                </a:cubicBezTo>
                <a:cubicBezTo>
                  <a:pt x="10876245" y="1995750"/>
                  <a:pt x="10802176" y="2204447"/>
                  <a:pt x="10819544" y="2431435"/>
                </a:cubicBezTo>
                <a:cubicBezTo>
                  <a:pt x="10716809" y="2462209"/>
                  <a:pt x="10557730" y="2397122"/>
                  <a:pt x="10466485" y="2431435"/>
                </a:cubicBezTo>
                <a:cubicBezTo>
                  <a:pt x="10375240" y="2465748"/>
                  <a:pt x="10281553" y="2421222"/>
                  <a:pt x="10221622" y="2431435"/>
                </a:cubicBezTo>
                <a:cubicBezTo>
                  <a:pt x="10161691" y="2441648"/>
                  <a:pt x="10068465" y="2412500"/>
                  <a:pt x="9976758" y="2431435"/>
                </a:cubicBezTo>
                <a:cubicBezTo>
                  <a:pt x="9885051" y="2450370"/>
                  <a:pt x="9637002" y="2383534"/>
                  <a:pt x="9407309" y="2431435"/>
                </a:cubicBezTo>
                <a:cubicBezTo>
                  <a:pt x="9177616" y="2479336"/>
                  <a:pt x="9131717" y="2418090"/>
                  <a:pt x="9054250" y="2431435"/>
                </a:cubicBezTo>
                <a:cubicBezTo>
                  <a:pt x="8976783" y="2444780"/>
                  <a:pt x="8657223" y="2351702"/>
                  <a:pt x="8376605" y="2431435"/>
                </a:cubicBezTo>
                <a:cubicBezTo>
                  <a:pt x="8095988" y="2511168"/>
                  <a:pt x="8103444" y="2394223"/>
                  <a:pt x="8023546" y="2431435"/>
                </a:cubicBezTo>
                <a:cubicBezTo>
                  <a:pt x="7943648" y="2468647"/>
                  <a:pt x="7623310" y="2385596"/>
                  <a:pt x="7345901" y="2431435"/>
                </a:cubicBezTo>
                <a:cubicBezTo>
                  <a:pt x="7068493" y="2477274"/>
                  <a:pt x="7181323" y="2423447"/>
                  <a:pt x="7101038" y="2431435"/>
                </a:cubicBezTo>
                <a:cubicBezTo>
                  <a:pt x="7020753" y="2439423"/>
                  <a:pt x="6692571" y="2354325"/>
                  <a:pt x="6423392" y="2431435"/>
                </a:cubicBezTo>
                <a:cubicBezTo>
                  <a:pt x="6154213" y="2508545"/>
                  <a:pt x="6225345" y="2404314"/>
                  <a:pt x="6070334" y="2431435"/>
                </a:cubicBezTo>
                <a:cubicBezTo>
                  <a:pt x="5915323" y="2458556"/>
                  <a:pt x="5900328" y="2427203"/>
                  <a:pt x="5825470" y="2431435"/>
                </a:cubicBezTo>
                <a:cubicBezTo>
                  <a:pt x="5750612" y="2435667"/>
                  <a:pt x="5607766" y="2430993"/>
                  <a:pt x="5472411" y="2431435"/>
                </a:cubicBezTo>
                <a:cubicBezTo>
                  <a:pt x="5337056" y="2431877"/>
                  <a:pt x="5050862" y="2356378"/>
                  <a:pt x="4794766" y="2431435"/>
                </a:cubicBezTo>
                <a:cubicBezTo>
                  <a:pt x="4538671" y="2506492"/>
                  <a:pt x="4576291" y="2392855"/>
                  <a:pt x="4441708" y="2431435"/>
                </a:cubicBezTo>
                <a:cubicBezTo>
                  <a:pt x="4307125" y="2470015"/>
                  <a:pt x="4306501" y="2418142"/>
                  <a:pt x="4196844" y="2431435"/>
                </a:cubicBezTo>
                <a:cubicBezTo>
                  <a:pt x="4087187" y="2444728"/>
                  <a:pt x="3921427" y="2430902"/>
                  <a:pt x="3843785" y="2431435"/>
                </a:cubicBezTo>
                <a:cubicBezTo>
                  <a:pt x="3766143" y="2431968"/>
                  <a:pt x="3524872" y="2414703"/>
                  <a:pt x="3382531" y="2431435"/>
                </a:cubicBezTo>
                <a:cubicBezTo>
                  <a:pt x="3240190" y="2448167"/>
                  <a:pt x="2927286" y="2403343"/>
                  <a:pt x="2813081" y="2431435"/>
                </a:cubicBezTo>
                <a:cubicBezTo>
                  <a:pt x="2698876" y="2459527"/>
                  <a:pt x="2570124" y="2409642"/>
                  <a:pt x="2460023" y="2431435"/>
                </a:cubicBezTo>
                <a:cubicBezTo>
                  <a:pt x="2349922" y="2453228"/>
                  <a:pt x="1917075" y="2410340"/>
                  <a:pt x="1674182" y="2431435"/>
                </a:cubicBezTo>
                <a:cubicBezTo>
                  <a:pt x="1431289" y="2452530"/>
                  <a:pt x="1285724" y="2391268"/>
                  <a:pt x="1104732" y="2431435"/>
                </a:cubicBezTo>
                <a:cubicBezTo>
                  <a:pt x="923740" y="2471602"/>
                  <a:pt x="394710" y="2423225"/>
                  <a:pt x="0" y="2431435"/>
                </a:cubicBezTo>
                <a:cubicBezTo>
                  <a:pt x="-10411" y="2276853"/>
                  <a:pt x="49065" y="2096141"/>
                  <a:pt x="0" y="1920834"/>
                </a:cubicBezTo>
                <a:cubicBezTo>
                  <a:pt x="-49065" y="1745527"/>
                  <a:pt x="45538" y="1644401"/>
                  <a:pt x="0" y="1434547"/>
                </a:cubicBezTo>
                <a:cubicBezTo>
                  <a:pt x="-45538" y="1224693"/>
                  <a:pt x="36281" y="1109637"/>
                  <a:pt x="0" y="972574"/>
                </a:cubicBezTo>
                <a:cubicBezTo>
                  <a:pt x="-36281" y="835511"/>
                  <a:pt x="48663" y="675691"/>
                  <a:pt x="0" y="461973"/>
                </a:cubicBezTo>
                <a:cubicBezTo>
                  <a:pt x="-48663" y="248255"/>
                  <a:pt x="10720" y="94681"/>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marL="0" indent="0" algn="ctr">
              <a:buNone/>
            </a:pPr>
            <a:r>
              <a:rPr lang="en-GB" sz="4000" b="0" i="1">
                <a:solidFill>
                  <a:srgbClr val="444340"/>
                </a:solidFill>
                <a:effectLst/>
                <a:latin typeface="Roboto" panose="02000000000000000000" pitchFamily="2" charset="0"/>
              </a:rPr>
              <a:t>‘</a:t>
            </a:r>
            <a:r>
              <a:rPr lang="en-GB" sz="2800" b="0" i="1">
                <a:solidFill>
                  <a:srgbClr val="444340"/>
                </a:solidFill>
                <a:effectLst/>
                <a:latin typeface="Roboto" panose="02000000000000000000" pitchFamily="2" charset="0"/>
              </a:rPr>
              <a:t>The student is perforce required to venture into new places, strange places, anxiety-provoking places. This is part of the point of higher education.  If there was no anxiety, it is difficult to believe that we could be in the presence of a higher education.’  (Barnett, 2007, p. 247)  </a:t>
            </a:r>
            <a:endParaRPr lang="en-GB" sz="2800" b="0" i="1" dirty="0">
              <a:solidFill>
                <a:srgbClr val="444340"/>
              </a:solidFill>
              <a:effectLst/>
              <a:latin typeface="Roboto" panose="02000000000000000000" pitchFamily="2" charset="0"/>
            </a:endParaRPr>
          </a:p>
        </p:txBody>
      </p:sp>
    </p:spTree>
    <p:extLst>
      <p:ext uri="{BB962C8B-B14F-4D97-AF65-F5344CB8AC3E}">
        <p14:creationId xmlns:p14="http://schemas.microsoft.com/office/powerpoint/2010/main" val="27654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8AA9B-B2C5-B32E-D0F2-3417ED9ADC6E}"/>
              </a:ext>
            </a:extLst>
          </p:cNvPr>
          <p:cNvSpPr>
            <a:spLocks noGrp="1"/>
          </p:cNvSpPr>
          <p:nvPr>
            <p:ph type="title"/>
          </p:nvPr>
        </p:nvSpPr>
        <p:spPr>
          <a:xfrm>
            <a:off x="739726" y="2447143"/>
            <a:ext cx="10515600" cy="1325563"/>
          </a:xfrm>
        </p:spPr>
        <p:txBody>
          <a:bodyPr/>
          <a:lstStyle/>
          <a:p>
            <a:r>
              <a:rPr lang="en-GB" dirty="0"/>
              <a:t>Key themes and takeaways</a:t>
            </a:r>
          </a:p>
        </p:txBody>
      </p:sp>
    </p:spTree>
    <p:extLst>
      <p:ext uri="{BB962C8B-B14F-4D97-AF65-F5344CB8AC3E}">
        <p14:creationId xmlns:p14="http://schemas.microsoft.com/office/powerpoint/2010/main" val="4011053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9A0ED-F93F-DAA6-430B-D8B8BBE7D00B}"/>
              </a:ext>
            </a:extLst>
          </p:cNvPr>
          <p:cNvSpPr>
            <a:spLocks noGrp="1"/>
          </p:cNvSpPr>
          <p:nvPr>
            <p:ph type="title"/>
          </p:nvPr>
        </p:nvSpPr>
        <p:spPr>
          <a:xfrm>
            <a:off x="838200" y="28660"/>
            <a:ext cx="10515600" cy="1325563"/>
          </a:xfrm>
        </p:spPr>
        <p:txBody>
          <a:bodyPr/>
          <a:lstStyle/>
          <a:p>
            <a:r>
              <a:rPr lang="en-GB" dirty="0"/>
              <a:t>Key themes </a:t>
            </a:r>
          </a:p>
        </p:txBody>
      </p:sp>
      <p:sp>
        <p:nvSpPr>
          <p:cNvPr id="5" name="TextBox 4">
            <a:extLst>
              <a:ext uri="{FF2B5EF4-FFF2-40B4-BE49-F238E27FC236}">
                <a16:creationId xmlns:a16="http://schemas.microsoft.com/office/drawing/2014/main" id="{2CEB06A6-13E3-3C87-8777-B4EBABCFA234}"/>
              </a:ext>
            </a:extLst>
          </p:cNvPr>
          <p:cNvSpPr txBox="1"/>
          <p:nvPr/>
        </p:nvSpPr>
        <p:spPr>
          <a:xfrm>
            <a:off x="838200" y="1058801"/>
            <a:ext cx="10128738" cy="6340197"/>
          </a:xfrm>
          <a:prstGeom prst="rect">
            <a:avLst/>
          </a:prstGeom>
          <a:noFill/>
        </p:spPr>
        <p:txBody>
          <a:bodyPr wrap="square" rtlCol="0">
            <a:spAutoFit/>
          </a:bodyPr>
          <a:lstStyle/>
          <a:p>
            <a:pPr marL="285750" indent="-285750">
              <a:buFont typeface="Arial" panose="020B0604020202020204" pitchFamily="34" charset="0"/>
              <a:buChar char="•"/>
            </a:pPr>
            <a:r>
              <a:rPr lang="en-GB" sz="3200" dirty="0"/>
              <a:t>Importance of connections and relationships (Quinlan, 2016) – staff, peers, subject, the world</a:t>
            </a:r>
          </a:p>
          <a:p>
            <a:pPr marL="285750" indent="-285750">
              <a:buFont typeface="Arial" panose="020B0604020202020204" pitchFamily="34" charset="0"/>
              <a:buChar char="•"/>
            </a:pPr>
            <a:r>
              <a:rPr lang="en-GB" sz="3200" dirty="0"/>
              <a:t>High expectations and perfectionism – counter to taking risks and making mistakes (Jones et al, 2021)</a:t>
            </a:r>
          </a:p>
          <a:p>
            <a:pPr marL="285750" indent="-285750">
              <a:buFont typeface="Arial" panose="020B0604020202020204" pitchFamily="34" charset="0"/>
              <a:buChar char="•"/>
            </a:pPr>
            <a:r>
              <a:rPr lang="en-GB" sz="3200" dirty="0"/>
              <a:t>Normalising nerves when under pressure: wellbeing of self and others (Wilson et al, 2022)</a:t>
            </a:r>
          </a:p>
          <a:p>
            <a:pPr marL="285750" indent="-285750">
              <a:buFont typeface="Arial" panose="020B0604020202020204" pitchFamily="34" charset="0"/>
              <a:buChar char="•"/>
            </a:pPr>
            <a:r>
              <a:rPr lang="en-GB" sz="3200" dirty="0"/>
              <a:t>Assessment: is it stressful or is it academically challenging? (Jones et al, 2021)</a:t>
            </a:r>
          </a:p>
          <a:p>
            <a:pPr marL="285750" indent="-285750">
              <a:buFont typeface="Arial" panose="020B0604020202020204" pitchFamily="34" charset="0"/>
              <a:buChar char="•"/>
            </a:pPr>
            <a:r>
              <a:rPr lang="en-GB" sz="3200" dirty="0"/>
              <a:t>Tension between supporting students in their learning and helping them develop themselves</a:t>
            </a:r>
          </a:p>
          <a:p>
            <a:pPr marL="285750" indent="-285750">
              <a:buFont typeface="Arial" panose="020B0604020202020204" pitchFamily="34" charset="0"/>
              <a:buChar char="•"/>
            </a:pPr>
            <a:endParaRPr lang="en-GB" sz="3200" dirty="0"/>
          </a:p>
          <a:p>
            <a:br>
              <a:rPr lang="en-GB" dirty="0"/>
            </a:br>
            <a:br>
              <a:rPr lang="en-GB" dirty="0"/>
            </a:br>
            <a:endParaRPr lang="en-GB" dirty="0"/>
          </a:p>
        </p:txBody>
      </p:sp>
    </p:spTree>
    <p:extLst>
      <p:ext uri="{BB962C8B-B14F-4D97-AF65-F5344CB8AC3E}">
        <p14:creationId xmlns:p14="http://schemas.microsoft.com/office/powerpoint/2010/main" val="3845791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9A0ED-F93F-DAA6-430B-D8B8BBE7D00B}"/>
              </a:ext>
            </a:extLst>
          </p:cNvPr>
          <p:cNvSpPr>
            <a:spLocks noGrp="1"/>
          </p:cNvSpPr>
          <p:nvPr>
            <p:ph type="title"/>
          </p:nvPr>
        </p:nvSpPr>
        <p:spPr>
          <a:xfrm>
            <a:off x="720587" y="235974"/>
            <a:ext cx="10515600" cy="1325563"/>
          </a:xfrm>
        </p:spPr>
        <p:txBody>
          <a:bodyPr/>
          <a:lstStyle/>
          <a:p>
            <a:r>
              <a:rPr lang="en-GB" dirty="0"/>
              <a:t>Key takeaways</a:t>
            </a:r>
          </a:p>
        </p:txBody>
      </p:sp>
      <p:sp>
        <p:nvSpPr>
          <p:cNvPr id="5" name="TextBox 4">
            <a:extLst>
              <a:ext uri="{FF2B5EF4-FFF2-40B4-BE49-F238E27FC236}">
                <a16:creationId xmlns:a16="http://schemas.microsoft.com/office/drawing/2014/main" id="{2CEB06A6-13E3-3C87-8777-B4EBABCFA234}"/>
              </a:ext>
            </a:extLst>
          </p:cNvPr>
          <p:cNvSpPr txBox="1"/>
          <p:nvPr/>
        </p:nvSpPr>
        <p:spPr>
          <a:xfrm>
            <a:off x="602974" y="1192961"/>
            <a:ext cx="10750826" cy="6063198"/>
          </a:xfrm>
          <a:prstGeom prst="rect">
            <a:avLst/>
          </a:prstGeom>
          <a:noFill/>
        </p:spPr>
        <p:txBody>
          <a:bodyPr wrap="square" rtlCol="0">
            <a:spAutoFit/>
          </a:bodyPr>
          <a:lstStyle/>
          <a:p>
            <a:pPr marL="285750" indent="-285750">
              <a:buFont typeface="Arial" panose="020B0604020202020204" pitchFamily="34" charset="0"/>
              <a:buChar char="•"/>
            </a:pPr>
            <a:r>
              <a:rPr lang="en-GB" sz="3200" dirty="0"/>
              <a:t>Connections/relationships:</a:t>
            </a:r>
          </a:p>
          <a:p>
            <a:pPr marL="742950" lvl="1" indent="-285750">
              <a:buFont typeface="Arial" panose="020B0604020202020204" pitchFamily="34" charset="0"/>
              <a:buChar char="•"/>
            </a:pPr>
            <a:r>
              <a:rPr lang="en-GB" sz="3200" dirty="0"/>
              <a:t>Understanding yourself and your own values</a:t>
            </a:r>
          </a:p>
          <a:p>
            <a:pPr marL="742950" lvl="1" indent="-285750">
              <a:buFont typeface="Arial" panose="020B0604020202020204" pitchFamily="34" charset="0"/>
              <a:buChar char="•"/>
            </a:pPr>
            <a:r>
              <a:rPr lang="en-GB" sz="3200" dirty="0"/>
              <a:t>Connected to the subject and what is happening in the world</a:t>
            </a:r>
          </a:p>
          <a:p>
            <a:pPr marL="742950" lvl="1" indent="-285750">
              <a:buFont typeface="Arial" panose="020B0604020202020204" pitchFamily="34" charset="0"/>
              <a:buChar char="•"/>
            </a:pPr>
            <a:r>
              <a:rPr lang="en-GB" sz="3200" dirty="0"/>
              <a:t>Connecting with peers (make friends and share problems)</a:t>
            </a:r>
          </a:p>
          <a:p>
            <a:pPr marL="742950" lvl="1" indent="-285750">
              <a:buFont typeface="Arial" panose="020B0604020202020204" pitchFamily="34" charset="0"/>
              <a:buChar char="•"/>
            </a:pPr>
            <a:r>
              <a:rPr lang="en-GB" sz="3200" dirty="0"/>
              <a:t>Improve relationships with academics</a:t>
            </a:r>
          </a:p>
          <a:p>
            <a:pPr marL="285750" indent="-285750">
              <a:buFont typeface="Arial" panose="020B0604020202020204" pitchFamily="34" charset="0"/>
              <a:buChar char="•"/>
            </a:pPr>
            <a:r>
              <a:rPr lang="en-GB" sz="3200" dirty="0"/>
              <a:t>Assessment:</a:t>
            </a:r>
          </a:p>
          <a:p>
            <a:pPr marL="742950" lvl="1" indent="-285750">
              <a:buFont typeface="Arial" panose="020B0604020202020204" pitchFamily="34" charset="0"/>
              <a:buChar char="•"/>
            </a:pPr>
            <a:r>
              <a:rPr lang="en-GB" sz="3200" dirty="0"/>
              <a:t>Focus on challenging assessment (authentic, synthesis)</a:t>
            </a:r>
          </a:p>
          <a:p>
            <a:pPr marL="742950" lvl="1" indent="-285750">
              <a:buFont typeface="Arial" panose="020B0604020202020204" pitchFamily="34" charset="0"/>
              <a:buChar char="•"/>
            </a:pPr>
            <a:r>
              <a:rPr lang="en-GB" sz="3200" dirty="0"/>
              <a:t>Choice/student agency</a:t>
            </a:r>
          </a:p>
          <a:p>
            <a:pPr marL="742950" lvl="1" indent="-285750">
              <a:buFont typeface="Arial" panose="020B0604020202020204" pitchFamily="34" charset="0"/>
              <a:buChar char="•"/>
            </a:pPr>
            <a:r>
              <a:rPr lang="en-GB" sz="3200" dirty="0"/>
              <a:t>Support: more opportunities for feedback and reflection; active engagement with a range of examples</a:t>
            </a:r>
            <a:br>
              <a:rPr lang="en-GB" dirty="0"/>
            </a:br>
            <a:br>
              <a:rPr lang="en-GB" dirty="0"/>
            </a:br>
            <a:endParaRPr lang="en-GB" dirty="0"/>
          </a:p>
        </p:txBody>
      </p:sp>
    </p:spTree>
    <p:extLst>
      <p:ext uri="{BB962C8B-B14F-4D97-AF65-F5344CB8AC3E}">
        <p14:creationId xmlns:p14="http://schemas.microsoft.com/office/powerpoint/2010/main" val="3311972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F9A0ED-F93F-DAA6-430B-D8B8BBE7D00B}"/>
              </a:ext>
            </a:extLst>
          </p:cNvPr>
          <p:cNvSpPr>
            <a:spLocks noGrp="1"/>
          </p:cNvSpPr>
          <p:nvPr>
            <p:ph type="title"/>
          </p:nvPr>
        </p:nvSpPr>
        <p:spPr>
          <a:xfrm>
            <a:off x="804672" y="4267832"/>
            <a:ext cx="4805996" cy="1297115"/>
          </a:xfrm>
        </p:spPr>
        <p:txBody>
          <a:bodyPr vert="horz" lIns="91440" tIns="45720" rIns="91440" bIns="45720" rtlCol="0" anchor="t">
            <a:normAutofit/>
          </a:bodyPr>
          <a:lstStyle/>
          <a:p>
            <a:r>
              <a:rPr lang="en-US" sz="4000" kern="1200" dirty="0">
                <a:solidFill>
                  <a:schemeClr val="tx2"/>
                </a:solidFill>
                <a:latin typeface="+mj-lt"/>
                <a:ea typeface="+mj-ea"/>
                <a:cs typeface="+mj-cs"/>
              </a:rPr>
              <a:t>Thank you and questions?</a:t>
            </a:r>
          </a:p>
        </p:txBody>
      </p:sp>
      <p:grpSp>
        <p:nvGrpSpPr>
          <p:cNvPr id="16" name="Group 15">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1023" y="52996"/>
            <a:ext cx="6093363" cy="6805005"/>
            <a:chOff x="6101023" y="52996"/>
            <a:chExt cx="6093363" cy="6805005"/>
          </a:xfrm>
        </p:grpSpPr>
        <p:sp>
          <p:nvSpPr>
            <p:cNvPr id="17" name="Freeform: Shape 16">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9" name="Graphic 8" descr="Help">
            <a:extLst>
              <a:ext uri="{FF2B5EF4-FFF2-40B4-BE49-F238E27FC236}">
                <a16:creationId xmlns:a16="http://schemas.microsoft.com/office/drawing/2014/main" id="{57D53BA3-2D28-8E97-81A2-79CD7F65B3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29652" y="1859078"/>
            <a:ext cx="3821102" cy="3821102"/>
          </a:xfrm>
          <a:prstGeom prst="rect">
            <a:avLst/>
          </a:prstGeom>
          <a:ln>
            <a:noFill/>
          </a:ln>
        </p:spPr>
      </p:pic>
      <p:sp>
        <p:nvSpPr>
          <p:cNvPr id="5" name="TextBox 4">
            <a:extLst>
              <a:ext uri="{FF2B5EF4-FFF2-40B4-BE49-F238E27FC236}">
                <a16:creationId xmlns:a16="http://schemas.microsoft.com/office/drawing/2014/main" id="{2CEB06A6-13E3-3C87-8777-B4EBABCFA234}"/>
              </a:ext>
            </a:extLst>
          </p:cNvPr>
          <p:cNvSpPr txBox="1"/>
          <p:nvPr/>
        </p:nvSpPr>
        <p:spPr>
          <a:xfrm>
            <a:off x="838200" y="1987270"/>
            <a:ext cx="10128738" cy="923330"/>
          </a:xfrm>
          <a:prstGeom prst="rect">
            <a:avLst/>
          </a:prstGeom>
          <a:noFill/>
        </p:spPr>
        <p:txBody>
          <a:bodyPr wrap="square" rtlCol="0">
            <a:spAutoFit/>
          </a:bodyPr>
          <a:lstStyle/>
          <a:p>
            <a:pPr>
              <a:spcAft>
                <a:spcPts val="600"/>
              </a:spcAft>
            </a:pPr>
            <a:br>
              <a:rPr lang="en-GB" dirty="0"/>
            </a:br>
            <a:br>
              <a:rPr lang="en-GB" dirty="0"/>
            </a:br>
            <a:endParaRPr lang="en-GB"/>
          </a:p>
        </p:txBody>
      </p:sp>
    </p:spTree>
    <p:extLst>
      <p:ext uri="{BB962C8B-B14F-4D97-AF65-F5344CB8AC3E}">
        <p14:creationId xmlns:p14="http://schemas.microsoft.com/office/powerpoint/2010/main" val="2549432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19ABE-8547-D694-3678-B01A0F96040A}"/>
              </a:ext>
            </a:extLst>
          </p:cNvPr>
          <p:cNvSpPr>
            <a:spLocks noGrp="1"/>
          </p:cNvSpPr>
          <p:nvPr>
            <p:ph type="title"/>
          </p:nvPr>
        </p:nvSpPr>
        <p:spPr>
          <a:xfrm>
            <a:off x="529728" y="0"/>
            <a:ext cx="10515600" cy="1325563"/>
          </a:xfrm>
        </p:spPr>
        <p:txBody>
          <a:bodyPr/>
          <a:lstStyle/>
          <a:p>
            <a:r>
              <a:rPr lang="en-GB" dirty="0"/>
              <a:t>References</a:t>
            </a:r>
          </a:p>
        </p:txBody>
      </p:sp>
      <p:sp>
        <p:nvSpPr>
          <p:cNvPr id="3" name="Content Placeholder 2">
            <a:extLst>
              <a:ext uri="{FF2B5EF4-FFF2-40B4-BE49-F238E27FC236}">
                <a16:creationId xmlns:a16="http://schemas.microsoft.com/office/drawing/2014/main" id="{5D7DF8A5-79FC-2341-490E-9DEABF5392FC}"/>
              </a:ext>
            </a:extLst>
          </p:cNvPr>
          <p:cNvSpPr>
            <a:spLocks noGrp="1"/>
          </p:cNvSpPr>
          <p:nvPr>
            <p:ph idx="1"/>
          </p:nvPr>
        </p:nvSpPr>
        <p:spPr>
          <a:xfrm>
            <a:off x="529728" y="1495119"/>
            <a:ext cx="10515600" cy="5577710"/>
          </a:xfrm>
        </p:spPr>
        <p:txBody>
          <a:bodyPr>
            <a:normAutofit fontScale="55000" lnSpcReduction="20000"/>
          </a:bodyPr>
          <a:lstStyle/>
          <a:p>
            <a:pPr marL="0" indent="0">
              <a:buNone/>
            </a:pPr>
            <a:r>
              <a:rPr lang="en-GB" sz="2600" b="0" i="0" dirty="0">
                <a:solidFill>
                  <a:srgbClr val="000000"/>
                </a:solidFill>
                <a:effectLst/>
                <a:latin typeface="Calibri" panose="020F0502020204030204" pitchFamily="34" charset="0"/>
              </a:rPr>
              <a:t>Barnett, R. (2007) </a:t>
            </a:r>
            <a:r>
              <a:rPr lang="en-GB" sz="2600" b="0" i="1" dirty="0">
                <a:solidFill>
                  <a:srgbClr val="000000"/>
                </a:solidFill>
                <a:effectLst/>
                <a:latin typeface="Calibri" panose="020F0502020204030204" pitchFamily="34" charset="0"/>
              </a:rPr>
              <a:t>A will to learn: being a student in an age of uncertainty</a:t>
            </a:r>
            <a:r>
              <a:rPr lang="en-GB" sz="2600" b="0" i="0" dirty="0">
                <a:solidFill>
                  <a:srgbClr val="000000"/>
                </a:solidFill>
                <a:effectLst/>
                <a:latin typeface="Calibri" panose="020F0502020204030204" pitchFamily="34" charset="0"/>
              </a:rPr>
              <a:t>. Society for Research into Higher Education &amp; Open University Press. </a:t>
            </a:r>
          </a:p>
          <a:p>
            <a:pPr marL="0" indent="0">
              <a:lnSpc>
                <a:spcPct val="107000"/>
              </a:lnSpc>
              <a:spcAft>
                <a:spcPts val="800"/>
              </a:spcAft>
              <a:buNone/>
            </a:pPr>
            <a:r>
              <a:rPr lang="en-GB" sz="2600" kern="0" dirty="0">
                <a:effectLst/>
                <a:latin typeface="Calibri" panose="020F0502020204030204" pitchFamily="34" charset="0"/>
                <a:ea typeface="Calibri" panose="020F0502020204030204" pitchFamily="34" charset="0"/>
                <a:cs typeface="Calibri" panose="020F0502020204030204" pitchFamily="34" charset="0"/>
              </a:rPr>
              <a:t>Douwes, R. </a:t>
            </a:r>
            <a:r>
              <a:rPr lang="en-GB" sz="2600" i="1" kern="0" dirty="0">
                <a:effectLst/>
                <a:latin typeface="Calibri" panose="020F0502020204030204" pitchFamily="34" charset="0"/>
                <a:ea typeface="Calibri" panose="020F0502020204030204" pitchFamily="34" charset="0"/>
                <a:cs typeface="Calibri" panose="020F0502020204030204" pitchFamily="34" charset="0"/>
              </a:rPr>
              <a:t>et al.</a:t>
            </a:r>
            <a:r>
              <a:rPr lang="en-GB" sz="2600" kern="0" dirty="0">
                <a:effectLst/>
                <a:latin typeface="Calibri" panose="020F0502020204030204" pitchFamily="34" charset="0"/>
                <a:ea typeface="Calibri" panose="020F0502020204030204" pitchFamily="34" charset="0"/>
                <a:cs typeface="Calibri" panose="020F0502020204030204" pitchFamily="34" charset="0"/>
              </a:rPr>
              <a:t> (2023) ‘Well-being of students in higher education: The importance of a student perspective’, </a:t>
            </a:r>
            <a:r>
              <a:rPr lang="en-GB" sz="2600" i="1" kern="0" dirty="0">
                <a:effectLst/>
                <a:latin typeface="Calibri" panose="020F0502020204030204" pitchFamily="34" charset="0"/>
                <a:ea typeface="Calibri" panose="020F0502020204030204" pitchFamily="34" charset="0"/>
                <a:cs typeface="Calibri" panose="020F0502020204030204" pitchFamily="34" charset="0"/>
              </a:rPr>
              <a:t>Education, psychology and counselling</a:t>
            </a:r>
            <a:r>
              <a:rPr lang="en-GB" sz="2600" kern="0" dirty="0">
                <a:effectLst/>
                <a:latin typeface="Calibri" panose="020F0502020204030204" pitchFamily="34" charset="0"/>
                <a:ea typeface="Calibri" panose="020F0502020204030204" pitchFamily="34" charset="0"/>
                <a:cs typeface="Calibri" panose="020F0502020204030204" pitchFamily="34" charset="0"/>
              </a:rPr>
              <a:t>. Cogent, 10(1). </a:t>
            </a:r>
            <a:endParaRPr lang="en-GB"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600" kern="0" dirty="0">
                <a:effectLst/>
                <a:latin typeface="Calibri" panose="020F0502020204030204" pitchFamily="34" charset="0"/>
                <a:ea typeface="Calibri" panose="020F0502020204030204" pitchFamily="34" charset="0"/>
                <a:cs typeface="Calibri" panose="020F0502020204030204" pitchFamily="34" charset="0"/>
              </a:rPr>
              <a:t>Hamilton, L. and Corbett-Whittier, C. (2013) ‘Using Case Study in Education Research’, </a:t>
            </a:r>
            <a:r>
              <a:rPr lang="en-GB" sz="2600" i="1" kern="0" dirty="0">
                <a:effectLst/>
                <a:latin typeface="Calibri" panose="020F0502020204030204" pitchFamily="34" charset="0"/>
                <a:ea typeface="Calibri" panose="020F0502020204030204" pitchFamily="34" charset="0"/>
                <a:cs typeface="Calibri" panose="020F0502020204030204" pitchFamily="34" charset="0"/>
              </a:rPr>
              <a:t>Using Case Study in Education Research</a:t>
            </a:r>
            <a:r>
              <a:rPr lang="en-GB" sz="2600" kern="0" dirty="0">
                <a:effectLst/>
                <a:latin typeface="Calibri" panose="020F0502020204030204" pitchFamily="34" charset="0"/>
                <a:ea typeface="Calibri" panose="020F0502020204030204" pitchFamily="34" charset="0"/>
                <a:cs typeface="Calibri" panose="020F0502020204030204" pitchFamily="34" charset="0"/>
              </a:rPr>
              <a:t>. SAGE Publications Ltd..</a:t>
            </a:r>
            <a:endParaRPr lang="en-GB"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600" kern="0" dirty="0">
                <a:effectLst/>
                <a:latin typeface="Calibri" panose="020F0502020204030204" pitchFamily="34" charset="0"/>
                <a:ea typeface="Calibri" panose="020F0502020204030204" pitchFamily="34" charset="0"/>
                <a:cs typeface="Calibri" panose="020F0502020204030204" pitchFamily="34" charset="0"/>
              </a:rPr>
              <a:t>Houghton, A.-M. and Anderson, J. (2017) </a:t>
            </a:r>
            <a:r>
              <a:rPr lang="en-GB" sz="2600" i="1" kern="0" dirty="0">
                <a:effectLst/>
                <a:latin typeface="Calibri" panose="020F0502020204030204" pitchFamily="34" charset="0"/>
                <a:ea typeface="Calibri" panose="020F0502020204030204" pitchFamily="34" charset="0"/>
                <a:cs typeface="Calibri" panose="020F0502020204030204" pitchFamily="34" charset="0"/>
              </a:rPr>
              <a:t>Embedding mental wellbeing in the curriculum: maximising success in higher education</a:t>
            </a:r>
            <a:r>
              <a:rPr lang="en-GB" sz="2600" kern="0" dirty="0">
                <a:effectLst/>
                <a:latin typeface="Calibri" panose="020F0502020204030204" pitchFamily="34" charset="0"/>
                <a:ea typeface="Calibri" panose="020F0502020204030204" pitchFamily="34" charset="0"/>
                <a:cs typeface="Calibri" panose="020F0502020204030204" pitchFamily="34" charset="0"/>
              </a:rPr>
              <a:t>.</a:t>
            </a:r>
            <a:endParaRPr lang="en-GB"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600" kern="0" dirty="0">
                <a:effectLst/>
                <a:latin typeface="Calibri" panose="020F0502020204030204" pitchFamily="34" charset="0"/>
                <a:ea typeface="Calibri" panose="020F0502020204030204" pitchFamily="34" charset="0"/>
                <a:cs typeface="Calibri" panose="020F0502020204030204" pitchFamily="34" charset="0"/>
              </a:rPr>
              <a:t>Hughes, G. and Spanner, L. (2019) </a:t>
            </a:r>
            <a:r>
              <a:rPr lang="en-GB" sz="2600" i="1" kern="0" dirty="0">
                <a:effectLst/>
                <a:latin typeface="Calibri" panose="020F0502020204030204" pitchFamily="34" charset="0"/>
                <a:ea typeface="Calibri" panose="020F0502020204030204" pitchFamily="34" charset="0"/>
                <a:cs typeface="Calibri" panose="020F0502020204030204" pitchFamily="34" charset="0"/>
              </a:rPr>
              <a:t>The University Mental Health Charter</a:t>
            </a:r>
            <a:r>
              <a:rPr lang="en-GB" sz="2600" kern="0" dirty="0">
                <a:effectLst/>
                <a:latin typeface="Calibri" panose="020F0502020204030204" pitchFamily="34" charset="0"/>
                <a:ea typeface="Calibri" panose="020F0502020204030204" pitchFamily="34" charset="0"/>
                <a:cs typeface="Calibri" panose="020F0502020204030204" pitchFamily="34" charset="0"/>
              </a:rPr>
              <a:t>. Leeds. Available at: https://www.studentminds.org.uk/uploads/3/7/8/4/3784584/191208_umhc_artwork.pdf (Accessed: 7 November 2021).</a:t>
            </a:r>
            <a:endParaRPr lang="en-GB"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600" kern="0" dirty="0" err="1">
                <a:effectLst/>
                <a:latin typeface="Calibri" panose="020F0502020204030204" pitchFamily="34" charset="0"/>
                <a:ea typeface="Calibri" panose="020F0502020204030204" pitchFamily="34" charset="0"/>
                <a:cs typeface="Calibri" panose="020F0502020204030204" pitchFamily="34" charset="0"/>
              </a:rPr>
              <a:t>Menter</a:t>
            </a:r>
            <a:r>
              <a:rPr lang="en-GB" sz="2600" kern="0" dirty="0">
                <a:effectLst/>
                <a:latin typeface="Calibri" panose="020F0502020204030204" pitchFamily="34" charset="0"/>
                <a:ea typeface="Calibri" panose="020F0502020204030204" pitchFamily="34" charset="0"/>
                <a:cs typeface="Calibri" panose="020F0502020204030204" pitchFamily="34" charset="0"/>
              </a:rPr>
              <a:t>, I. (2017) ‘Reasons for Education Research’, in </a:t>
            </a:r>
            <a:r>
              <a:rPr lang="en-GB" sz="2600" i="1" kern="0" dirty="0">
                <a:effectLst/>
                <a:latin typeface="Calibri" panose="020F0502020204030204" pitchFamily="34" charset="0"/>
                <a:ea typeface="Calibri" panose="020F0502020204030204" pitchFamily="34" charset="0"/>
                <a:cs typeface="Calibri" panose="020F0502020204030204" pitchFamily="34" charset="0"/>
              </a:rPr>
              <a:t>The BERA/SAGE Handbook of Educational Research</a:t>
            </a:r>
            <a:r>
              <a:rPr lang="en-GB" sz="2600" kern="0" dirty="0">
                <a:effectLst/>
                <a:latin typeface="Calibri" panose="020F0502020204030204" pitchFamily="34" charset="0"/>
                <a:ea typeface="Calibri" panose="020F0502020204030204" pitchFamily="34" charset="0"/>
                <a:cs typeface="Calibri" panose="020F0502020204030204" pitchFamily="34" charset="0"/>
              </a:rPr>
              <a:t>. SAGE Publications Ltd, pp. 37–52. Neves, J. and Brown, A. (2022) </a:t>
            </a:r>
            <a:r>
              <a:rPr lang="en-GB" sz="2600" i="1" kern="0" dirty="0">
                <a:effectLst/>
                <a:latin typeface="Calibri" panose="020F0502020204030204" pitchFamily="34" charset="0"/>
                <a:ea typeface="Calibri" panose="020F0502020204030204" pitchFamily="34" charset="0"/>
                <a:cs typeface="Calibri" panose="020F0502020204030204" pitchFamily="34" charset="0"/>
              </a:rPr>
              <a:t>Student Academic Experience Survey 2022</a:t>
            </a:r>
            <a:r>
              <a:rPr lang="en-GB" sz="2600" kern="0" dirty="0">
                <a:effectLst/>
                <a:latin typeface="Calibri" panose="020F0502020204030204" pitchFamily="34" charset="0"/>
                <a:ea typeface="Calibri" panose="020F0502020204030204" pitchFamily="34" charset="0"/>
                <a:cs typeface="Calibri" panose="020F0502020204030204" pitchFamily="34" charset="0"/>
              </a:rPr>
              <a:t>.</a:t>
            </a:r>
            <a:endParaRPr lang="en-GB"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600" kern="0" dirty="0">
                <a:effectLst/>
                <a:latin typeface="Calibri" panose="020F0502020204030204" pitchFamily="34" charset="0"/>
                <a:ea typeface="Calibri" panose="020F0502020204030204" pitchFamily="34" charset="0"/>
                <a:cs typeface="Calibri" panose="020F0502020204030204" pitchFamily="34" charset="0"/>
              </a:rPr>
              <a:t>NSSE Indiana University (2022) </a:t>
            </a:r>
            <a:r>
              <a:rPr lang="en-GB" sz="2600" i="1" kern="0" dirty="0">
                <a:effectLst/>
                <a:latin typeface="Calibri" panose="020F0502020204030204" pitchFamily="34" charset="0"/>
                <a:ea typeface="Calibri" panose="020F0502020204030204" pitchFamily="34" charset="0"/>
                <a:cs typeface="Calibri" panose="020F0502020204030204" pitchFamily="34" charset="0"/>
              </a:rPr>
              <a:t>Engagement Indicators: NSSE</a:t>
            </a:r>
            <a:r>
              <a:rPr lang="en-GB" sz="2600" kern="0" dirty="0">
                <a:effectLst/>
                <a:latin typeface="Calibri" panose="020F0502020204030204" pitchFamily="34" charset="0"/>
                <a:ea typeface="Calibri" panose="020F0502020204030204" pitchFamily="34" charset="0"/>
                <a:cs typeface="Calibri" panose="020F0502020204030204" pitchFamily="34" charset="0"/>
              </a:rPr>
              <a:t>. Available at: https://nsse.indiana.edu/nsse/survey-instruments/engagement-indicators.html (Accessed: 9 January 2022).</a:t>
            </a:r>
            <a:endParaRPr lang="en-GB"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600" kern="0" dirty="0">
                <a:effectLst/>
                <a:latin typeface="Calibri" panose="020F0502020204030204" pitchFamily="34" charset="0"/>
                <a:ea typeface="Calibri" panose="020F0502020204030204" pitchFamily="34" charset="0"/>
                <a:cs typeface="Calibri" panose="020F0502020204030204" pitchFamily="34" charset="0"/>
              </a:rPr>
              <a:t>Parkin, H. J. and Heron, E. (2019) ‘Listening matters!: the challenge of genuine listening in a higher education setting for the purpose of change’, in </a:t>
            </a:r>
            <a:r>
              <a:rPr lang="en-GB" sz="2600" i="1" kern="0" dirty="0">
                <a:effectLst/>
                <a:latin typeface="Calibri" panose="020F0502020204030204" pitchFamily="34" charset="0"/>
                <a:ea typeface="Calibri" panose="020F0502020204030204" pitchFamily="34" charset="0"/>
                <a:cs typeface="Calibri" panose="020F0502020204030204" pitchFamily="34" charset="0"/>
              </a:rPr>
              <a:t>Methodological Innovation to Meet 21st Century Societal Challenges</a:t>
            </a:r>
            <a:r>
              <a:rPr lang="en-GB" sz="2600" kern="0" dirty="0">
                <a:effectLst/>
                <a:latin typeface="Calibri" panose="020F0502020204030204" pitchFamily="34" charset="0"/>
                <a:ea typeface="Calibri" panose="020F0502020204030204" pitchFamily="34" charset="0"/>
                <a:cs typeface="Calibri" panose="020F0502020204030204" pitchFamily="34" charset="0"/>
              </a:rPr>
              <a:t>. Manchester.</a:t>
            </a:r>
            <a:endParaRPr lang="en-GB"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2600" kern="0" dirty="0" err="1">
                <a:effectLst/>
                <a:latin typeface="Calibri" panose="020F0502020204030204" pitchFamily="34" charset="0"/>
                <a:ea typeface="Calibri" panose="020F0502020204030204" pitchFamily="34" charset="0"/>
                <a:cs typeface="Calibri" panose="020F0502020204030204" pitchFamily="34" charset="0"/>
              </a:rPr>
              <a:t>Slavin</a:t>
            </a:r>
            <a:r>
              <a:rPr lang="en-GB" sz="2600" kern="0" dirty="0">
                <a:effectLst/>
                <a:latin typeface="Calibri" panose="020F0502020204030204" pitchFamily="34" charset="0"/>
                <a:ea typeface="Calibri" panose="020F0502020204030204" pitchFamily="34" charset="0"/>
                <a:cs typeface="Calibri" panose="020F0502020204030204" pitchFamily="34" charset="0"/>
              </a:rPr>
              <a:t>, S. J., Schindler, D. L. and Chibnall, J. T. (2014) ‘Medical Student Mental Health 3.0: Improving Student Wellness Through Curricular Changes’, </a:t>
            </a:r>
            <a:r>
              <a:rPr lang="en-GB" sz="2600" i="1" kern="0" dirty="0">
                <a:effectLst/>
                <a:latin typeface="Calibri" panose="020F0502020204030204" pitchFamily="34" charset="0"/>
                <a:ea typeface="Calibri" panose="020F0502020204030204" pitchFamily="34" charset="0"/>
                <a:cs typeface="Calibri" panose="020F0502020204030204" pitchFamily="34" charset="0"/>
              </a:rPr>
              <a:t>Academic Medicine</a:t>
            </a:r>
            <a:r>
              <a:rPr lang="en-GB" sz="2600" kern="0" dirty="0">
                <a:effectLst/>
                <a:latin typeface="Calibri" panose="020F0502020204030204" pitchFamily="34" charset="0"/>
                <a:ea typeface="Calibri" panose="020F0502020204030204" pitchFamily="34" charset="0"/>
                <a:cs typeface="Calibri" panose="020F0502020204030204" pitchFamily="34" charset="0"/>
              </a:rPr>
              <a:t>. Wolters Kluwer Health, 89(4), p. 573. </a:t>
            </a:r>
          </a:p>
          <a:p>
            <a:pPr marL="0" indent="0">
              <a:lnSpc>
                <a:spcPct val="107000"/>
              </a:lnSpc>
              <a:spcAft>
                <a:spcPts val="800"/>
              </a:spcAft>
              <a:buNone/>
            </a:pPr>
            <a:r>
              <a:rPr lang="en-GB" sz="2600" kern="0" dirty="0" err="1">
                <a:effectLst/>
                <a:latin typeface="Calibri" panose="020F0502020204030204" pitchFamily="34" charset="0"/>
                <a:ea typeface="Calibri" panose="020F0502020204030204" pitchFamily="34" charset="0"/>
                <a:cs typeface="Calibri" panose="020F0502020204030204" pitchFamily="34" charset="0"/>
              </a:rPr>
              <a:t>Steuer</a:t>
            </a:r>
            <a:r>
              <a:rPr lang="en-GB" sz="2600" kern="0" dirty="0">
                <a:effectLst/>
                <a:latin typeface="Calibri" panose="020F0502020204030204" pitchFamily="34" charset="0"/>
                <a:ea typeface="Calibri" panose="020F0502020204030204" pitchFamily="34" charset="0"/>
                <a:cs typeface="Calibri" panose="020F0502020204030204" pitchFamily="34" charset="0"/>
              </a:rPr>
              <a:t>, N. and Marks, N. (2008) </a:t>
            </a:r>
            <a:r>
              <a:rPr lang="en-GB" sz="2600" i="1" kern="0" dirty="0">
                <a:latin typeface="Calibri" panose="020F0502020204030204" pitchFamily="34" charset="0"/>
                <a:ea typeface="Calibri" panose="020F0502020204030204" pitchFamily="34" charset="0"/>
                <a:cs typeface="Calibri" panose="020F0502020204030204" pitchFamily="34" charset="0"/>
              </a:rPr>
              <a:t>U</a:t>
            </a:r>
            <a:r>
              <a:rPr lang="en-GB" sz="2600" i="1" kern="0" dirty="0">
                <a:effectLst/>
                <a:latin typeface="Calibri" panose="020F0502020204030204" pitchFamily="34" charset="0"/>
                <a:ea typeface="Calibri" panose="020F0502020204030204" pitchFamily="34" charset="0"/>
                <a:cs typeface="Calibri" panose="020F0502020204030204" pitchFamily="34" charset="0"/>
              </a:rPr>
              <a:t>niversity challenge: Towards a well-being approach to quality in higher education</a:t>
            </a:r>
            <a:r>
              <a:rPr lang="en-GB" sz="2600" kern="0" dirty="0">
                <a:effectLst/>
                <a:latin typeface="Calibri" panose="020F0502020204030204" pitchFamily="34" charset="0"/>
                <a:ea typeface="Calibri" panose="020F0502020204030204" pitchFamily="34" charset="0"/>
                <a:cs typeface="Calibri" panose="020F0502020204030204" pitchFamily="34" charset="0"/>
              </a:rPr>
              <a:t>. London. </a:t>
            </a:r>
            <a:endParaRPr lang="en-GB" sz="2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40705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BF9F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B3765-613C-201E-E552-00E03011272C}"/>
              </a:ext>
            </a:extLst>
          </p:cNvPr>
          <p:cNvSpPr>
            <a:spLocks noGrp="1"/>
          </p:cNvSpPr>
          <p:nvPr>
            <p:ph type="title"/>
          </p:nvPr>
        </p:nvSpPr>
        <p:spPr/>
        <p:txBody>
          <a:bodyPr/>
          <a:lstStyle/>
          <a:p>
            <a:r>
              <a:rPr lang="en-GB" dirty="0"/>
              <a:t>Why this research?</a:t>
            </a:r>
          </a:p>
        </p:txBody>
      </p:sp>
      <p:sp>
        <p:nvSpPr>
          <p:cNvPr id="3" name="Content Placeholder 2">
            <a:extLst>
              <a:ext uri="{FF2B5EF4-FFF2-40B4-BE49-F238E27FC236}">
                <a16:creationId xmlns:a16="http://schemas.microsoft.com/office/drawing/2014/main" id="{01BD320B-6C7F-3E4D-857F-1DF5EF6EFA07}"/>
              </a:ext>
            </a:extLst>
          </p:cNvPr>
          <p:cNvSpPr>
            <a:spLocks noGrp="1"/>
          </p:cNvSpPr>
          <p:nvPr>
            <p:ph idx="1"/>
          </p:nvPr>
        </p:nvSpPr>
        <p:spPr>
          <a:xfrm>
            <a:off x="838200" y="1825625"/>
            <a:ext cx="10515600" cy="4351338"/>
          </a:xfrm>
        </p:spPr>
        <p:txBody>
          <a:bodyPr/>
          <a:lstStyle/>
          <a:p>
            <a:r>
              <a:rPr lang="en-GB" sz="2400" b="0" i="0" dirty="0">
                <a:solidFill>
                  <a:srgbClr val="000000"/>
                </a:solidFill>
                <a:effectLst/>
                <a:latin typeface="Calibri" panose="020F0502020204030204" pitchFamily="34" charset="0"/>
              </a:rPr>
              <a:t>Increasing body of research exploring connections between curriculum and mental wellbeing  (Marks and </a:t>
            </a:r>
            <a:r>
              <a:rPr lang="en-GB" sz="2400" b="0" i="0" dirty="0" err="1">
                <a:solidFill>
                  <a:srgbClr val="000000"/>
                </a:solidFill>
                <a:effectLst/>
                <a:latin typeface="Calibri" panose="020F0502020204030204" pitchFamily="34" charset="0"/>
              </a:rPr>
              <a:t>Steuer</a:t>
            </a:r>
            <a:r>
              <a:rPr lang="en-GB" sz="2400" b="0" i="0" dirty="0">
                <a:solidFill>
                  <a:srgbClr val="000000"/>
                </a:solidFill>
                <a:effectLst/>
                <a:latin typeface="Calibri" panose="020F0502020204030204" pitchFamily="34" charset="0"/>
              </a:rPr>
              <a:t>, 2008; </a:t>
            </a:r>
            <a:r>
              <a:rPr lang="en-GB" sz="2400" b="0" i="0" dirty="0" err="1">
                <a:solidFill>
                  <a:srgbClr val="000000"/>
                </a:solidFill>
                <a:effectLst/>
                <a:latin typeface="Calibri" panose="020F0502020204030204" pitchFamily="34" charset="0"/>
              </a:rPr>
              <a:t>Slavin</a:t>
            </a:r>
            <a:r>
              <a:rPr lang="en-GB" sz="2400" b="0" i="0" dirty="0">
                <a:solidFill>
                  <a:srgbClr val="000000"/>
                </a:solidFill>
                <a:effectLst/>
                <a:latin typeface="Calibri" panose="020F0502020204030204" pitchFamily="34" charset="0"/>
              </a:rPr>
              <a:t>, Schindler and Chibnall, 2014; Houghton and Anderson, 2017),</a:t>
            </a:r>
          </a:p>
          <a:p>
            <a:r>
              <a:rPr lang="en-GB" sz="2400" dirty="0">
                <a:solidFill>
                  <a:srgbClr val="000000"/>
                </a:solidFill>
                <a:latin typeface="Calibri" panose="020F0502020204030204" pitchFamily="34" charset="0"/>
              </a:rPr>
              <a:t>Little about explicit connection between academic challenge and student mental wellbeing</a:t>
            </a:r>
          </a:p>
          <a:p>
            <a:r>
              <a:rPr lang="en-GB" sz="2400" dirty="0">
                <a:solidFill>
                  <a:srgbClr val="000000"/>
                </a:solidFill>
                <a:latin typeface="Calibri" panose="020F0502020204030204" pitchFamily="34" charset="0"/>
              </a:rPr>
              <a:t>Students’ experts in their own experience so their perceptions important (</a:t>
            </a:r>
            <a:r>
              <a:rPr lang="en-GB" sz="2400" b="0" i="0" dirty="0">
                <a:solidFill>
                  <a:srgbClr val="000000"/>
                </a:solidFill>
                <a:effectLst/>
                <a:latin typeface="Calibri" panose="020F0502020204030204" pitchFamily="34" charset="0"/>
              </a:rPr>
              <a:t>Douwes et al, 2023) </a:t>
            </a:r>
          </a:p>
          <a:p>
            <a:r>
              <a:rPr lang="en-GB" sz="2400" dirty="0">
                <a:solidFill>
                  <a:srgbClr val="000000"/>
                </a:solidFill>
                <a:latin typeface="Calibri" panose="020F0502020204030204" pitchFamily="34" charset="0"/>
              </a:rPr>
              <a:t>Qualitative/interpretative research to best fit the types of questions I am asking </a:t>
            </a:r>
            <a:r>
              <a:rPr lang="en-GB" sz="2400" b="0" i="0" dirty="0">
                <a:solidFill>
                  <a:srgbClr val="000000"/>
                </a:solidFill>
                <a:effectLst/>
                <a:latin typeface="Calibri" panose="020F0502020204030204" pitchFamily="34" charset="0"/>
              </a:rPr>
              <a:t>(</a:t>
            </a:r>
            <a:r>
              <a:rPr lang="en-GB" sz="2400" b="0" i="0" dirty="0" err="1">
                <a:solidFill>
                  <a:srgbClr val="000000"/>
                </a:solidFill>
                <a:effectLst/>
                <a:latin typeface="Calibri" panose="020F0502020204030204" pitchFamily="34" charset="0"/>
              </a:rPr>
              <a:t>Menter</a:t>
            </a:r>
            <a:r>
              <a:rPr lang="en-GB" sz="2400" b="0" i="0" dirty="0">
                <a:solidFill>
                  <a:srgbClr val="000000"/>
                </a:solidFill>
                <a:effectLst/>
                <a:latin typeface="Calibri" panose="020F0502020204030204" pitchFamily="34" charset="0"/>
              </a:rPr>
              <a:t>, 2017). </a:t>
            </a:r>
          </a:p>
          <a:p>
            <a:r>
              <a:rPr lang="en-GB" sz="2400" dirty="0">
                <a:solidFill>
                  <a:srgbClr val="000000"/>
                </a:solidFill>
                <a:latin typeface="Calibri" panose="020F0502020204030204" pitchFamily="34" charset="0"/>
              </a:rPr>
              <a:t>Not generalising but exploring in depth particular cases – enhance understanding of context, communities and individuals (Hamilton and Corbett-Whittier, 2013)</a:t>
            </a:r>
          </a:p>
          <a:p>
            <a:endParaRPr lang="en-GB" sz="2400" dirty="0">
              <a:solidFill>
                <a:srgbClr val="000000"/>
              </a:solidFill>
              <a:latin typeface="Calibri" panose="020F0502020204030204" pitchFamily="34" charset="0"/>
            </a:endParaRPr>
          </a:p>
          <a:p>
            <a:endParaRPr lang="en-GB" sz="1800" b="0" i="0" dirty="0">
              <a:solidFill>
                <a:srgbClr val="000000"/>
              </a:solidFill>
              <a:effectLst/>
              <a:latin typeface="Calibri" panose="020F0502020204030204" pitchFamily="34" charset="0"/>
            </a:endParaRPr>
          </a:p>
          <a:p>
            <a:endParaRPr lang="en-GB" sz="1800" dirty="0">
              <a:solidFill>
                <a:srgbClr val="000000"/>
              </a:solidFill>
              <a:latin typeface="Calibri" panose="020F0502020204030204" pitchFamily="34" charset="0"/>
            </a:endParaRPr>
          </a:p>
          <a:p>
            <a:endParaRPr lang="en-GB" dirty="0"/>
          </a:p>
        </p:txBody>
      </p:sp>
    </p:spTree>
    <p:extLst>
      <p:ext uri="{BB962C8B-B14F-4D97-AF65-F5344CB8AC3E}">
        <p14:creationId xmlns:p14="http://schemas.microsoft.com/office/powerpoint/2010/main" val="623570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BF9F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1C49E-7CA9-E6CA-84DF-3F3C339D2F03}"/>
              </a:ext>
            </a:extLst>
          </p:cNvPr>
          <p:cNvSpPr>
            <a:spLocks noGrp="1"/>
          </p:cNvSpPr>
          <p:nvPr>
            <p:ph type="title"/>
          </p:nvPr>
        </p:nvSpPr>
        <p:spPr/>
        <p:txBody>
          <a:bodyPr/>
          <a:lstStyle/>
          <a:p>
            <a:r>
              <a:rPr lang="en-GB" dirty="0"/>
              <a:t>What is mental wellbeing?</a:t>
            </a:r>
          </a:p>
        </p:txBody>
      </p:sp>
      <p:sp>
        <p:nvSpPr>
          <p:cNvPr id="3" name="Content Placeholder 2">
            <a:extLst>
              <a:ext uri="{FF2B5EF4-FFF2-40B4-BE49-F238E27FC236}">
                <a16:creationId xmlns:a16="http://schemas.microsoft.com/office/drawing/2014/main" id="{4E7DCCE6-6684-0127-DAA4-850A5591487A}"/>
              </a:ext>
            </a:extLst>
          </p:cNvPr>
          <p:cNvSpPr>
            <a:spLocks noGrp="1"/>
          </p:cNvSpPr>
          <p:nvPr>
            <p:ph sz="half" idx="1"/>
          </p:nvPr>
        </p:nvSpPr>
        <p:spPr/>
        <p:txBody>
          <a:bodyPr>
            <a:normAutofit/>
          </a:bodyPr>
          <a:lstStyle/>
          <a:p>
            <a:r>
              <a:rPr lang="en-GB" sz="2800" b="0" i="0" dirty="0">
                <a:solidFill>
                  <a:srgbClr val="000000"/>
                </a:solidFill>
                <a:effectLst/>
                <a:latin typeface="Calibri" panose="020F0502020204030204" pitchFamily="34" charset="0"/>
              </a:rPr>
              <a:t>The WHO defines mental health as ‘</a:t>
            </a:r>
            <a:r>
              <a:rPr lang="en-GB" sz="2800" b="0" i="1" dirty="0">
                <a:solidFill>
                  <a:srgbClr val="000000"/>
                </a:solidFill>
                <a:effectLst/>
                <a:latin typeface="Calibri" panose="020F0502020204030204" pitchFamily="34" charset="0"/>
              </a:rPr>
              <a:t>a state of wellbeing which the individual realises his or her own abilities, can cope with the normal stressors of life, can work productively and fruitfully and is able to make a contribution to his or her community’</a:t>
            </a:r>
            <a:r>
              <a:rPr lang="en-GB" sz="2800" b="0" i="0" dirty="0">
                <a:solidFill>
                  <a:srgbClr val="000000"/>
                </a:solidFill>
                <a:effectLst/>
                <a:latin typeface="Calibri" panose="020F0502020204030204" pitchFamily="34" charset="0"/>
              </a:rPr>
              <a:t> (WHO, 2014, p. 10)</a:t>
            </a:r>
          </a:p>
          <a:p>
            <a:endParaRPr lang="en-GB" dirty="0"/>
          </a:p>
        </p:txBody>
      </p:sp>
      <p:sp>
        <p:nvSpPr>
          <p:cNvPr id="4" name="Content Placeholder 3">
            <a:extLst>
              <a:ext uri="{FF2B5EF4-FFF2-40B4-BE49-F238E27FC236}">
                <a16:creationId xmlns:a16="http://schemas.microsoft.com/office/drawing/2014/main" id="{C42C717D-D08D-D87D-0951-38DFADC30348}"/>
              </a:ext>
            </a:extLst>
          </p:cNvPr>
          <p:cNvSpPr>
            <a:spLocks noGrp="1"/>
          </p:cNvSpPr>
          <p:nvPr>
            <p:ph sz="half" idx="2"/>
          </p:nvPr>
        </p:nvSpPr>
        <p:spPr/>
        <p:txBody>
          <a:bodyPr>
            <a:normAutofit/>
          </a:bodyPr>
          <a:lstStyle/>
          <a:p>
            <a:r>
              <a:rPr lang="en-GB" sz="2800" b="0" i="0" dirty="0">
                <a:solidFill>
                  <a:srgbClr val="000000"/>
                </a:solidFill>
                <a:effectLst/>
                <a:latin typeface="Calibri" panose="020F0502020204030204" pitchFamily="34" charset="0"/>
              </a:rPr>
              <a:t>ONS  - how are you doing? </a:t>
            </a:r>
            <a:r>
              <a:rPr lang="en-GB" dirty="0">
                <a:solidFill>
                  <a:srgbClr val="000000"/>
                </a:solidFill>
                <a:latin typeface="Calibri" panose="020F0502020204030204" pitchFamily="34" charset="0"/>
              </a:rPr>
              <a:t>(</a:t>
            </a:r>
            <a:r>
              <a:rPr lang="en-GB" sz="2800" b="0" i="0" dirty="0">
                <a:solidFill>
                  <a:srgbClr val="000000"/>
                </a:solidFill>
                <a:effectLst/>
                <a:latin typeface="Calibri" panose="020F0502020204030204" pitchFamily="34" charset="0"/>
              </a:rPr>
              <a:t>life satisfaction, how worthwhile your life is, and how happy and anxious you are (2020)</a:t>
            </a:r>
          </a:p>
          <a:p>
            <a:endParaRPr lang="en-GB" dirty="0">
              <a:solidFill>
                <a:srgbClr val="000000"/>
              </a:solidFill>
              <a:latin typeface="Calibri" panose="020F0502020204030204" pitchFamily="34" charset="0"/>
            </a:endParaRPr>
          </a:p>
          <a:p>
            <a:r>
              <a:rPr lang="en-GB" dirty="0">
                <a:solidFill>
                  <a:srgbClr val="000000"/>
                </a:solidFill>
                <a:latin typeface="Calibri" panose="020F0502020204030204" pitchFamily="34" charset="0"/>
              </a:rPr>
              <a:t>More than mental health (Houghton and Anderson, 2017; Hughes and Spanner, 2019)</a:t>
            </a:r>
          </a:p>
          <a:p>
            <a:r>
              <a:rPr lang="en-GB" dirty="0">
                <a:solidFill>
                  <a:srgbClr val="000000"/>
                </a:solidFill>
                <a:latin typeface="Calibri" panose="020F0502020204030204" pitchFamily="34" charset="0"/>
              </a:rPr>
              <a:t>Connected to community and society</a:t>
            </a:r>
          </a:p>
        </p:txBody>
      </p:sp>
    </p:spTree>
    <p:extLst>
      <p:ext uri="{BB962C8B-B14F-4D97-AF65-F5344CB8AC3E}">
        <p14:creationId xmlns:p14="http://schemas.microsoft.com/office/powerpoint/2010/main" val="263500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BF9F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9556C-AB83-20F7-F48E-4A4C26E7865F}"/>
              </a:ext>
            </a:extLst>
          </p:cNvPr>
          <p:cNvSpPr>
            <a:spLocks noGrp="1"/>
          </p:cNvSpPr>
          <p:nvPr>
            <p:ph type="title"/>
          </p:nvPr>
        </p:nvSpPr>
        <p:spPr/>
        <p:txBody>
          <a:bodyPr/>
          <a:lstStyle/>
          <a:p>
            <a:r>
              <a:rPr lang="en-GB" dirty="0"/>
              <a:t>What is academically challenging?</a:t>
            </a:r>
          </a:p>
        </p:txBody>
      </p:sp>
      <p:sp>
        <p:nvSpPr>
          <p:cNvPr id="3" name="Content Placeholder 2">
            <a:extLst>
              <a:ext uri="{FF2B5EF4-FFF2-40B4-BE49-F238E27FC236}">
                <a16:creationId xmlns:a16="http://schemas.microsoft.com/office/drawing/2014/main" id="{FF824457-E5CB-D350-4D4E-9904ACD865ED}"/>
              </a:ext>
            </a:extLst>
          </p:cNvPr>
          <p:cNvSpPr>
            <a:spLocks noGrp="1"/>
          </p:cNvSpPr>
          <p:nvPr>
            <p:ph idx="1"/>
          </p:nvPr>
        </p:nvSpPr>
        <p:spPr/>
        <p:txBody>
          <a:bodyPr>
            <a:normAutofit lnSpcReduction="10000"/>
          </a:bodyPr>
          <a:lstStyle/>
          <a:p>
            <a:pPr fontAlgn="base"/>
            <a:r>
              <a:rPr lang="en-GB" sz="3200" dirty="0">
                <a:solidFill>
                  <a:srgbClr val="000000"/>
                </a:solidFill>
                <a:effectLst/>
                <a:ea typeface="Times New Roman" panose="02020603050405020304" pitchFamily="18" charset="0"/>
              </a:rPr>
              <a:t>What is hard and why is it hard?</a:t>
            </a:r>
          </a:p>
          <a:p>
            <a:pPr fontAlgn="base"/>
            <a:r>
              <a:rPr lang="en-GB" sz="3200" dirty="0">
                <a:solidFill>
                  <a:srgbClr val="000000"/>
                </a:solidFill>
                <a:ea typeface="Times New Roman" panose="02020603050405020304" pitchFamily="18" charset="0"/>
              </a:rPr>
              <a:t>Is it academically stretching or is it hard for other reasons (unclear, students are unprepared, lack the skills or resources?)</a:t>
            </a:r>
            <a:endParaRPr lang="en-GB" sz="3200" dirty="0">
              <a:solidFill>
                <a:srgbClr val="000000"/>
              </a:solidFill>
              <a:effectLst/>
              <a:ea typeface="Times New Roman" panose="02020603050405020304" pitchFamily="18" charset="0"/>
            </a:endParaRPr>
          </a:p>
          <a:p>
            <a:pPr algn="l"/>
            <a:r>
              <a:rPr lang="en-GB" sz="3200" dirty="0"/>
              <a:t>National Student Survey of Engagement academic challenge (Indiana University, 2022)</a:t>
            </a:r>
          </a:p>
          <a:p>
            <a:pPr lvl="1"/>
            <a:r>
              <a:rPr lang="en-GB" sz="2600" b="0" i="0" dirty="0">
                <a:effectLst/>
              </a:rPr>
              <a:t>Higher-Order Learning: challenging intellectual and creative work </a:t>
            </a:r>
          </a:p>
          <a:p>
            <a:pPr lvl="1"/>
            <a:r>
              <a:rPr lang="en-GB" sz="2600" b="0" i="0" dirty="0">
                <a:effectLst/>
              </a:rPr>
              <a:t>Reflective &amp; Integrative Learning: make connections between learning and the world, re-examine thei</a:t>
            </a:r>
            <a:r>
              <a:rPr lang="en-GB" sz="2600" dirty="0"/>
              <a:t>r own </a:t>
            </a:r>
            <a:r>
              <a:rPr lang="en-GB" sz="2600" b="0" i="0" dirty="0">
                <a:effectLst/>
              </a:rPr>
              <a:t>beliefs and considering issues and ideas from others' perspectives</a:t>
            </a:r>
          </a:p>
          <a:p>
            <a:endParaRPr lang="en-GB" dirty="0"/>
          </a:p>
        </p:txBody>
      </p:sp>
    </p:spTree>
    <p:extLst>
      <p:ext uri="{BB962C8B-B14F-4D97-AF65-F5344CB8AC3E}">
        <p14:creationId xmlns:p14="http://schemas.microsoft.com/office/powerpoint/2010/main" val="3874199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BF9F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59E3E-1F24-49A3-9D2A-895C277637FE}"/>
              </a:ext>
            </a:extLst>
          </p:cNvPr>
          <p:cNvSpPr>
            <a:spLocks noGrp="1"/>
          </p:cNvSpPr>
          <p:nvPr>
            <p:ph type="title"/>
          </p:nvPr>
        </p:nvSpPr>
        <p:spPr/>
        <p:txBody>
          <a:bodyPr/>
          <a:lstStyle/>
          <a:p>
            <a:r>
              <a:rPr lang="en-GB" dirty="0"/>
              <a:t>The research</a:t>
            </a:r>
          </a:p>
        </p:txBody>
      </p:sp>
      <p:sp>
        <p:nvSpPr>
          <p:cNvPr id="6" name="TextBox 5">
            <a:extLst>
              <a:ext uri="{FF2B5EF4-FFF2-40B4-BE49-F238E27FC236}">
                <a16:creationId xmlns:a16="http://schemas.microsoft.com/office/drawing/2014/main" id="{86C660F9-46A8-42FD-906B-122C72B0A04F}"/>
              </a:ext>
            </a:extLst>
          </p:cNvPr>
          <p:cNvSpPr txBox="1"/>
          <p:nvPr/>
        </p:nvSpPr>
        <p:spPr>
          <a:xfrm>
            <a:off x="838200" y="1753016"/>
            <a:ext cx="10303205" cy="3539430"/>
          </a:xfrm>
          <a:prstGeom prst="rect">
            <a:avLst/>
          </a:prstGeom>
          <a:noFill/>
        </p:spPr>
        <p:txBody>
          <a:bodyPr wrap="square" rtlCol="0">
            <a:spAutoFit/>
          </a:bodyPr>
          <a:lstStyle/>
          <a:p>
            <a:pPr marL="285750" indent="-285750">
              <a:buFont typeface="Arial" panose="020B0604020202020204" pitchFamily="34" charset="0"/>
              <a:buChar char="•"/>
            </a:pPr>
            <a:endParaRPr lang="en-GB" sz="3200" dirty="0"/>
          </a:p>
          <a:p>
            <a:pPr marL="285750" indent="-285750">
              <a:buFont typeface="Arial" panose="020B0604020202020204" pitchFamily="34" charset="0"/>
              <a:buChar char="•"/>
            </a:pPr>
            <a:r>
              <a:rPr lang="en-GB" sz="3200" dirty="0"/>
              <a:t>1 research-led University; 1 teaching-intensive: 2</a:t>
            </a:r>
            <a:r>
              <a:rPr lang="en-GB" sz="3200" baseline="30000" dirty="0"/>
              <a:t>nd</a:t>
            </a:r>
            <a:r>
              <a:rPr lang="en-GB" sz="3200" dirty="0"/>
              <a:t> year undergraduates 2021</a:t>
            </a:r>
          </a:p>
          <a:p>
            <a:pPr marL="285750" indent="-285750">
              <a:buFont typeface="Arial" panose="020B0604020202020204" pitchFamily="34" charset="0"/>
              <a:buChar char="•"/>
            </a:pPr>
            <a:r>
              <a:rPr lang="en-GB" sz="3200" dirty="0"/>
              <a:t>3 courses (History/Economics/Biochemistry or Biomedical Sciences)</a:t>
            </a:r>
          </a:p>
          <a:p>
            <a:pPr marL="285750" indent="-285750">
              <a:buFont typeface="Arial" panose="020B0604020202020204" pitchFamily="34" charset="0"/>
              <a:buChar char="•"/>
            </a:pPr>
            <a:r>
              <a:rPr lang="en-GB" sz="3200" dirty="0"/>
              <a:t>Survey          friendship conversations </a:t>
            </a:r>
            <a:r>
              <a:rPr lang="en-GB" sz="3200" b="0" i="0" dirty="0">
                <a:solidFill>
                  <a:srgbClr val="000000"/>
                </a:solidFill>
                <a:effectLst/>
                <a:latin typeface="WordVisi_MSFontService"/>
              </a:rPr>
              <a:t>(Parkin and Heron, 2019)</a:t>
            </a:r>
            <a:r>
              <a:rPr lang="en-GB" sz="3200" dirty="0"/>
              <a:t>          round table analysis sessions (ibid, 2019)</a:t>
            </a:r>
          </a:p>
        </p:txBody>
      </p:sp>
      <p:sp>
        <p:nvSpPr>
          <p:cNvPr id="7" name="Arrow: Right 6">
            <a:extLst>
              <a:ext uri="{FF2B5EF4-FFF2-40B4-BE49-F238E27FC236}">
                <a16:creationId xmlns:a16="http://schemas.microsoft.com/office/drawing/2014/main" id="{E9EB5411-5B64-4C3F-8D83-749EA590BA8F}"/>
              </a:ext>
            </a:extLst>
          </p:cNvPr>
          <p:cNvSpPr/>
          <p:nvPr/>
        </p:nvSpPr>
        <p:spPr>
          <a:xfrm>
            <a:off x="2436658" y="4367784"/>
            <a:ext cx="748937" cy="2264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Arrow: Right 7">
            <a:extLst>
              <a:ext uri="{FF2B5EF4-FFF2-40B4-BE49-F238E27FC236}">
                <a16:creationId xmlns:a16="http://schemas.microsoft.com/office/drawing/2014/main" id="{913F55F7-AA44-4BF2-B47C-5536E76DBC6B}"/>
              </a:ext>
            </a:extLst>
          </p:cNvPr>
          <p:cNvSpPr/>
          <p:nvPr/>
        </p:nvSpPr>
        <p:spPr>
          <a:xfrm>
            <a:off x="2242456" y="4830115"/>
            <a:ext cx="748937" cy="2264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17701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BF9F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0AA9D-D08A-5FDB-7222-1962D41BAFAE}"/>
              </a:ext>
            </a:extLst>
          </p:cNvPr>
          <p:cNvSpPr>
            <a:spLocks noGrp="1"/>
          </p:cNvSpPr>
          <p:nvPr>
            <p:ph type="title"/>
          </p:nvPr>
        </p:nvSpPr>
        <p:spPr/>
        <p:txBody>
          <a:bodyPr/>
          <a:lstStyle/>
          <a:p>
            <a:r>
              <a:rPr lang="en-GB" dirty="0"/>
              <a:t>The economics courses</a:t>
            </a:r>
          </a:p>
        </p:txBody>
      </p:sp>
      <p:sp>
        <p:nvSpPr>
          <p:cNvPr id="3" name="Content Placeholder 2">
            <a:extLst>
              <a:ext uri="{FF2B5EF4-FFF2-40B4-BE49-F238E27FC236}">
                <a16:creationId xmlns:a16="http://schemas.microsoft.com/office/drawing/2014/main" id="{836AB882-EC74-40D0-2C2B-D5AFFB8BAC53}"/>
              </a:ext>
            </a:extLst>
          </p:cNvPr>
          <p:cNvSpPr>
            <a:spLocks noGrp="1"/>
          </p:cNvSpPr>
          <p:nvPr>
            <p:ph sz="half" idx="1"/>
          </p:nvPr>
        </p:nvSpPr>
        <p:spPr>
          <a:xfrm>
            <a:off x="838200" y="1825625"/>
            <a:ext cx="4945655" cy="4351338"/>
          </a:xfrm>
        </p:spPr>
        <p:txBody>
          <a:bodyPr/>
          <a:lstStyle/>
          <a:p>
            <a:pPr marL="0" indent="0">
              <a:buNone/>
            </a:pPr>
            <a:r>
              <a:rPr lang="en-GB" dirty="0"/>
              <a:t>University 1</a:t>
            </a:r>
          </a:p>
          <a:p>
            <a:r>
              <a:rPr lang="en-GB" dirty="0"/>
              <a:t>Research-led</a:t>
            </a:r>
          </a:p>
          <a:p>
            <a:r>
              <a:rPr lang="en-GB" dirty="0"/>
              <a:t>BSc Economics 20/21 ; 375 students</a:t>
            </a:r>
          </a:p>
          <a:p>
            <a:r>
              <a:rPr lang="en-GB" dirty="0"/>
              <a:t>High tariff including A level maths</a:t>
            </a:r>
          </a:p>
          <a:p>
            <a:r>
              <a:rPr lang="en-GB" dirty="0"/>
              <a:t>More maths intensive</a:t>
            </a:r>
          </a:p>
          <a:p>
            <a:r>
              <a:rPr lang="en-GB" dirty="0"/>
              <a:t>Mostly assessed through exams</a:t>
            </a:r>
          </a:p>
        </p:txBody>
      </p:sp>
      <p:sp>
        <p:nvSpPr>
          <p:cNvPr id="4" name="Content Placeholder 3">
            <a:extLst>
              <a:ext uri="{FF2B5EF4-FFF2-40B4-BE49-F238E27FC236}">
                <a16:creationId xmlns:a16="http://schemas.microsoft.com/office/drawing/2014/main" id="{39A4159C-0097-F65B-FDC4-D629CD677F59}"/>
              </a:ext>
            </a:extLst>
          </p:cNvPr>
          <p:cNvSpPr>
            <a:spLocks noGrp="1"/>
          </p:cNvSpPr>
          <p:nvPr>
            <p:ph sz="half" idx="2"/>
          </p:nvPr>
        </p:nvSpPr>
        <p:spPr>
          <a:xfrm>
            <a:off x="6544018" y="1825625"/>
            <a:ext cx="4809781" cy="4351338"/>
          </a:xfrm>
        </p:spPr>
        <p:txBody>
          <a:bodyPr/>
          <a:lstStyle/>
          <a:p>
            <a:pPr marL="0" indent="0">
              <a:buNone/>
            </a:pPr>
            <a:r>
              <a:rPr lang="en-GB" dirty="0"/>
              <a:t>University 2</a:t>
            </a:r>
          </a:p>
          <a:p>
            <a:r>
              <a:rPr lang="en-GB" dirty="0"/>
              <a:t>Teaching-intensive</a:t>
            </a:r>
          </a:p>
          <a:p>
            <a:r>
              <a:rPr lang="en-GB" dirty="0"/>
              <a:t>BA Economics 20/21; 100 students</a:t>
            </a:r>
          </a:p>
          <a:p>
            <a:r>
              <a:rPr lang="en-GB" dirty="0"/>
              <a:t>Lower tariff, any subject</a:t>
            </a:r>
          </a:p>
          <a:p>
            <a:r>
              <a:rPr lang="en-GB" dirty="0"/>
              <a:t>More history, context focused</a:t>
            </a:r>
          </a:p>
          <a:p>
            <a:r>
              <a:rPr lang="en-GB" dirty="0"/>
              <a:t>40% coursework</a:t>
            </a:r>
          </a:p>
          <a:p>
            <a:pPr marL="0" indent="0">
              <a:buNone/>
            </a:pPr>
            <a:endParaRPr lang="en-GB" dirty="0"/>
          </a:p>
        </p:txBody>
      </p:sp>
    </p:spTree>
    <p:extLst>
      <p:ext uri="{BB962C8B-B14F-4D97-AF65-F5344CB8AC3E}">
        <p14:creationId xmlns:p14="http://schemas.microsoft.com/office/powerpoint/2010/main" val="3146864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BF9FD"/>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8AA9B-B2C5-B32E-D0F2-3417ED9ADC6E}"/>
              </a:ext>
            </a:extLst>
          </p:cNvPr>
          <p:cNvSpPr>
            <a:spLocks noGrp="1"/>
          </p:cNvSpPr>
          <p:nvPr>
            <p:ph type="title"/>
          </p:nvPr>
        </p:nvSpPr>
        <p:spPr>
          <a:xfrm>
            <a:off x="739726" y="2447143"/>
            <a:ext cx="10515600" cy="1325563"/>
          </a:xfrm>
        </p:spPr>
        <p:txBody>
          <a:bodyPr/>
          <a:lstStyle/>
          <a:p>
            <a:r>
              <a:rPr lang="en-GB" dirty="0"/>
              <a:t>What did the Economics students say? </a:t>
            </a:r>
          </a:p>
        </p:txBody>
      </p:sp>
    </p:spTree>
    <p:extLst>
      <p:ext uri="{BB962C8B-B14F-4D97-AF65-F5344CB8AC3E}">
        <p14:creationId xmlns:p14="http://schemas.microsoft.com/office/powerpoint/2010/main" val="3780175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62DF5-E5D6-60E5-6CDD-FB76CC889631}"/>
              </a:ext>
            </a:extLst>
          </p:cNvPr>
          <p:cNvSpPr>
            <a:spLocks noGrp="1"/>
          </p:cNvSpPr>
          <p:nvPr>
            <p:ph type="title"/>
          </p:nvPr>
        </p:nvSpPr>
        <p:spPr/>
        <p:txBody>
          <a:bodyPr/>
          <a:lstStyle/>
          <a:p>
            <a:r>
              <a:rPr lang="en-GB" dirty="0"/>
              <a:t>Nature of challenge in economics</a:t>
            </a:r>
          </a:p>
        </p:txBody>
      </p:sp>
      <p:sp>
        <p:nvSpPr>
          <p:cNvPr id="4" name="TextBox 3">
            <a:extLst>
              <a:ext uri="{FF2B5EF4-FFF2-40B4-BE49-F238E27FC236}">
                <a16:creationId xmlns:a16="http://schemas.microsoft.com/office/drawing/2014/main" id="{37FF1A1B-518E-2208-9BF0-75E196F0AAD3}"/>
              </a:ext>
            </a:extLst>
          </p:cNvPr>
          <p:cNvSpPr txBox="1"/>
          <p:nvPr/>
        </p:nvSpPr>
        <p:spPr>
          <a:xfrm>
            <a:off x="276340" y="1690688"/>
            <a:ext cx="10819544" cy="1384995"/>
          </a:xfrm>
          <a:custGeom>
            <a:avLst/>
            <a:gdLst>
              <a:gd name="connsiteX0" fmla="*/ 0 w 10819544"/>
              <a:gd name="connsiteY0" fmla="*/ 0 h 1384995"/>
              <a:gd name="connsiteX1" fmla="*/ 569450 w 10819544"/>
              <a:gd name="connsiteY1" fmla="*/ 0 h 1384995"/>
              <a:gd name="connsiteX2" fmla="*/ 1030704 w 10819544"/>
              <a:gd name="connsiteY2" fmla="*/ 0 h 1384995"/>
              <a:gd name="connsiteX3" fmla="*/ 1600154 w 10819544"/>
              <a:gd name="connsiteY3" fmla="*/ 0 h 1384995"/>
              <a:gd name="connsiteX4" fmla="*/ 2277799 w 10819544"/>
              <a:gd name="connsiteY4" fmla="*/ 0 h 1384995"/>
              <a:gd name="connsiteX5" fmla="*/ 2955444 w 10819544"/>
              <a:gd name="connsiteY5" fmla="*/ 0 h 1384995"/>
              <a:gd name="connsiteX6" fmla="*/ 3633089 w 10819544"/>
              <a:gd name="connsiteY6" fmla="*/ 0 h 1384995"/>
              <a:gd name="connsiteX7" fmla="*/ 4418930 w 10819544"/>
              <a:gd name="connsiteY7" fmla="*/ 0 h 1384995"/>
              <a:gd name="connsiteX8" fmla="*/ 4988379 w 10819544"/>
              <a:gd name="connsiteY8" fmla="*/ 0 h 1384995"/>
              <a:gd name="connsiteX9" fmla="*/ 5666024 w 10819544"/>
              <a:gd name="connsiteY9" fmla="*/ 0 h 1384995"/>
              <a:gd name="connsiteX10" fmla="*/ 6235474 w 10819544"/>
              <a:gd name="connsiteY10" fmla="*/ 0 h 1384995"/>
              <a:gd name="connsiteX11" fmla="*/ 6804924 w 10819544"/>
              <a:gd name="connsiteY11" fmla="*/ 0 h 1384995"/>
              <a:gd name="connsiteX12" fmla="*/ 7374373 w 10819544"/>
              <a:gd name="connsiteY12" fmla="*/ 0 h 1384995"/>
              <a:gd name="connsiteX13" fmla="*/ 7619237 w 10819544"/>
              <a:gd name="connsiteY13" fmla="*/ 0 h 1384995"/>
              <a:gd name="connsiteX14" fmla="*/ 8296882 w 10819544"/>
              <a:gd name="connsiteY14" fmla="*/ 0 h 1384995"/>
              <a:gd name="connsiteX15" fmla="*/ 8541745 w 10819544"/>
              <a:gd name="connsiteY15" fmla="*/ 0 h 1384995"/>
              <a:gd name="connsiteX16" fmla="*/ 9111195 w 10819544"/>
              <a:gd name="connsiteY16" fmla="*/ 0 h 1384995"/>
              <a:gd name="connsiteX17" fmla="*/ 9897036 w 10819544"/>
              <a:gd name="connsiteY17" fmla="*/ 0 h 1384995"/>
              <a:gd name="connsiteX18" fmla="*/ 10819544 w 10819544"/>
              <a:gd name="connsiteY18" fmla="*/ 0 h 1384995"/>
              <a:gd name="connsiteX19" fmla="*/ 10819544 w 10819544"/>
              <a:gd name="connsiteY19" fmla="*/ 475515 h 1384995"/>
              <a:gd name="connsiteX20" fmla="*/ 10819544 w 10819544"/>
              <a:gd name="connsiteY20" fmla="*/ 909480 h 1384995"/>
              <a:gd name="connsiteX21" fmla="*/ 10819544 w 10819544"/>
              <a:gd name="connsiteY21" fmla="*/ 1384995 h 1384995"/>
              <a:gd name="connsiteX22" fmla="*/ 10250094 w 10819544"/>
              <a:gd name="connsiteY22" fmla="*/ 1384995 h 1384995"/>
              <a:gd name="connsiteX23" fmla="*/ 9464254 w 10819544"/>
              <a:gd name="connsiteY23" fmla="*/ 1384995 h 1384995"/>
              <a:gd name="connsiteX24" fmla="*/ 8678413 w 10819544"/>
              <a:gd name="connsiteY24" fmla="*/ 1384995 h 1384995"/>
              <a:gd name="connsiteX25" fmla="*/ 8108964 w 10819544"/>
              <a:gd name="connsiteY25" fmla="*/ 1384995 h 1384995"/>
              <a:gd name="connsiteX26" fmla="*/ 7323123 w 10819544"/>
              <a:gd name="connsiteY26" fmla="*/ 1384995 h 1384995"/>
              <a:gd name="connsiteX27" fmla="*/ 6753673 w 10819544"/>
              <a:gd name="connsiteY27" fmla="*/ 1384995 h 1384995"/>
              <a:gd name="connsiteX28" fmla="*/ 6076028 w 10819544"/>
              <a:gd name="connsiteY28" fmla="*/ 1384995 h 1384995"/>
              <a:gd name="connsiteX29" fmla="*/ 5831165 w 10819544"/>
              <a:gd name="connsiteY29" fmla="*/ 1384995 h 1384995"/>
              <a:gd name="connsiteX30" fmla="*/ 5045324 w 10819544"/>
              <a:gd name="connsiteY30" fmla="*/ 1384995 h 1384995"/>
              <a:gd name="connsiteX31" fmla="*/ 4584070 w 10819544"/>
              <a:gd name="connsiteY31" fmla="*/ 1384995 h 1384995"/>
              <a:gd name="connsiteX32" fmla="*/ 3906425 w 10819544"/>
              <a:gd name="connsiteY32" fmla="*/ 1384995 h 1384995"/>
              <a:gd name="connsiteX33" fmla="*/ 3661561 w 10819544"/>
              <a:gd name="connsiteY33" fmla="*/ 1384995 h 1384995"/>
              <a:gd name="connsiteX34" fmla="*/ 2875721 w 10819544"/>
              <a:gd name="connsiteY34" fmla="*/ 1384995 h 1384995"/>
              <a:gd name="connsiteX35" fmla="*/ 2414467 w 10819544"/>
              <a:gd name="connsiteY35" fmla="*/ 1384995 h 1384995"/>
              <a:gd name="connsiteX36" fmla="*/ 1845017 w 10819544"/>
              <a:gd name="connsiteY36" fmla="*/ 1384995 h 1384995"/>
              <a:gd name="connsiteX37" fmla="*/ 1491958 w 10819544"/>
              <a:gd name="connsiteY37" fmla="*/ 1384995 h 1384995"/>
              <a:gd name="connsiteX38" fmla="*/ 814313 w 10819544"/>
              <a:gd name="connsiteY38" fmla="*/ 1384995 h 1384995"/>
              <a:gd name="connsiteX39" fmla="*/ 0 w 10819544"/>
              <a:gd name="connsiteY39" fmla="*/ 1384995 h 1384995"/>
              <a:gd name="connsiteX40" fmla="*/ 0 w 10819544"/>
              <a:gd name="connsiteY40" fmla="*/ 937180 h 1384995"/>
              <a:gd name="connsiteX41" fmla="*/ 0 w 10819544"/>
              <a:gd name="connsiteY41" fmla="*/ 517065 h 1384995"/>
              <a:gd name="connsiteX42" fmla="*/ 0 w 10819544"/>
              <a:gd name="connsiteY42" fmla="*/ 0 h 1384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819544" h="1384995" fill="none" extrusionOk="0">
                <a:moveTo>
                  <a:pt x="0" y="0"/>
                </a:moveTo>
                <a:cubicBezTo>
                  <a:pt x="160256" y="-35476"/>
                  <a:pt x="385705" y="54439"/>
                  <a:pt x="569450" y="0"/>
                </a:cubicBezTo>
                <a:cubicBezTo>
                  <a:pt x="753195" y="-54439"/>
                  <a:pt x="867767" y="3713"/>
                  <a:pt x="1030704" y="0"/>
                </a:cubicBezTo>
                <a:cubicBezTo>
                  <a:pt x="1193641" y="-3713"/>
                  <a:pt x="1456624" y="67962"/>
                  <a:pt x="1600154" y="0"/>
                </a:cubicBezTo>
                <a:cubicBezTo>
                  <a:pt x="1743684" y="-67962"/>
                  <a:pt x="2032747" y="7656"/>
                  <a:pt x="2277799" y="0"/>
                </a:cubicBezTo>
                <a:cubicBezTo>
                  <a:pt x="2522851" y="-7656"/>
                  <a:pt x="2774103" y="57167"/>
                  <a:pt x="2955444" y="0"/>
                </a:cubicBezTo>
                <a:cubicBezTo>
                  <a:pt x="3136785" y="-57167"/>
                  <a:pt x="3295259" y="22013"/>
                  <a:pt x="3633089" y="0"/>
                </a:cubicBezTo>
                <a:cubicBezTo>
                  <a:pt x="3970920" y="-22013"/>
                  <a:pt x="4187737" y="14403"/>
                  <a:pt x="4418930" y="0"/>
                </a:cubicBezTo>
                <a:cubicBezTo>
                  <a:pt x="4650123" y="-14403"/>
                  <a:pt x="4781148" y="9885"/>
                  <a:pt x="4988379" y="0"/>
                </a:cubicBezTo>
                <a:cubicBezTo>
                  <a:pt x="5195610" y="-9885"/>
                  <a:pt x="5479666" y="70382"/>
                  <a:pt x="5666024" y="0"/>
                </a:cubicBezTo>
                <a:cubicBezTo>
                  <a:pt x="5852383" y="-70382"/>
                  <a:pt x="6037710" y="37828"/>
                  <a:pt x="6235474" y="0"/>
                </a:cubicBezTo>
                <a:cubicBezTo>
                  <a:pt x="6433238" y="-37828"/>
                  <a:pt x="6598420" y="39659"/>
                  <a:pt x="6804924" y="0"/>
                </a:cubicBezTo>
                <a:cubicBezTo>
                  <a:pt x="7011428" y="-39659"/>
                  <a:pt x="7200612" y="23939"/>
                  <a:pt x="7374373" y="0"/>
                </a:cubicBezTo>
                <a:cubicBezTo>
                  <a:pt x="7548134" y="-23939"/>
                  <a:pt x="7554880" y="5179"/>
                  <a:pt x="7619237" y="0"/>
                </a:cubicBezTo>
                <a:cubicBezTo>
                  <a:pt x="7683594" y="-5179"/>
                  <a:pt x="8072811" y="9871"/>
                  <a:pt x="8296882" y="0"/>
                </a:cubicBezTo>
                <a:cubicBezTo>
                  <a:pt x="8520953" y="-9871"/>
                  <a:pt x="8453973" y="27689"/>
                  <a:pt x="8541745" y="0"/>
                </a:cubicBezTo>
                <a:cubicBezTo>
                  <a:pt x="8629517" y="-27689"/>
                  <a:pt x="8860002" y="24472"/>
                  <a:pt x="9111195" y="0"/>
                </a:cubicBezTo>
                <a:cubicBezTo>
                  <a:pt x="9362388" y="-24472"/>
                  <a:pt x="9726954" y="13423"/>
                  <a:pt x="9897036" y="0"/>
                </a:cubicBezTo>
                <a:cubicBezTo>
                  <a:pt x="10067118" y="-13423"/>
                  <a:pt x="10530677" y="59993"/>
                  <a:pt x="10819544" y="0"/>
                </a:cubicBezTo>
                <a:cubicBezTo>
                  <a:pt x="10874273" y="124578"/>
                  <a:pt x="10763534" y="364117"/>
                  <a:pt x="10819544" y="475515"/>
                </a:cubicBezTo>
                <a:cubicBezTo>
                  <a:pt x="10875554" y="586913"/>
                  <a:pt x="10791794" y="693500"/>
                  <a:pt x="10819544" y="909480"/>
                </a:cubicBezTo>
                <a:cubicBezTo>
                  <a:pt x="10847294" y="1125461"/>
                  <a:pt x="10762593" y="1208394"/>
                  <a:pt x="10819544" y="1384995"/>
                </a:cubicBezTo>
                <a:cubicBezTo>
                  <a:pt x="10585750" y="1406738"/>
                  <a:pt x="10465126" y="1353346"/>
                  <a:pt x="10250094" y="1384995"/>
                </a:cubicBezTo>
                <a:cubicBezTo>
                  <a:pt x="10035062" y="1416644"/>
                  <a:pt x="9814692" y="1312282"/>
                  <a:pt x="9464254" y="1384995"/>
                </a:cubicBezTo>
                <a:cubicBezTo>
                  <a:pt x="9113816" y="1457708"/>
                  <a:pt x="8968685" y="1364496"/>
                  <a:pt x="8678413" y="1384995"/>
                </a:cubicBezTo>
                <a:cubicBezTo>
                  <a:pt x="8388141" y="1405494"/>
                  <a:pt x="8224885" y="1361321"/>
                  <a:pt x="8108964" y="1384995"/>
                </a:cubicBezTo>
                <a:cubicBezTo>
                  <a:pt x="7993043" y="1408669"/>
                  <a:pt x="7613615" y="1374744"/>
                  <a:pt x="7323123" y="1384995"/>
                </a:cubicBezTo>
                <a:cubicBezTo>
                  <a:pt x="7032631" y="1395246"/>
                  <a:pt x="6909743" y="1319406"/>
                  <a:pt x="6753673" y="1384995"/>
                </a:cubicBezTo>
                <a:cubicBezTo>
                  <a:pt x="6597603" y="1450584"/>
                  <a:pt x="6261317" y="1362645"/>
                  <a:pt x="6076028" y="1384995"/>
                </a:cubicBezTo>
                <a:cubicBezTo>
                  <a:pt x="5890740" y="1407345"/>
                  <a:pt x="5913604" y="1366523"/>
                  <a:pt x="5831165" y="1384995"/>
                </a:cubicBezTo>
                <a:cubicBezTo>
                  <a:pt x="5748726" y="1403467"/>
                  <a:pt x="5413729" y="1380799"/>
                  <a:pt x="5045324" y="1384995"/>
                </a:cubicBezTo>
                <a:cubicBezTo>
                  <a:pt x="4676919" y="1389191"/>
                  <a:pt x="4755168" y="1366124"/>
                  <a:pt x="4584070" y="1384995"/>
                </a:cubicBezTo>
                <a:cubicBezTo>
                  <a:pt x="4412972" y="1403866"/>
                  <a:pt x="4177325" y="1342236"/>
                  <a:pt x="3906425" y="1384995"/>
                </a:cubicBezTo>
                <a:cubicBezTo>
                  <a:pt x="3635525" y="1427754"/>
                  <a:pt x="3751443" y="1360839"/>
                  <a:pt x="3661561" y="1384995"/>
                </a:cubicBezTo>
                <a:cubicBezTo>
                  <a:pt x="3571679" y="1409151"/>
                  <a:pt x="3076185" y="1305379"/>
                  <a:pt x="2875721" y="1384995"/>
                </a:cubicBezTo>
                <a:cubicBezTo>
                  <a:pt x="2675257" y="1464611"/>
                  <a:pt x="2526157" y="1368837"/>
                  <a:pt x="2414467" y="1384995"/>
                </a:cubicBezTo>
                <a:cubicBezTo>
                  <a:pt x="2302777" y="1401153"/>
                  <a:pt x="2031590" y="1346840"/>
                  <a:pt x="1845017" y="1384995"/>
                </a:cubicBezTo>
                <a:cubicBezTo>
                  <a:pt x="1658444" y="1423150"/>
                  <a:pt x="1608454" y="1379874"/>
                  <a:pt x="1491958" y="1384995"/>
                </a:cubicBezTo>
                <a:cubicBezTo>
                  <a:pt x="1375462" y="1390116"/>
                  <a:pt x="955973" y="1354980"/>
                  <a:pt x="814313" y="1384995"/>
                </a:cubicBezTo>
                <a:cubicBezTo>
                  <a:pt x="672653" y="1415010"/>
                  <a:pt x="272247" y="1381506"/>
                  <a:pt x="0" y="1384995"/>
                </a:cubicBezTo>
                <a:cubicBezTo>
                  <a:pt x="-33155" y="1201585"/>
                  <a:pt x="8174" y="1088439"/>
                  <a:pt x="0" y="937180"/>
                </a:cubicBezTo>
                <a:cubicBezTo>
                  <a:pt x="-8174" y="785922"/>
                  <a:pt x="18245" y="703285"/>
                  <a:pt x="0" y="517065"/>
                </a:cubicBezTo>
                <a:cubicBezTo>
                  <a:pt x="-18245" y="330846"/>
                  <a:pt x="2209" y="131144"/>
                  <a:pt x="0" y="0"/>
                </a:cubicBezTo>
                <a:close/>
              </a:path>
              <a:path w="10819544" h="1384995" stroke="0" extrusionOk="0">
                <a:moveTo>
                  <a:pt x="0" y="0"/>
                </a:moveTo>
                <a:cubicBezTo>
                  <a:pt x="93683" y="-40288"/>
                  <a:pt x="255285" y="32030"/>
                  <a:pt x="461254" y="0"/>
                </a:cubicBezTo>
                <a:cubicBezTo>
                  <a:pt x="667223" y="-32030"/>
                  <a:pt x="639395" y="19097"/>
                  <a:pt x="706118" y="0"/>
                </a:cubicBezTo>
                <a:cubicBezTo>
                  <a:pt x="772841" y="-19097"/>
                  <a:pt x="1305962" y="37320"/>
                  <a:pt x="1491958" y="0"/>
                </a:cubicBezTo>
                <a:cubicBezTo>
                  <a:pt x="1677954" y="-37320"/>
                  <a:pt x="1742136" y="7170"/>
                  <a:pt x="1953212" y="0"/>
                </a:cubicBezTo>
                <a:cubicBezTo>
                  <a:pt x="2164288" y="-7170"/>
                  <a:pt x="2197032" y="30265"/>
                  <a:pt x="2414467" y="0"/>
                </a:cubicBezTo>
                <a:cubicBezTo>
                  <a:pt x="2631902" y="-30265"/>
                  <a:pt x="2968096" y="81156"/>
                  <a:pt x="3200307" y="0"/>
                </a:cubicBezTo>
                <a:cubicBezTo>
                  <a:pt x="3432518" y="-81156"/>
                  <a:pt x="3415023" y="24689"/>
                  <a:pt x="3553366" y="0"/>
                </a:cubicBezTo>
                <a:cubicBezTo>
                  <a:pt x="3691709" y="-24689"/>
                  <a:pt x="4095683" y="29368"/>
                  <a:pt x="4339207" y="0"/>
                </a:cubicBezTo>
                <a:cubicBezTo>
                  <a:pt x="4582731" y="-29368"/>
                  <a:pt x="4775932" y="72229"/>
                  <a:pt x="5125047" y="0"/>
                </a:cubicBezTo>
                <a:cubicBezTo>
                  <a:pt x="5474162" y="-72229"/>
                  <a:pt x="5572280" y="23545"/>
                  <a:pt x="5694497" y="0"/>
                </a:cubicBezTo>
                <a:cubicBezTo>
                  <a:pt x="5816714" y="-23545"/>
                  <a:pt x="6162038" y="37010"/>
                  <a:pt x="6480337" y="0"/>
                </a:cubicBezTo>
                <a:cubicBezTo>
                  <a:pt x="6798636" y="-37010"/>
                  <a:pt x="6715731" y="45794"/>
                  <a:pt x="6941592" y="0"/>
                </a:cubicBezTo>
                <a:cubicBezTo>
                  <a:pt x="7167454" y="-45794"/>
                  <a:pt x="7243437" y="35753"/>
                  <a:pt x="7402846" y="0"/>
                </a:cubicBezTo>
                <a:cubicBezTo>
                  <a:pt x="7562255" y="-35753"/>
                  <a:pt x="7901457" y="44137"/>
                  <a:pt x="8080491" y="0"/>
                </a:cubicBezTo>
                <a:cubicBezTo>
                  <a:pt x="8259525" y="-44137"/>
                  <a:pt x="8346212" y="32559"/>
                  <a:pt x="8541745" y="0"/>
                </a:cubicBezTo>
                <a:cubicBezTo>
                  <a:pt x="8737278" y="-32559"/>
                  <a:pt x="9164012" y="41747"/>
                  <a:pt x="9327586" y="0"/>
                </a:cubicBezTo>
                <a:cubicBezTo>
                  <a:pt x="9491160" y="-41747"/>
                  <a:pt x="9862598" y="16029"/>
                  <a:pt x="10113426" y="0"/>
                </a:cubicBezTo>
                <a:cubicBezTo>
                  <a:pt x="10364254" y="-16029"/>
                  <a:pt x="10562644" y="46890"/>
                  <a:pt x="10819544" y="0"/>
                </a:cubicBezTo>
                <a:cubicBezTo>
                  <a:pt x="10856134" y="139313"/>
                  <a:pt x="10782999" y="247945"/>
                  <a:pt x="10819544" y="447815"/>
                </a:cubicBezTo>
                <a:cubicBezTo>
                  <a:pt x="10856089" y="647686"/>
                  <a:pt x="10817454" y="676941"/>
                  <a:pt x="10819544" y="867930"/>
                </a:cubicBezTo>
                <a:cubicBezTo>
                  <a:pt x="10821634" y="1058919"/>
                  <a:pt x="10779232" y="1200970"/>
                  <a:pt x="10819544" y="1384995"/>
                </a:cubicBezTo>
                <a:cubicBezTo>
                  <a:pt x="10627457" y="1436889"/>
                  <a:pt x="10316881" y="1362833"/>
                  <a:pt x="10141899" y="1384995"/>
                </a:cubicBezTo>
                <a:cubicBezTo>
                  <a:pt x="9966918" y="1407157"/>
                  <a:pt x="9899652" y="1379954"/>
                  <a:pt x="9788840" y="1384995"/>
                </a:cubicBezTo>
                <a:cubicBezTo>
                  <a:pt x="9678028" y="1390036"/>
                  <a:pt x="9467275" y="1372549"/>
                  <a:pt x="9219390" y="1384995"/>
                </a:cubicBezTo>
                <a:cubicBezTo>
                  <a:pt x="8971505" y="1397441"/>
                  <a:pt x="9034458" y="1374782"/>
                  <a:pt x="8974527" y="1384995"/>
                </a:cubicBezTo>
                <a:cubicBezTo>
                  <a:pt x="8914596" y="1395208"/>
                  <a:pt x="8814135" y="1359623"/>
                  <a:pt x="8729664" y="1384995"/>
                </a:cubicBezTo>
                <a:cubicBezTo>
                  <a:pt x="8645193" y="1410367"/>
                  <a:pt x="8391748" y="1340009"/>
                  <a:pt x="8160214" y="1384995"/>
                </a:cubicBezTo>
                <a:cubicBezTo>
                  <a:pt x="7928680" y="1429981"/>
                  <a:pt x="7884622" y="1371650"/>
                  <a:pt x="7807155" y="1384995"/>
                </a:cubicBezTo>
                <a:cubicBezTo>
                  <a:pt x="7729688" y="1398340"/>
                  <a:pt x="7410128" y="1305262"/>
                  <a:pt x="7129510" y="1384995"/>
                </a:cubicBezTo>
                <a:cubicBezTo>
                  <a:pt x="6848893" y="1464728"/>
                  <a:pt x="6856349" y="1347783"/>
                  <a:pt x="6776451" y="1384995"/>
                </a:cubicBezTo>
                <a:cubicBezTo>
                  <a:pt x="6696553" y="1422207"/>
                  <a:pt x="6376215" y="1339156"/>
                  <a:pt x="6098806" y="1384995"/>
                </a:cubicBezTo>
                <a:cubicBezTo>
                  <a:pt x="5821398" y="1430834"/>
                  <a:pt x="5934228" y="1377007"/>
                  <a:pt x="5853943" y="1384995"/>
                </a:cubicBezTo>
                <a:cubicBezTo>
                  <a:pt x="5773658" y="1392983"/>
                  <a:pt x="5444400" y="1303989"/>
                  <a:pt x="5176298" y="1384995"/>
                </a:cubicBezTo>
                <a:cubicBezTo>
                  <a:pt x="4908197" y="1466001"/>
                  <a:pt x="4987965" y="1368943"/>
                  <a:pt x="4823239" y="1384995"/>
                </a:cubicBezTo>
                <a:cubicBezTo>
                  <a:pt x="4658513" y="1401047"/>
                  <a:pt x="4653233" y="1380763"/>
                  <a:pt x="4578375" y="1384995"/>
                </a:cubicBezTo>
                <a:cubicBezTo>
                  <a:pt x="4503517" y="1389227"/>
                  <a:pt x="4349371" y="1377020"/>
                  <a:pt x="4225317" y="1384995"/>
                </a:cubicBezTo>
                <a:cubicBezTo>
                  <a:pt x="4101263" y="1392970"/>
                  <a:pt x="3803768" y="1309938"/>
                  <a:pt x="3547672" y="1384995"/>
                </a:cubicBezTo>
                <a:cubicBezTo>
                  <a:pt x="3291577" y="1460052"/>
                  <a:pt x="3335199" y="1348916"/>
                  <a:pt x="3194613" y="1384995"/>
                </a:cubicBezTo>
                <a:cubicBezTo>
                  <a:pt x="3054027" y="1421074"/>
                  <a:pt x="3059406" y="1371702"/>
                  <a:pt x="2949749" y="1384995"/>
                </a:cubicBezTo>
                <a:cubicBezTo>
                  <a:pt x="2840092" y="1398288"/>
                  <a:pt x="2769363" y="1373779"/>
                  <a:pt x="2596691" y="1384995"/>
                </a:cubicBezTo>
                <a:cubicBezTo>
                  <a:pt x="2424019" y="1396211"/>
                  <a:pt x="2282763" y="1374828"/>
                  <a:pt x="2135436" y="1384995"/>
                </a:cubicBezTo>
                <a:cubicBezTo>
                  <a:pt x="1988110" y="1395162"/>
                  <a:pt x="1679917" y="1353127"/>
                  <a:pt x="1565987" y="1384995"/>
                </a:cubicBezTo>
                <a:cubicBezTo>
                  <a:pt x="1452057" y="1416863"/>
                  <a:pt x="1330147" y="1363904"/>
                  <a:pt x="1212928" y="1384995"/>
                </a:cubicBezTo>
                <a:cubicBezTo>
                  <a:pt x="1095709" y="1406086"/>
                  <a:pt x="520159" y="1354850"/>
                  <a:pt x="0" y="1384995"/>
                </a:cubicBezTo>
                <a:cubicBezTo>
                  <a:pt x="-31118" y="1173078"/>
                  <a:pt x="10527" y="1035687"/>
                  <a:pt x="0" y="923330"/>
                </a:cubicBezTo>
                <a:cubicBezTo>
                  <a:pt x="-10527" y="810974"/>
                  <a:pt x="33776" y="569595"/>
                  <a:pt x="0" y="461665"/>
                </a:cubicBezTo>
                <a:cubicBezTo>
                  <a:pt x="-33776" y="353736"/>
                  <a:pt x="41644" y="165188"/>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marL="0" indent="0">
              <a:buNone/>
            </a:pPr>
            <a:r>
              <a:rPr lang="en-GB" sz="2800" dirty="0">
                <a:solidFill>
                  <a:srgbClr val="222222"/>
                </a:solidFill>
                <a:effectLst/>
                <a:ea typeface="Times New Roman" panose="02020603050405020304" pitchFamily="18" charset="0"/>
              </a:rPr>
              <a:t>Economics is both maths </a:t>
            </a:r>
            <a:r>
              <a:rPr lang="en-GB" sz="2800" dirty="0">
                <a:effectLst/>
                <a:ea typeface="Times New Roman" panose="02020603050405020304" pitchFamily="18" charset="0"/>
              </a:rPr>
              <a:t>based and analytical/essay based - so being able to do well at both the numerical side of things and analytical side of things has been challenging. (Uni 2 survey respondent)</a:t>
            </a:r>
          </a:p>
        </p:txBody>
      </p:sp>
      <p:sp>
        <p:nvSpPr>
          <p:cNvPr id="7" name="TextBox 6">
            <a:extLst>
              <a:ext uri="{FF2B5EF4-FFF2-40B4-BE49-F238E27FC236}">
                <a16:creationId xmlns:a16="http://schemas.microsoft.com/office/drawing/2014/main" id="{1A9933D1-0C2C-262D-2B40-A99BC47871FC}"/>
              </a:ext>
            </a:extLst>
          </p:cNvPr>
          <p:cNvSpPr txBox="1"/>
          <p:nvPr/>
        </p:nvSpPr>
        <p:spPr>
          <a:xfrm>
            <a:off x="838200" y="3399284"/>
            <a:ext cx="10819544" cy="1384995"/>
          </a:xfrm>
          <a:custGeom>
            <a:avLst/>
            <a:gdLst>
              <a:gd name="connsiteX0" fmla="*/ 0 w 10819544"/>
              <a:gd name="connsiteY0" fmla="*/ 0 h 1384995"/>
              <a:gd name="connsiteX1" fmla="*/ 569450 w 10819544"/>
              <a:gd name="connsiteY1" fmla="*/ 0 h 1384995"/>
              <a:gd name="connsiteX2" fmla="*/ 1030704 w 10819544"/>
              <a:gd name="connsiteY2" fmla="*/ 0 h 1384995"/>
              <a:gd name="connsiteX3" fmla="*/ 1600154 w 10819544"/>
              <a:gd name="connsiteY3" fmla="*/ 0 h 1384995"/>
              <a:gd name="connsiteX4" fmla="*/ 2277799 w 10819544"/>
              <a:gd name="connsiteY4" fmla="*/ 0 h 1384995"/>
              <a:gd name="connsiteX5" fmla="*/ 2955444 w 10819544"/>
              <a:gd name="connsiteY5" fmla="*/ 0 h 1384995"/>
              <a:gd name="connsiteX6" fmla="*/ 3633089 w 10819544"/>
              <a:gd name="connsiteY6" fmla="*/ 0 h 1384995"/>
              <a:gd name="connsiteX7" fmla="*/ 4418930 w 10819544"/>
              <a:gd name="connsiteY7" fmla="*/ 0 h 1384995"/>
              <a:gd name="connsiteX8" fmla="*/ 4988379 w 10819544"/>
              <a:gd name="connsiteY8" fmla="*/ 0 h 1384995"/>
              <a:gd name="connsiteX9" fmla="*/ 5666024 w 10819544"/>
              <a:gd name="connsiteY9" fmla="*/ 0 h 1384995"/>
              <a:gd name="connsiteX10" fmla="*/ 6235474 w 10819544"/>
              <a:gd name="connsiteY10" fmla="*/ 0 h 1384995"/>
              <a:gd name="connsiteX11" fmla="*/ 6804924 w 10819544"/>
              <a:gd name="connsiteY11" fmla="*/ 0 h 1384995"/>
              <a:gd name="connsiteX12" fmla="*/ 7374373 w 10819544"/>
              <a:gd name="connsiteY12" fmla="*/ 0 h 1384995"/>
              <a:gd name="connsiteX13" fmla="*/ 7619237 w 10819544"/>
              <a:gd name="connsiteY13" fmla="*/ 0 h 1384995"/>
              <a:gd name="connsiteX14" fmla="*/ 8296882 w 10819544"/>
              <a:gd name="connsiteY14" fmla="*/ 0 h 1384995"/>
              <a:gd name="connsiteX15" fmla="*/ 8541745 w 10819544"/>
              <a:gd name="connsiteY15" fmla="*/ 0 h 1384995"/>
              <a:gd name="connsiteX16" fmla="*/ 9111195 w 10819544"/>
              <a:gd name="connsiteY16" fmla="*/ 0 h 1384995"/>
              <a:gd name="connsiteX17" fmla="*/ 9897036 w 10819544"/>
              <a:gd name="connsiteY17" fmla="*/ 0 h 1384995"/>
              <a:gd name="connsiteX18" fmla="*/ 10819544 w 10819544"/>
              <a:gd name="connsiteY18" fmla="*/ 0 h 1384995"/>
              <a:gd name="connsiteX19" fmla="*/ 10819544 w 10819544"/>
              <a:gd name="connsiteY19" fmla="*/ 475515 h 1384995"/>
              <a:gd name="connsiteX20" fmla="*/ 10819544 w 10819544"/>
              <a:gd name="connsiteY20" fmla="*/ 909480 h 1384995"/>
              <a:gd name="connsiteX21" fmla="*/ 10819544 w 10819544"/>
              <a:gd name="connsiteY21" fmla="*/ 1384995 h 1384995"/>
              <a:gd name="connsiteX22" fmla="*/ 10250094 w 10819544"/>
              <a:gd name="connsiteY22" fmla="*/ 1384995 h 1384995"/>
              <a:gd name="connsiteX23" fmla="*/ 9464254 w 10819544"/>
              <a:gd name="connsiteY23" fmla="*/ 1384995 h 1384995"/>
              <a:gd name="connsiteX24" fmla="*/ 8678413 w 10819544"/>
              <a:gd name="connsiteY24" fmla="*/ 1384995 h 1384995"/>
              <a:gd name="connsiteX25" fmla="*/ 8108964 w 10819544"/>
              <a:gd name="connsiteY25" fmla="*/ 1384995 h 1384995"/>
              <a:gd name="connsiteX26" fmla="*/ 7323123 w 10819544"/>
              <a:gd name="connsiteY26" fmla="*/ 1384995 h 1384995"/>
              <a:gd name="connsiteX27" fmla="*/ 6753673 w 10819544"/>
              <a:gd name="connsiteY27" fmla="*/ 1384995 h 1384995"/>
              <a:gd name="connsiteX28" fmla="*/ 6076028 w 10819544"/>
              <a:gd name="connsiteY28" fmla="*/ 1384995 h 1384995"/>
              <a:gd name="connsiteX29" fmla="*/ 5831165 w 10819544"/>
              <a:gd name="connsiteY29" fmla="*/ 1384995 h 1384995"/>
              <a:gd name="connsiteX30" fmla="*/ 5045324 w 10819544"/>
              <a:gd name="connsiteY30" fmla="*/ 1384995 h 1384995"/>
              <a:gd name="connsiteX31" fmla="*/ 4584070 w 10819544"/>
              <a:gd name="connsiteY31" fmla="*/ 1384995 h 1384995"/>
              <a:gd name="connsiteX32" fmla="*/ 3906425 w 10819544"/>
              <a:gd name="connsiteY32" fmla="*/ 1384995 h 1384995"/>
              <a:gd name="connsiteX33" fmla="*/ 3661561 w 10819544"/>
              <a:gd name="connsiteY33" fmla="*/ 1384995 h 1384995"/>
              <a:gd name="connsiteX34" fmla="*/ 2875721 w 10819544"/>
              <a:gd name="connsiteY34" fmla="*/ 1384995 h 1384995"/>
              <a:gd name="connsiteX35" fmla="*/ 2414467 w 10819544"/>
              <a:gd name="connsiteY35" fmla="*/ 1384995 h 1384995"/>
              <a:gd name="connsiteX36" fmla="*/ 1845017 w 10819544"/>
              <a:gd name="connsiteY36" fmla="*/ 1384995 h 1384995"/>
              <a:gd name="connsiteX37" fmla="*/ 1491958 w 10819544"/>
              <a:gd name="connsiteY37" fmla="*/ 1384995 h 1384995"/>
              <a:gd name="connsiteX38" fmla="*/ 814313 w 10819544"/>
              <a:gd name="connsiteY38" fmla="*/ 1384995 h 1384995"/>
              <a:gd name="connsiteX39" fmla="*/ 0 w 10819544"/>
              <a:gd name="connsiteY39" fmla="*/ 1384995 h 1384995"/>
              <a:gd name="connsiteX40" fmla="*/ 0 w 10819544"/>
              <a:gd name="connsiteY40" fmla="*/ 937180 h 1384995"/>
              <a:gd name="connsiteX41" fmla="*/ 0 w 10819544"/>
              <a:gd name="connsiteY41" fmla="*/ 517065 h 1384995"/>
              <a:gd name="connsiteX42" fmla="*/ 0 w 10819544"/>
              <a:gd name="connsiteY42" fmla="*/ 0 h 1384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819544" h="1384995" fill="none" extrusionOk="0">
                <a:moveTo>
                  <a:pt x="0" y="0"/>
                </a:moveTo>
                <a:cubicBezTo>
                  <a:pt x="160256" y="-35476"/>
                  <a:pt x="385705" y="54439"/>
                  <a:pt x="569450" y="0"/>
                </a:cubicBezTo>
                <a:cubicBezTo>
                  <a:pt x="753195" y="-54439"/>
                  <a:pt x="867767" y="3713"/>
                  <a:pt x="1030704" y="0"/>
                </a:cubicBezTo>
                <a:cubicBezTo>
                  <a:pt x="1193641" y="-3713"/>
                  <a:pt x="1456624" y="67962"/>
                  <a:pt x="1600154" y="0"/>
                </a:cubicBezTo>
                <a:cubicBezTo>
                  <a:pt x="1743684" y="-67962"/>
                  <a:pt x="2032747" y="7656"/>
                  <a:pt x="2277799" y="0"/>
                </a:cubicBezTo>
                <a:cubicBezTo>
                  <a:pt x="2522851" y="-7656"/>
                  <a:pt x="2774103" y="57167"/>
                  <a:pt x="2955444" y="0"/>
                </a:cubicBezTo>
                <a:cubicBezTo>
                  <a:pt x="3136785" y="-57167"/>
                  <a:pt x="3295259" y="22013"/>
                  <a:pt x="3633089" y="0"/>
                </a:cubicBezTo>
                <a:cubicBezTo>
                  <a:pt x="3970920" y="-22013"/>
                  <a:pt x="4187737" y="14403"/>
                  <a:pt x="4418930" y="0"/>
                </a:cubicBezTo>
                <a:cubicBezTo>
                  <a:pt x="4650123" y="-14403"/>
                  <a:pt x="4781148" y="9885"/>
                  <a:pt x="4988379" y="0"/>
                </a:cubicBezTo>
                <a:cubicBezTo>
                  <a:pt x="5195610" y="-9885"/>
                  <a:pt x="5479666" y="70382"/>
                  <a:pt x="5666024" y="0"/>
                </a:cubicBezTo>
                <a:cubicBezTo>
                  <a:pt x="5852383" y="-70382"/>
                  <a:pt x="6037710" y="37828"/>
                  <a:pt x="6235474" y="0"/>
                </a:cubicBezTo>
                <a:cubicBezTo>
                  <a:pt x="6433238" y="-37828"/>
                  <a:pt x="6598420" y="39659"/>
                  <a:pt x="6804924" y="0"/>
                </a:cubicBezTo>
                <a:cubicBezTo>
                  <a:pt x="7011428" y="-39659"/>
                  <a:pt x="7200612" y="23939"/>
                  <a:pt x="7374373" y="0"/>
                </a:cubicBezTo>
                <a:cubicBezTo>
                  <a:pt x="7548134" y="-23939"/>
                  <a:pt x="7554880" y="5179"/>
                  <a:pt x="7619237" y="0"/>
                </a:cubicBezTo>
                <a:cubicBezTo>
                  <a:pt x="7683594" y="-5179"/>
                  <a:pt x="8072811" y="9871"/>
                  <a:pt x="8296882" y="0"/>
                </a:cubicBezTo>
                <a:cubicBezTo>
                  <a:pt x="8520953" y="-9871"/>
                  <a:pt x="8453973" y="27689"/>
                  <a:pt x="8541745" y="0"/>
                </a:cubicBezTo>
                <a:cubicBezTo>
                  <a:pt x="8629517" y="-27689"/>
                  <a:pt x="8860002" y="24472"/>
                  <a:pt x="9111195" y="0"/>
                </a:cubicBezTo>
                <a:cubicBezTo>
                  <a:pt x="9362388" y="-24472"/>
                  <a:pt x="9726954" y="13423"/>
                  <a:pt x="9897036" y="0"/>
                </a:cubicBezTo>
                <a:cubicBezTo>
                  <a:pt x="10067118" y="-13423"/>
                  <a:pt x="10530677" y="59993"/>
                  <a:pt x="10819544" y="0"/>
                </a:cubicBezTo>
                <a:cubicBezTo>
                  <a:pt x="10874273" y="124578"/>
                  <a:pt x="10763534" y="364117"/>
                  <a:pt x="10819544" y="475515"/>
                </a:cubicBezTo>
                <a:cubicBezTo>
                  <a:pt x="10875554" y="586913"/>
                  <a:pt x="10791794" y="693500"/>
                  <a:pt x="10819544" y="909480"/>
                </a:cubicBezTo>
                <a:cubicBezTo>
                  <a:pt x="10847294" y="1125461"/>
                  <a:pt x="10762593" y="1208394"/>
                  <a:pt x="10819544" y="1384995"/>
                </a:cubicBezTo>
                <a:cubicBezTo>
                  <a:pt x="10585750" y="1406738"/>
                  <a:pt x="10465126" y="1353346"/>
                  <a:pt x="10250094" y="1384995"/>
                </a:cubicBezTo>
                <a:cubicBezTo>
                  <a:pt x="10035062" y="1416644"/>
                  <a:pt x="9814692" y="1312282"/>
                  <a:pt x="9464254" y="1384995"/>
                </a:cubicBezTo>
                <a:cubicBezTo>
                  <a:pt x="9113816" y="1457708"/>
                  <a:pt x="8968685" y="1364496"/>
                  <a:pt x="8678413" y="1384995"/>
                </a:cubicBezTo>
                <a:cubicBezTo>
                  <a:pt x="8388141" y="1405494"/>
                  <a:pt x="8224885" y="1361321"/>
                  <a:pt x="8108964" y="1384995"/>
                </a:cubicBezTo>
                <a:cubicBezTo>
                  <a:pt x="7993043" y="1408669"/>
                  <a:pt x="7613615" y="1374744"/>
                  <a:pt x="7323123" y="1384995"/>
                </a:cubicBezTo>
                <a:cubicBezTo>
                  <a:pt x="7032631" y="1395246"/>
                  <a:pt x="6909743" y="1319406"/>
                  <a:pt x="6753673" y="1384995"/>
                </a:cubicBezTo>
                <a:cubicBezTo>
                  <a:pt x="6597603" y="1450584"/>
                  <a:pt x="6261317" y="1362645"/>
                  <a:pt x="6076028" y="1384995"/>
                </a:cubicBezTo>
                <a:cubicBezTo>
                  <a:pt x="5890740" y="1407345"/>
                  <a:pt x="5913604" y="1366523"/>
                  <a:pt x="5831165" y="1384995"/>
                </a:cubicBezTo>
                <a:cubicBezTo>
                  <a:pt x="5748726" y="1403467"/>
                  <a:pt x="5413729" y="1380799"/>
                  <a:pt x="5045324" y="1384995"/>
                </a:cubicBezTo>
                <a:cubicBezTo>
                  <a:pt x="4676919" y="1389191"/>
                  <a:pt x="4755168" y="1366124"/>
                  <a:pt x="4584070" y="1384995"/>
                </a:cubicBezTo>
                <a:cubicBezTo>
                  <a:pt x="4412972" y="1403866"/>
                  <a:pt x="4177325" y="1342236"/>
                  <a:pt x="3906425" y="1384995"/>
                </a:cubicBezTo>
                <a:cubicBezTo>
                  <a:pt x="3635525" y="1427754"/>
                  <a:pt x="3751443" y="1360839"/>
                  <a:pt x="3661561" y="1384995"/>
                </a:cubicBezTo>
                <a:cubicBezTo>
                  <a:pt x="3571679" y="1409151"/>
                  <a:pt x="3076185" y="1305379"/>
                  <a:pt x="2875721" y="1384995"/>
                </a:cubicBezTo>
                <a:cubicBezTo>
                  <a:pt x="2675257" y="1464611"/>
                  <a:pt x="2526157" y="1368837"/>
                  <a:pt x="2414467" y="1384995"/>
                </a:cubicBezTo>
                <a:cubicBezTo>
                  <a:pt x="2302777" y="1401153"/>
                  <a:pt x="2031590" y="1346840"/>
                  <a:pt x="1845017" y="1384995"/>
                </a:cubicBezTo>
                <a:cubicBezTo>
                  <a:pt x="1658444" y="1423150"/>
                  <a:pt x="1608454" y="1379874"/>
                  <a:pt x="1491958" y="1384995"/>
                </a:cubicBezTo>
                <a:cubicBezTo>
                  <a:pt x="1375462" y="1390116"/>
                  <a:pt x="955973" y="1354980"/>
                  <a:pt x="814313" y="1384995"/>
                </a:cubicBezTo>
                <a:cubicBezTo>
                  <a:pt x="672653" y="1415010"/>
                  <a:pt x="272247" y="1381506"/>
                  <a:pt x="0" y="1384995"/>
                </a:cubicBezTo>
                <a:cubicBezTo>
                  <a:pt x="-33155" y="1201585"/>
                  <a:pt x="8174" y="1088439"/>
                  <a:pt x="0" y="937180"/>
                </a:cubicBezTo>
                <a:cubicBezTo>
                  <a:pt x="-8174" y="785922"/>
                  <a:pt x="18245" y="703285"/>
                  <a:pt x="0" y="517065"/>
                </a:cubicBezTo>
                <a:cubicBezTo>
                  <a:pt x="-18245" y="330846"/>
                  <a:pt x="2209" y="131144"/>
                  <a:pt x="0" y="0"/>
                </a:cubicBezTo>
                <a:close/>
              </a:path>
              <a:path w="10819544" h="1384995" stroke="0" extrusionOk="0">
                <a:moveTo>
                  <a:pt x="0" y="0"/>
                </a:moveTo>
                <a:cubicBezTo>
                  <a:pt x="93683" y="-40288"/>
                  <a:pt x="255285" y="32030"/>
                  <a:pt x="461254" y="0"/>
                </a:cubicBezTo>
                <a:cubicBezTo>
                  <a:pt x="667223" y="-32030"/>
                  <a:pt x="639395" y="19097"/>
                  <a:pt x="706118" y="0"/>
                </a:cubicBezTo>
                <a:cubicBezTo>
                  <a:pt x="772841" y="-19097"/>
                  <a:pt x="1305962" y="37320"/>
                  <a:pt x="1491958" y="0"/>
                </a:cubicBezTo>
                <a:cubicBezTo>
                  <a:pt x="1677954" y="-37320"/>
                  <a:pt x="1742136" y="7170"/>
                  <a:pt x="1953212" y="0"/>
                </a:cubicBezTo>
                <a:cubicBezTo>
                  <a:pt x="2164288" y="-7170"/>
                  <a:pt x="2197032" y="30265"/>
                  <a:pt x="2414467" y="0"/>
                </a:cubicBezTo>
                <a:cubicBezTo>
                  <a:pt x="2631902" y="-30265"/>
                  <a:pt x="2968096" y="81156"/>
                  <a:pt x="3200307" y="0"/>
                </a:cubicBezTo>
                <a:cubicBezTo>
                  <a:pt x="3432518" y="-81156"/>
                  <a:pt x="3415023" y="24689"/>
                  <a:pt x="3553366" y="0"/>
                </a:cubicBezTo>
                <a:cubicBezTo>
                  <a:pt x="3691709" y="-24689"/>
                  <a:pt x="4095683" y="29368"/>
                  <a:pt x="4339207" y="0"/>
                </a:cubicBezTo>
                <a:cubicBezTo>
                  <a:pt x="4582731" y="-29368"/>
                  <a:pt x="4775932" y="72229"/>
                  <a:pt x="5125047" y="0"/>
                </a:cubicBezTo>
                <a:cubicBezTo>
                  <a:pt x="5474162" y="-72229"/>
                  <a:pt x="5572280" y="23545"/>
                  <a:pt x="5694497" y="0"/>
                </a:cubicBezTo>
                <a:cubicBezTo>
                  <a:pt x="5816714" y="-23545"/>
                  <a:pt x="6162038" y="37010"/>
                  <a:pt x="6480337" y="0"/>
                </a:cubicBezTo>
                <a:cubicBezTo>
                  <a:pt x="6798636" y="-37010"/>
                  <a:pt x="6715731" y="45794"/>
                  <a:pt x="6941592" y="0"/>
                </a:cubicBezTo>
                <a:cubicBezTo>
                  <a:pt x="7167454" y="-45794"/>
                  <a:pt x="7243437" y="35753"/>
                  <a:pt x="7402846" y="0"/>
                </a:cubicBezTo>
                <a:cubicBezTo>
                  <a:pt x="7562255" y="-35753"/>
                  <a:pt x="7901457" y="44137"/>
                  <a:pt x="8080491" y="0"/>
                </a:cubicBezTo>
                <a:cubicBezTo>
                  <a:pt x="8259525" y="-44137"/>
                  <a:pt x="8346212" y="32559"/>
                  <a:pt x="8541745" y="0"/>
                </a:cubicBezTo>
                <a:cubicBezTo>
                  <a:pt x="8737278" y="-32559"/>
                  <a:pt x="9164012" y="41747"/>
                  <a:pt x="9327586" y="0"/>
                </a:cubicBezTo>
                <a:cubicBezTo>
                  <a:pt x="9491160" y="-41747"/>
                  <a:pt x="9862598" y="16029"/>
                  <a:pt x="10113426" y="0"/>
                </a:cubicBezTo>
                <a:cubicBezTo>
                  <a:pt x="10364254" y="-16029"/>
                  <a:pt x="10562644" y="46890"/>
                  <a:pt x="10819544" y="0"/>
                </a:cubicBezTo>
                <a:cubicBezTo>
                  <a:pt x="10856134" y="139313"/>
                  <a:pt x="10782999" y="247945"/>
                  <a:pt x="10819544" y="447815"/>
                </a:cubicBezTo>
                <a:cubicBezTo>
                  <a:pt x="10856089" y="647686"/>
                  <a:pt x="10817454" y="676941"/>
                  <a:pt x="10819544" y="867930"/>
                </a:cubicBezTo>
                <a:cubicBezTo>
                  <a:pt x="10821634" y="1058919"/>
                  <a:pt x="10779232" y="1200970"/>
                  <a:pt x="10819544" y="1384995"/>
                </a:cubicBezTo>
                <a:cubicBezTo>
                  <a:pt x="10627457" y="1436889"/>
                  <a:pt x="10316881" y="1362833"/>
                  <a:pt x="10141899" y="1384995"/>
                </a:cubicBezTo>
                <a:cubicBezTo>
                  <a:pt x="9966918" y="1407157"/>
                  <a:pt x="9899652" y="1379954"/>
                  <a:pt x="9788840" y="1384995"/>
                </a:cubicBezTo>
                <a:cubicBezTo>
                  <a:pt x="9678028" y="1390036"/>
                  <a:pt x="9467275" y="1372549"/>
                  <a:pt x="9219390" y="1384995"/>
                </a:cubicBezTo>
                <a:cubicBezTo>
                  <a:pt x="8971505" y="1397441"/>
                  <a:pt x="9034458" y="1374782"/>
                  <a:pt x="8974527" y="1384995"/>
                </a:cubicBezTo>
                <a:cubicBezTo>
                  <a:pt x="8914596" y="1395208"/>
                  <a:pt x="8814135" y="1359623"/>
                  <a:pt x="8729664" y="1384995"/>
                </a:cubicBezTo>
                <a:cubicBezTo>
                  <a:pt x="8645193" y="1410367"/>
                  <a:pt x="8391748" y="1340009"/>
                  <a:pt x="8160214" y="1384995"/>
                </a:cubicBezTo>
                <a:cubicBezTo>
                  <a:pt x="7928680" y="1429981"/>
                  <a:pt x="7884622" y="1371650"/>
                  <a:pt x="7807155" y="1384995"/>
                </a:cubicBezTo>
                <a:cubicBezTo>
                  <a:pt x="7729688" y="1398340"/>
                  <a:pt x="7410128" y="1305262"/>
                  <a:pt x="7129510" y="1384995"/>
                </a:cubicBezTo>
                <a:cubicBezTo>
                  <a:pt x="6848893" y="1464728"/>
                  <a:pt x="6856349" y="1347783"/>
                  <a:pt x="6776451" y="1384995"/>
                </a:cubicBezTo>
                <a:cubicBezTo>
                  <a:pt x="6696553" y="1422207"/>
                  <a:pt x="6376215" y="1339156"/>
                  <a:pt x="6098806" y="1384995"/>
                </a:cubicBezTo>
                <a:cubicBezTo>
                  <a:pt x="5821398" y="1430834"/>
                  <a:pt x="5934228" y="1377007"/>
                  <a:pt x="5853943" y="1384995"/>
                </a:cubicBezTo>
                <a:cubicBezTo>
                  <a:pt x="5773658" y="1392983"/>
                  <a:pt x="5444400" y="1303989"/>
                  <a:pt x="5176298" y="1384995"/>
                </a:cubicBezTo>
                <a:cubicBezTo>
                  <a:pt x="4908197" y="1466001"/>
                  <a:pt x="4987965" y="1368943"/>
                  <a:pt x="4823239" y="1384995"/>
                </a:cubicBezTo>
                <a:cubicBezTo>
                  <a:pt x="4658513" y="1401047"/>
                  <a:pt x="4653233" y="1380763"/>
                  <a:pt x="4578375" y="1384995"/>
                </a:cubicBezTo>
                <a:cubicBezTo>
                  <a:pt x="4503517" y="1389227"/>
                  <a:pt x="4349371" y="1377020"/>
                  <a:pt x="4225317" y="1384995"/>
                </a:cubicBezTo>
                <a:cubicBezTo>
                  <a:pt x="4101263" y="1392970"/>
                  <a:pt x="3803768" y="1309938"/>
                  <a:pt x="3547672" y="1384995"/>
                </a:cubicBezTo>
                <a:cubicBezTo>
                  <a:pt x="3291577" y="1460052"/>
                  <a:pt x="3335199" y="1348916"/>
                  <a:pt x="3194613" y="1384995"/>
                </a:cubicBezTo>
                <a:cubicBezTo>
                  <a:pt x="3054027" y="1421074"/>
                  <a:pt x="3059406" y="1371702"/>
                  <a:pt x="2949749" y="1384995"/>
                </a:cubicBezTo>
                <a:cubicBezTo>
                  <a:pt x="2840092" y="1398288"/>
                  <a:pt x="2769363" y="1373779"/>
                  <a:pt x="2596691" y="1384995"/>
                </a:cubicBezTo>
                <a:cubicBezTo>
                  <a:pt x="2424019" y="1396211"/>
                  <a:pt x="2282763" y="1374828"/>
                  <a:pt x="2135436" y="1384995"/>
                </a:cubicBezTo>
                <a:cubicBezTo>
                  <a:pt x="1988110" y="1395162"/>
                  <a:pt x="1679917" y="1353127"/>
                  <a:pt x="1565987" y="1384995"/>
                </a:cubicBezTo>
                <a:cubicBezTo>
                  <a:pt x="1452057" y="1416863"/>
                  <a:pt x="1330147" y="1363904"/>
                  <a:pt x="1212928" y="1384995"/>
                </a:cubicBezTo>
                <a:cubicBezTo>
                  <a:pt x="1095709" y="1406086"/>
                  <a:pt x="520159" y="1354850"/>
                  <a:pt x="0" y="1384995"/>
                </a:cubicBezTo>
                <a:cubicBezTo>
                  <a:pt x="-31118" y="1173078"/>
                  <a:pt x="10527" y="1035687"/>
                  <a:pt x="0" y="923330"/>
                </a:cubicBezTo>
                <a:cubicBezTo>
                  <a:pt x="-10527" y="810974"/>
                  <a:pt x="33776" y="569595"/>
                  <a:pt x="0" y="461665"/>
                </a:cubicBezTo>
                <a:cubicBezTo>
                  <a:pt x="-33776" y="353736"/>
                  <a:pt x="41644" y="165188"/>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marL="0" indent="0">
              <a:buNone/>
            </a:pPr>
            <a:r>
              <a:rPr lang="en-GB" sz="2800" dirty="0">
                <a:solidFill>
                  <a:srgbClr val="222222"/>
                </a:solidFill>
                <a:effectLst/>
                <a:ea typeface="Calibri" panose="020F0502020204030204" pitchFamily="34" charset="0"/>
              </a:rPr>
              <a:t>Last year in my pure economics lectures I would often find the content quite challenging and </a:t>
            </a:r>
            <a:r>
              <a:rPr lang="en-GB" sz="2800" dirty="0">
                <a:effectLst/>
              </a:rPr>
              <a:t>have to go over it numerous times in the textbook until I fully understood it. </a:t>
            </a:r>
            <a:r>
              <a:rPr lang="en-GB" sz="2800" dirty="0">
                <a:effectLst/>
                <a:ea typeface="Times New Roman" panose="02020603050405020304" pitchFamily="18" charset="0"/>
              </a:rPr>
              <a:t>(Uni 1 survey respondent)</a:t>
            </a:r>
          </a:p>
        </p:txBody>
      </p:sp>
      <p:sp>
        <p:nvSpPr>
          <p:cNvPr id="8" name="TextBox 7">
            <a:extLst>
              <a:ext uri="{FF2B5EF4-FFF2-40B4-BE49-F238E27FC236}">
                <a16:creationId xmlns:a16="http://schemas.microsoft.com/office/drawing/2014/main" id="{9DAA2577-319F-24D1-A985-088E7D72F56C}"/>
              </a:ext>
            </a:extLst>
          </p:cNvPr>
          <p:cNvSpPr txBox="1"/>
          <p:nvPr/>
        </p:nvSpPr>
        <p:spPr>
          <a:xfrm>
            <a:off x="1221953" y="5092917"/>
            <a:ext cx="10819544" cy="1384995"/>
          </a:xfrm>
          <a:custGeom>
            <a:avLst/>
            <a:gdLst>
              <a:gd name="connsiteX0" fmla="*/ 0 w 10819544"/>
              <a:gd name="connsiteY0" fmla="*/ 0 h 1384995"/>
              <a:gd name="connsiteX1" fmla="*/ 569450 w 10819544"/>
              <a:gd name="connsiteY1" fmla="*/ 0 h 1384995"/>
              <a:gd name="connsiteX2" fmla="*/ 1030704 w 10819544"/>
              <a:gd name="connsiteY2" fmla="*/ 0 h 1384995"/>
              <a:gd name="connsiteX3" fmla="*/ 1600154 w 10819544"/>
              <a:gd name="connsiteY3" fmla="*/ 0 h 1384995"/>
              <a:gd name="connsiteX4" fmla="*/ 2277799 w 10819544"/>
              <a:gd name="connsiteY4" fmla="*/ 0 h 1384995"/>
              <a:gd name="connsiteX5" fmla="*/ 2955444 w 10819544"/>
              <a:gd name="connsiteY5" fmla="*/ 0 h 1384995"/>
              <a:gd name="connsiteX6" fmla="*/ 3633089 w 10819544"/>
              <a:gd name="connsiteY6" fmla="*/ 0 h 1384995"/>
              <a:gd name="connsiteX7" fmla="*/ 4418930 w 10819544"/>
              <a:gd name="connsiteY7" fmla="*/ 0 h 1384995"/>
              <a:gd name="connsiteX8" fmla="*/ 4988379 w 10819544"/>
              <a:gd name="connsiteY8" fmla="*/ 0 h 1384995"/>
              <a:gd name="connsiteX9" fmla="*/ 5666024 w 10819544"/>
              <a:gd name="connsiteY9" fmla="*/ 0 h 1384995"/>
              <a:gd name="connsiteX10" fmla="*/ 6235474 w 10819544"/>
              <a:gd name="connsiteY10" fmla="*/ 0 h 1384995"/>
              <a:gd name="connsiteX11" fmla="*/ 6804924 w 10819544"/>
              <a:gd name="connsiteY11" fmla="*/ 0 h 1384995"/>
              <a:gd name="connsiteX12" fmla="*/ 7374373 w 10819544"/>
              <a:gd name="connsiteY12" fmla="*/ 0 h 1384995"/>
              <a:gd name="connsiteX13" fmla="*/ 7619237 w 10819544"/>
              <a:gd name="connsiteY13" fmla="*/ 0 h 1384995"/>
              <a:gd name="connsiteX14" fmla="*/ 8296882 w 10819544"/>
              <a:gd name="connsiteY14" fmla="*/ 0 h 1384995"/>
              <a:gd name="connsiteX15" fmla="*/ 8541745 w 10819544"/>
              <a:gd name="connsiteY15" fmla="*/ 0 h 1384995"/>
              <a:gd name="connsiteX16" fmla="*/ 9111195 w 10819544"/>
              <a:gd name="connsiteY16" fmla="*/ 0 h 1384995"/>
              <a:gd name="connsiteX17" fmla="*/ 9897036 w 10819544"/>
              <a:gd name="connsiteY17" fmla="*/ 0 h 1384995"/>
              <a:gd name="connsiteX18" fmla="*/ 10819544 w 10819544"/>
              <a:gd name="connsiteY18" fmla="*/ 0 h 1384995"/>
              <a:gd name="connsiteX19" fmla="*/ 10819544 w 10819544"/>
              <a:gd name="connsiteY19" fmla="*/ 475515 h 1384995"/>
              <a:gd name="connsiteX20" fmla="*/ 10819544 w 10819544"/>
              <a:gd name="connsiteY20" fmla="*/ 909480 h 1384995"/>
              <a:gd name="connsiteX21" fmla="*/ 10819544 w 10819544"/>
              <a:gd name="connsiteY21" fmla="*/ 1384995 h 1384995"/>
              <a:gd name="connsiteX22" fmla="*/ 10250094 w 10819544"/>
              <a:gd name="connsiteY22" fmla="*/ 1384995 h 1384995"/>
              <a:gd name="connsiteX23" fmla="*/ 9464254 w 10819544"/>
              <a:gd name="connsiteY23" fmla="*/ 1384995 h 1384995"/>
              <a:gd name="connsiteX24" fmla="*/ 8678413 w 10819544"/>
              <a:gd name="connsiteY24" fmla="*/ 1384995 h 1384995"/>
              <a:gd name="connsiteX25" fmla="*/ 8108964 w 10819544"/>
              <a:gd name="connsiteY25" fmla="*/ 1384995 h 1384995"/>
              <a:gd name="connsiteX26" fmla="*/ 7323123 w 10819544"/>
              <a:gd name="connsiteY26" fmla="*/ 1384995 h 1384995"/>
              <a:gd name="connsiteX27" fmla="*/ 6753673 w 10819544"/>
              <a:gd name="connsiteY27" fmla="*/ 1384995 h 1384995"/>
              <a:gd name="connsiteX28" fmla="*/ 6076028 w 10819544"/>
              <a:gd name="connsiteY28" fmla="*/ 1384995 h 1384995"/>
              <a:gd name="connsiteX29" fmla="*/ 5831165 w 10819544"/>
              <a:gd name="connsiteY29" fmla="*/ 1384995 h 1384995"/>
              <a:gd name="connsiteX30" fmla="*/ 5045324 w 10819544"/>
              <a:gd name="connsiteY30" fmla="*/ 1384995 h 1384995"/>
              <a:gd name="connsiteX31" fmla="*/ 4584070 w 10819544"/>
              <a:gd name="connsiteY31" fmla="*/ 1384995 h 1384995"/>
              <a:gd name="connsiteX32" fmla="*/ 3906425 w 10819544"/>
              <a:gd name="connsiteY32" fmla="*/ 1384995 h 1384995"/>
              <a:gd name="connsiteX33" fmla="*/ 3661561 w 10819544"/>
              <a:gd name="connsiteY33" fmla="*/ 1384995 h 1384995"/>
              <a:gd name="connsiteX34" fmla="*/ 2875721 w 10819544"/>
              <a:gd name="connsiteY34" fmla="*/ 1384995 h 1384995"/>
              <a:gd name="connsiteX35" fmla="*/ 2414467 w 10819544"/>
              <a:gd name="connsiteY35" fmla="*/ 1384995 h 1384995"/>
              <a:gd name="connsiteX36" fmla="*/ 1845017 w 10819544"/>
              <a:gd name="connsiteY36" fmla="*/ 1384995 h 1384995"/>
              <a:gd name="connsiteX37" fmla="*/ 1491958 w 10819544"/>
              <a:gd name="connsiteY37" fmla="*/ 1384995 h 1384995"/>
              <a:gd name="connsiteX38" fmla="*/ 814313 w 10819544"/>
              <a:gd name="connsiteY38" fmla="*/ 1384995 h 1384995"/>
              <a:gd name="connsiteX39" fmla="*/ 0 w 10819544"/>
              <a:gd name="connsiteY39" fmla="*/ 1384995 h 1384995"/>
              <a:gd name="connsiteX40" fmla="*/ 0 w 10819544"/>
              <a:gd name="connsiteY40" fmla="*/ 937180 h 1384995"/>
              <a:gd name="connsiteX41" fmla="*/ 0 w 10819544"/>
              <a:gd name="connsiteY41" fmla="*/ 517065 h 1384995"/>
              <a:gd name="connsiteX42" fmla="*/ 0 w 10819544"/>
              <a:gd name="connsiteY42" fmla="*/ 0 h 13849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819544" h="1384995" fill="none" extrusionOk="0">
                <a:moveTo>
                  <a:pt x="0" y="0"/>
                </a:moveTo>
                <a:cubicBezTo>
                  <a:pt x="160256" y="-35476"/>
                  <a:pt x="385705" y="54439"/>
                  <a:pt x="569450" y="0"/>
                </a:cubicBezTo>
                <a:cubicBezTo>
                  <a:pt x="753195" y="-54439"/>
                  <a:pt x="867767" y="3713"/>
                  <a:pt x="1030704" y="0"/>
                </a:cubicBezTo>
                <a:cubicBezTo>
                  <a:pt x="1193641" y="-3713"/>
                  <a:pt x="1456624" y="67962"/>
                  <a:pt x="1600154" y="0"/>
                </a:cubicBezTo>
                <a:cubicBezTo>
                  <a:pt x="1743684" y="-67962"/>
                  <a:pt x="2032747" y="7656"/>
                  <a:pt x="2277799" y="0"/>
                </a:cubicBezTo>
                <a:cubicBezTo>
                  <a:pt x="2522851" y="-7656"/>
                  <a:pt x="2774103" y="57167"/>
                  <a:pt x="2955444" y="0"/>
                </a:cubicBezTo>
                <a:cubicBezTo>
                  <a:pt x="3136785" y="-57167"/>
                  <a:pt x="3295259" y="22013"/>
                  <a:pt x="3633089" y="0"/>
                </a:cubicBezTo>
                <a:cubicBezTo>
                  <a:pt x="3970920" y="-22013"/>
                  <a:pt x="4187737" y="14403"/>
                  <a:pt x="4418930" y="0"/>
                </a:cubicBezTo>
                <a:cubicBezTo>
                  <a:pt x="4650123" y="-14403"/>
                  <a:pt x="4781148" y="9885"/>
                  <a:pt x="4988379" y="0"/>
                </a:cubicBezTo>
                <a:cubicBezTo>
                  <a:pt x="5195610" y="-9885"/>
                  <a:pt x="5479666" y="70382"/>
                  <a:pt x="5666024" y="0"/>
                </a:cubicBezTo>
                <a:cubicBezTo>
                  <a:pt x="5852383" y="-70382"/>
                  <a:pt x="6037710" y="37828"/>
                  <a:pt x="6235474" y="0"/>
                </a:cubicBezTo>
                <a:cubicBezTo>
                  <a:pt x="6433238" y="-37828"/>
                  <a:pt x="6598420" y="39659"/>
                  <a:pt x="6804924" y="0"/>
                </a:cubicBezTo>
                <a:cubicBezTo>
                  <a:pt x="7011428" y="-39659"/>
                  <a:pt x="7200612" y="23939"/>
                  <a:pt x="7374373" y="0"/>
                </a:cubicBezTo>
                <a:cubicBezTo>
                  <a:pt x="7548134" y="-23939"/>
                  <a:pt x="7554880" y="5179"/>
                  <a:pt x="7619237" y="0"/>
                </a:cubicBezTo>
                <a:cubicBezTo>
                  <a:pt x="7683594" y="-5179"/>
                  <a:pt x="8072811" y="9871"/>
                  <a:pt x="8296882" y="0"/>
                </a:cubicBezTo>
                <a:cubicBezTo>
                  <a:pt x="8520953" y="-9871"/>
                  <a:pt x="8453973" y="27689"/>
                  <a:pt x="8541745" y="0"/>
                </a:cubicBezTo>
                <a:cubicBezTo>
                  <a:pt x="8629517" y="-27689"/>
                  <a:pt x="8860002" y="24472"/>
                  <a:pt x="9111195" y="0"/>
                </a:cubicBezTo>
                <a:cubicBezTo>
                  <a:pt x="9362388" y="-24472"/>
                  <a:pt x="9726954" y="13423"/>
                  <a:pt x="9897036" y="0"/>
                </a:cubicBezTo>
                <a:cubicBezTo>
                  <a:pt x="10067118" y="-13423"/>
                  <a:pt x="10530677" y="59993"/>
                  <a:pt x="10819544" y="0"/>
                </a:cubicBezTo>
                <a:cubicBezTo>
                  <a:pt x="10874273" y="124578"/>
                  <a:pt x="10763534" y="364117"/>
                  <a:pt x="10819544" y="475515"/>
                </a:cubicBezTo>
                <a:cubicBezTo>
                  <a:pt x="10875554" y="586913"/>
                  <a:pt x="10791794" y="693500"/>
                  <a:pt x="10819544" y="909480"/>
                </a:cubicBezTo>
                <a:cubicBezTo>
                  <a:pt x="10847294" y="1125461"/>
                  <a:pt x="10762593" y="1208394"/>
                  <a:pt x="10819544" y="1384995"/>
                </a:cubicBezTo>
                <a:cubicBezTo>
                  <a:pt x="10585750" y="1406738"/>
                  <a:pt x="10465126" y="1353346"/>
                  <a:pt x="10250094" y="1384995"/>
                </a:cubicBezTo>
                <a:cubicBezTo>
                  <a:pt x="10035062" y="1416644"/>
                  <a:pt x="9814692" y="1312282"/>
                  <a:pt x="9464254" y="1384995"/>
                </a:cubicBezTo>
                <a:cubicBezTo>
                  <a:pt x="9113816" y="1457708"/>
                  <a:pt x="8968685" y="1364496"/>
                  <a:pt x="8678413" y="1384995"/>
                </a:cubicBezTo>
                <a:cubicBezTo>
                  <a:pt x="8388141" y="1405494"/>
                  <a:pt x="8224885" y="1361321"/>
                  <a:pt x="8108964" y="1384995"/>
                </a:cubicBezTo>
                <a:cubicBezTo>
                  <a:pt x="7993043" y="1408669"/>
                  <a:pt x="7613615" y="1374744"/>
                  <a:pt x="7323123" y="1384995"/>
                </a:cubicBezTo>
                <a:cubicBezTo>
                  <a:pt x="7032631" y="1395246"/>
                  <a:pt x="6909743" y="1319406"/>
                  <a:pt x="6753673" y="1384995"/>
                </a:cubicBezTo>
                <a:cubicBezTo>
                  <a:pt x="6597603" y="1450584"/>
                  <a:pt x="6261317" y="1362645"/>
                  <a:pt x="6076028" y="1384995"/>
                </a:cubicBezTo>
                <a:cubicBezTo>
                  <a:pt x="5890740" y="1407345"/>
                  <a:pt x="5913604" y="1366523"/>
                  <a:pt x="5831165" y="1384995"/>
                </a:cubicBezTo>
                <a:cubicBezTo>
                  <a:pt x="5748726" y="1403467"/>
                  <a:pt x="5413729" y="1380799"/>
                  <a:pt x="5045324" y="1384995"/>
                </a:cubicBezTo>
                <a:cubicBezTo>
                  <a:pt x="4676919" y="1389191"/>
                  <a:pt x="4755168" y="1366124"/>
                  <a:pt x="4584070" y="1384995"/>
                </a:cubicBezTo>
                <a:cubicBezTo>
                  <a:pt x="4412972" y="1403866"/>
                  <a:pt x="4177325" y="1342236"/>
                  <a:pt x="3906425" y="1384995"/>
                </a:cubicBezTo>
                <a:cubicBezTo>
                  <a:pt x="3635525" y="1427754"/>
                  <a:pt x="3751443" y="1360839"/>
                  <a:pt x="3661561" y="1384995"/>
                </a:cubicBezTo>
                <a:cubicBezTo>
                  <a:pt x="3571679" y="1409151"/>
                  <a:pt x="3076185" y="1305379"/>
                  <a:pt x="2875721" y="1384995"/>
                </a:cubicBezTo>
                <a:cubicBezTo>
                  <a:pt x="2675257" y="1464611"/>
                  <a:pt x="2526157" y="1368837"/>
                  <a:pt x="2414467" y="1384995"/>
                </a:cubicBezTo>
                <a:cubicBezTo>
                  <a:pt x="2302777" y="1401153"/>
                  <a:pt x="2031590" y="1346840"/>
                  <a:pt x="1845017" y="1384995"/>
                </a:cubicBezTo>
                <a:cubicBezTo>
                  <a:pt x="1658444" y="1423150"/>
                  <a:pt x="1608454" y="1379874"/>
                  <a:pt x="1491958" y="1384995"/>
                </a:cubicBezTo>
                <a:cubicBezTo>
                  <a:pt x="1375462" y="1390116"/>
                  <a:pt x="955973" y="1354980"/>
                  <a:pt x="814313" y="1384995"/>
                </a:cubicBezTo>
                <a:cubicBezTo>
                  <a:pt x="672653" y="1415010"/>
                  <a:pt x="272247" y="1381506"/>
                  <a:pt x="0" y="1384995"/>
                </a:cubicBezTo>
                <a:cubicBezTo>
                  <a:pt x="-33155" y="1201585"/>
                  <a:pt x="8174" y="1088439"/>
                  <a:pt x="0" y="937180"/>
                </a:cubicBezTo>
                <a:cubicBezTo>
                  <a:pt x="-8174" y="785922"/>
                  <a:pt x="18245" y="703285"/>
                  <a:pt x="0" y="517065"/>
                </a:cubicBezTo>
                <a:cubicBezTo>
                  <a:pt x="-18245" y="330846"/>
                  <a:pt x="2209" y="131144"/>
                  <a:pt x="0" y="0"/>
                </a:cubicBezTo>
                <a:close/>
              </a:path>
              <a:path w="10819544" h="1384995" stroke="0" extrusionOk="0">
                <a:moveTo>
                  <a:pt x="0" y="0"/>
                </a:moveTo>
                <a:cubicBezTo>
                  <a:pt x="93683" y="-40288"/>
                  <a:pt x="255285" y="32030"/>
                  <a:pt x="461254" y="0"/>
                </a:cubicBezTo>
                <a:cubicBezTo>
                  <a:pt x="667223" y="-32030"/>
                  <a:pt x="639395" y="19097"/>
                  <a:pt x="706118" y="0"/>
                </a:cubicBezTo>
                <a:cubicBezTo>
                  <a:pt x="772841" y="-19097"/>
                  <a:pt x="1305962" y="37320"/>
                  <a:pt x="1491958" y="0"/>
                </a:cubicBezTo>
                <a:cubicBezTo>
                  <a:pt x="1677954" y="-37320"/>
                  <a:pt x="1742136" y="7170"/>
                  <a:pt x="1953212" y="0"/>
                </a:cubicBezTo>
                <a:cubicBezTo>
                  <a:pt x="2164288" y="-7170"/>
                  <a:pt x="2197032" y="30265"/>
                  <a:pt x="2414467" y="0"/>
                </a:cubicBezTo>
                <a:cubicBezTo>
                  <a:pt x="2631902" y="-30265"/>
                  <a:pt x="2968096" y="81156"/>
                  <a:pt x="3200307" y="0"/>
                </a:cubicBezTo>
                <a:cubicBezTo>
                  <a:pt x="3432518" y="-81156"/>
                  <a:pt x="3415023" y="24689"/>
                  <a:pt x="3553366" y="0"/>
                </a:cubicBezTo>
                <a:cubicBezTo>
                  <a:pt x="3691709" y="-24689"/>
                  <a:pt x="4095683" y="29368"/>
                  <a:pt x="4339207" y="0"/>
                </a:cubicBezTo>
                <a:cubicBezTo>
                  <a:pt x="4582731" y="-29368"/>
                  <a:pt x="4775932" y="72229"/>
                  <a:pt x="5125047" y="0"/>
                </a:cubicBezTo>
                <a:cubicBezTo>
                  <a:pt x="5474162" y="-72229"/>
                  <a:pt x="5572280" y="23545"/>
                  <a:pt x="5694497" y="0"/>
                </a:cubicBezTo>
                <a:cubicBezTo>
                  <a:pt x="5816714" y="-23545"/>
                  <a:pt x="6162038" y="37010"/>
                  <a:pt x="6480337" y="0"/>
                </a:cubicBezTo>
                <a:cubicBezTo>
                  <a:pt x="6798636" y="-37010"/>
                  <a:pt x="6715731" y="45794"/>
                  <a:pt x="6941592" y="0"/>
                </a:cubicBezTo>
                <a:cubicBezTo>
                  <a:pt x="7167454" y="-45794"/>
                  <a:pt x="7243437" y="35753"/>
                  <a:pt x="7402846" y="0"/>
                </a:cubicBezTo>
                <a:cubicBezTo>
                  <a:pt x="7562255" y="-35753"/>
                  <a:pt x="7901457" y="44137"/>
                  <a:pt x="8080491" y="0"/>
                </a:cubicBezTo>
                <a:cubicBezTo>
                  <a:pt x="8259525" y="-44137"/>
                  <a:pt x="8346212" y="32559"/>
                  <a:pt x="8541745" y="0"/>
                </a:cubicBezTo>
                <a:cubicBezTo>
                  <a:pt x="8737278" y="-32559"/>
                  <a:pt x="9164012" y="41747"/>
                  <a:pt x="9327586" y="0"/>
                </a:cubicBezTo>
                <a:cubicBezTo>
                  <a:pt x="9491160" y="-41747"/>
                  <a:pt x="9862598" y="16029"/>
                  <a:pt x="10113426" y="0"/>
                </a:cubicBezTo>
                <a:cubicBezTo>
                  <a:pt x="10364254" y="-16029"/>
                  <a:pt x="10562644" y="46890"/>
                  <a:pt x="10819544" y="0"/>
                </a:cubicBezTo>
                <a:cubicBezTo>
                  <a:pt x="10856134" y="139313"/>
                  <a:pt x="10782999" y="247945"/>
                  <a:pt x="10819544" y="447815"/>
                </a:cubicBezTo>
                <a:cubicBezTo>
                  <a:pt x="10856089" y="647686"/>
                  <a:pt x="10817454" y="676941"/>
                  <a:pt x="10819544" y="867930"/>
                </a:cubicBezTo>
                <a:cubicBezTo>
                  <a:pt x="10821634" y="1058919"/>
                  <a:pt x="10779232" y="1200970"/>
                  <a:pt x="10819544" y="1384995"/>
                </a:cubicBezTo>
                <a:cubicBezTo>
                  <a:pt x="10627457" y="1436889"/>
                  <a:pt x="10316881" y="1362833"/>
                  <a:pt x="10141899" y="1384995"/>
                </a:cubicBezTo>
                <a:cubicBezTo>
                  <a:pt x="9966918" y="1407157"/>
                  <a:pt x="9899652" y="1379954"/>
                  <a:pt x="9788840" y="1384995"/>
                </a:cubicBezTo>
                <a:cubicBezTo>
                  <a:pt x="9678028" y="1390036"/>
                  <a:pt x="9467275" y="1372549"/>
                  <a:pt x="9219390" y="1384995"/>
                </a:cubicBezTo>
                <a:cubicBezTo>
                  <a:pt x="8971505" y="1397441"/>
                  <a:pt x="9034458" y="1374782"/>
                  <a:pt x="8974527" y="1384995"/>
                </a:cubicBezTo>
                <a:cubicBezTo>
                  <a:pt x="8914596" y="1395208"/>
                  <a:pt x="8814135" y="1359623"/>
                  <a:pt x="8729664" y="1384995"/>
                </a:cubicBezTo>
                <a:cubicBezTo>
                  <a:pt x="8645193" y="1410367"/>
                  <a:pt x="8391748" y="1340009"/>
                  <a:pt x="8160214" y="1384995"/>
                </a:cubicBezTo>
                <a:cubicBezTo>
                  <a:pt x="7928680" y="1429981"/>
                  <a:pt x="7884622" y="1371650"/>
                  <a:pt x="7807155" y="1384995"/>
                </a:cubicBezTo>
                <a:cubicBezTo>
                  <a:pt x="7729688" y="1398340"/>
                  <a:pt x="7410128" y="1305262"/>
                  <a:pt x="7129510" y="1384995"/>
                </a:cubicBezTo>
                <a:cubicBezTo>
                  <a:pt x="6848893" y="1464728"/>
                  <a:pt x="6856349" y="1347783"/>
                  <a:pt x="6776451" y="1384995"/>
                </a:cubicBezTo>
                <a:cubicBezTo>
                  <a:pt x="6696553" y="1422207"/>
                  <a:pt x="6376215" y="1339156"/>
                  <a:pt x="6098806" y="1384995"/>
                </a:cubicBezTo>
                <a:cubicBezTo>
                  <a:pt x="5821398" y="1430834"/>
                  <a:pt x="5934228" y="1377007"/>
                  <a:pt x="5853943" y="1384995"/>
                </a:cubicBezTo>
                <a:cubicBezTo>
                  <a:pt x="5773658" y="1392983"/>
                  <a:pt x="5444400" y="1303989"/>
                  <a:pt x="5176298" y="1384995"/>
                </a:cubicBezTo>
                <a:cubicBezTo>
                  <a:pt x="4908197" y="1466001"/>
                  <a:pt x="4987965" y="1368943"/>
                  <a:pt x="4823239" y="1384995"/>
                </a:cubicBezTo>
                <a:cubicBezTo>
                  <a:pt x="4658513" y="1401047"/>
                  <a:pt x="4653233" y="1380763"/>
                  <a:pt x="4578375" y="1384995"/>
                </a:cubicBezTo>
                <a:cubicBezTo>
                  <a:pt x="4503517" y="1389227"/>
                  <a:pt x="4349371" y="1377020"/>
                  <a:pt x="4225317" y="1384995"/>
                </a:cubicBezTo>
                <a:cubicBezTo>
                  <a:pt x="4101263" y="1392970"/>
                  <a:pt x="3803768" y="1309938"/>
                  <a:pt x="3547672" y="1384995"/>
                </a:cubicBezTo>
                <a:cubicBezTo>
                  <a:pt x="3291577" y="1460052"/>
                  <a:pt x="3335199" y="1348916"/>
                  <a:pt x="3194613" y="1384995"/>
                </a:cubicBezTo>
                <a:cubicBezTo>
                  <a:pt x="3054027" y="1421074"/>
                  <a:pt x="3059406" y="1371702"/>
                  <a:pt x="2949749" y="1384995"/>
                </a:cubicBezTo>
                <a:cubicBezTo>
                  <a:pt x="2840092" y="1398288"/>
                  <a:pt x="2769363" y="1373779"/>
                  <a:pt x="2596691" y="1384995"/>
                </a:cubicBezTo>
                <a:cubicBezTo>
                  <a:pt x="2424019" y="1396211"/>
                  <a:pt x="2282763" y="1374828"/>
                  <a:pt x="2135436" y="1384995"/>
                </a:cubicBezTo>
                <a:cubicBezTo>
                  <a:pt x="1988110" y="1395162"/>
                  <a:pt x="1679917" y="1353127"/>
                  <a:pt x="1565987" y="1384995"/>
                </a:cubicBezTo>
                <a:cubicBezTo>
                  <a:pt x="1452057" y="1416863"/>
                  <a:pt x="1330147" y="1363904"/>
                  <a:pt x="1212928" y="1384995"/>
                </a:cubicBezTo>
                <a:cubicBezTo>
                  <a:pt x="1095709" y="1406086"/>
                  <a:pt x="520159" y="1354850"/>
                  <a:pt x="0" y="1384995"/>
                </a:cubicBezTo>
                <a:cubicBezTo>
                  <a:pt x="-31118" y="1173078"/>
                  <a:pt x="10527" y="1035687"/>
                  <a:pt x="0" y="923330"/>
                </a:cubicBezTo>
                <a:cubicBezTo>
                  <a:pt x="-10527" y="810974"/>
                  <a:pt x="33776" y="569595"/>
                  <a:pt x="0" y="461665"/>
                </a:cubicBezTo>
                <a:cubicBezTo>
                  <a:pt x="-33776" y="353736"/>
                  <a:pt x="41644" y="165188"/>
                  <a:pt x="0" y="0"/>
                </a:cubicBezTo>
                <a:close/>
              </a:path>
            </a:pathLst>
          </a:custGeom>
          <a:solidFill>
            <a:schemeClr val="bg1"/>
          </a:solidFill>
          <a:ln>
            <a:solidFill>
              <a:schemeClr val="tx1"/>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a:spAutoFit/>
          </a:bodyPr>
          <a:lstStyle/>
          <a:p>
            <a:pPr marL="0" indent="0">
              <a:buNone/>
            </a:pPr>
            <a:r>
              <a:rPr lang="en-GB" sz="2800" dirty="0"/>
              <a:t>Yes, for instance, last year when doing the course Maths for Economics it was really hard to grasp some of the concepts and there was a lot of content to get through as well.  (Uni 1 survey respondent)</a:t>
            </a:r>
          </a:p>
        </p:txBody>
      </p:sp>
    </p:spTree>
    <p:extLst>
      <p:ext uri="{BB962C8B-B14F-4D97-AF65-F5344CB8AC3E}">
        <p14:creationId xmlns:p14="http://schemas.microsoft.com/office/powerpoint/2010/main" val="1891586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22789</TotalTime>
  <Words>4336</Words>
  <Application>Microsoft Office PowerPoint</Application>
  <PresentationFormat>Widescreen</PresentationFormat>
  <Paragraphs>237</Paragraphs>
  <Slides>24</Slides>
  <Notes>23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BentonSansRegular</vt:lpstr>
      <vt:lpstr>Calibri</vt:lpstr>
      <vt:lpstr>Calibri Light</vt:lpstr>
      <vt:lpstr>Poppins</vt:lpstr>
      <vt:lpstr>Roboto</vt:lpstr>
      <vt:lpstr>WordVisi_MSFontService</vt:lpstr>
      <vt:lpstr>Office Theme</vt:lpstr>
      <vt:lpstr>Economics students’ perceptions of academic challenge and its relationship to student wellbeing</vt:lpstr>
      <vt:lpstr>The context and why it is important</vt:lpstr>
      <vt:lpstr>Why this research?</vt:lpstr>
      <vt:lpstr>What is mental wellbeing?</vt:lpstr>
      <vt:lpstr>What is academically challenging?</vt:lpstr>
      <vt:lpstr>The research</vt:lpstr>
      <vt:lpstr>The economics courses</vt:lpstr>
      <vt:lpstr>What did the Economics students say? </vt:lpstr>
      <vt:lpstr>Nature of challenge in economics</vt:lpstr>
      <vt:lpstr>Anxiety (and judgement)</vt:lpstr>
      <vt:lpstr>Anxiety (and confidence)</vt:lpstr>
      <vt:lpstr>Connections (with staff)</vt:lpstr>
      <vt:lpstr>Connections (with peers and learning)</vt:lpstr>
      <vt:lpstr>Connections (with peers and learning)</vt:lpstr>
      <vt:lpstr>Connections (with peers and learning)</vt:lpstr>
      <vt:lpstr>Connection to the subject and the world</vt:lpstr>
      <vt:lpstr>Connection to future work</vt:lpstr>
      <vt:lpstr>Assessment is stressful</vt:lpstr>
      <vt:lpstr>Assessment types</vt:lpstr>
      <vt:lpstr>Key themes and takeaways</vt:lpstr>
      <vt:lpstr>Key themes </vt:lpstr>
      <vt:lpstr>Key takeaways</vt:lpstr>
      <vt:lpstr>Thank you and questions?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 students’ perceptions of academic challenge and its relationship to student wellbeing</dc:title>
  <dc:creator>Ros O'Leary</dc:creator>
  <cp:lastModifiedBy>Martin Poulter</cp:lastModifiedBy>
  <cp:revision>115</cp:revision>
  <dcterms:created xsi:type="dcterms:W3CDTF">2022-03-18T13:28:01Z</dcterms:created>
  <dcterms:modified xsi:type="dcterms:W3CDTF">2023-09-26T16:12:37Z</dcterms:modified>
</cp:coreProperties>
</file>