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7" r:id="rId3"/>
    <p:sldId id="271" r:id="rId4"/>
    <p:sldId id="282" r:id="rId5"/>
    <p:sldId id="283" r:id="rId6"/>
    <p:sldId id="284" r:id="rId7"/>
    <p:sldId id="287" r:id="rId8"/>
    <p:sldId id="288" r:id="rId9"/>
    <p:sldId id="290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3E37A-2B2F-4795-9598-22518D3C3F3D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5DDBE4-7E7C-4065-985A-7BC34469A98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64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33472-2E6C-4E5E-83C1-9E302808DE8D}" type="datetimeFigureOut">
              <a:rPr lang="en-GB" smtClean="0"/>
              <a:t>03/10/2023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E9F89-D52C-4D75-8A93-40CCBE8D20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54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19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2904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887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860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61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473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826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233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31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87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449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64C66-9B3C-46B9-855C-D4BA0D393EB7}" type="datetimeFigureOut">
              <a:rPr lang="en-GB" smtClean="0"/>
              <a:t>03/10/2023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ABE44-DAB2-44E7-B777-4F9496C74F8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80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1256" y="548680"/>
            <a:ext cx="7355160" cy="5760640"/>
          </a:xfrm>
        </p:spPr>
        <p:txBody>
          <a:bodyPr>
            <a:normAutofit/>
          </a:bodyPr>
          <a:lstStyle/>
          <a:p>
            <a:r>
              <a:rPr lang="en-GB" sz="3600" b="1" dirty="0"/>
              <a:t>Student Expectations of Assessment and Feedback</a:t>
            </a:r>
            <a:br>
              <a:rPr lang="en-GB" sz="3600" b="1" dirty="0"/>
            </a:br>
            <a:br>
              <a:rPr lang="en-GB" sz="2000" b="1" dirty="0"/>
            </a:br>
            <a:br>
              <a:rPr lang="en-GB" sz="2000" b="1" dirty="0"/>
            </a:br>
            <a:br>
              <a:rPr lang="en-GB" sz="2000" b="1" dirty="0"/>
            </a:br>
            <a:br>
              <a:rPr lang="en-GB" sz="1600" b="1" dirty="0"/>
            </a:br>
            <a:r>
              <a:rPr lang="en-GB" sz="2000" b="1" dirty="0"/>
              <a:t>Linda Juleff, Sam Ling and Becky Stone</a:t>
            </a:r>
            <a:br>
              <a:rPr lang="en-GB" sz="2000" b="1" dirty="0"/>
            </a:br>
            <a:r>
              <a:rPr lang="en-GB" sz="2000" b="1" dirty="0"/>
              <a:t>Southampton Solent University</a:t>
            </a:r>
          </a:p>
        </p:txBody>
      </p:sp>
    </p:spTree>
    <p:extLst>
      <p:ext uri="{BB962C8B-B14F-4D97-AF65-F5344CB8AC3E}">
        <p14:creationId xmlns:p14="http://schemas.microsoft.com/office/powerpoint/2010/main" val="24863836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Students are quite consistent in their expectations of assessment and feedback and what will help them to learn.</a:t>
            </a:r>
          </a:p>
          <a:p>
            <a:r>
              <a:rPr lang="en-GB" b="1" dirty="0"/>
              <a:t>Clarity in terms of assessment briefs and feedback is a key requirement</a:t>
            </a:r>
          </a:p>
          <a:p>
            <a:r>
              <a:rPr lang="en-GB" b="1" dirty="0"/>
              <a:t>Variety and relevance was seen as important in relation to assessment</a:t>
            </a:r>
          </a:p>
          <a:p>
            <a:r>
              <a:rPr lang="en-GB" b="1" dirty="0"/>
              <a:t>Feedback should be constructive and personal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60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b="1" dirty="0"/>
              <a:t>Two year project involving level 4/5 students on 8 courses in 2013-14 and 10 courses in 2014-15</a:t>
            </a:r>
          </a:p>
          <a:p>
            <a:r>
              <a:rPr lang="en-GB" b="1" dirty="0"/>
              <a:t>Designed to provide insights into student expectations across the 6 NSS areas:</a:t>
            </a:r>
          </a:p>
          <a:p>
            <a:r>
              <a:rPr lang="en-GB" dirty="0"/>
              <a:t>Teaching and Learning</a:t>
            </a:r>
          </a:p>
          <a:p>
            <a:r>
              <a:rPr lang="en-GB" dirty="0"/>
              <a:t>Assessment and Feedback</a:t>
            </a:r>
          </a:p>
          <a:p>
            <a:r>
              <a:rPr lang="en-GB" dirty="0"/>
              <a:t>Academic Support</a:t>
            </a:r>
          </a:p>
          <a:p>
            <a:r>
              <a:rPr lang="en-GB" dirty="0"/>
              <a:t>Organisation and Management</a:t>
            </a:r>
          </a:p>
          <a:p>
            <a:r>
              <a:rPr lang="en-GB" dirty="0"/>
              <a:t>Learning Resources</a:t>
            </a:r>
          </a:p>
          <a:p>
            <a:r>
              <a:rPr lang="en-GB" dirty="0"/>
              <a:t>Personal Development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531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To identify what students expect</a:t>
            </a:r>
          </a:p>
          <a:p>
            <a:r>
              <a:rPr lang="en-GB" b="1" dirty="0"/>
              <a:t>To identify differences between what we provide and what students expect</a:t>
            </a:r>
          </a:p>
          <a:p>
            <a:r>
              <a:rPr lang="en-GB" b="1" dirty="0"/>
              <a:t>To align provision and expectation where feasible and desirable</a:t>
            </a:r>
          </a:p>
          <a:p>
            <a:r>
              <a:rPr lang="en-GB" b="1" dirty="0"/>
              <a:t>To raise NSS scores by aligning expectations to activities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59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 and Feedback 2013-14</a:t>
            </a:r>
          </a:p>
        </p:txBody>
      </p:sp>
      <p:pic>
        <p:nvPicPr>
          <p:cNvPr id="4" name="Content Placeholder 3" descr="C:\Users\Lings\Desktop\Projects\T&amp;L Conf\Workshop\Wordle Text\Assessment &amp; Feedback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35123"/>
            <a:ext cx="7416823" cy="42561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55412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findings 2013-14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b="1" dirty="0"/>
              <a:t>Students Expect:</a:t>
            </a:r>
          </a:p>
          <a:p>
            <a:endParaRPr lang="en-GB" b="1" dirty="0"/>
          </a:p>
          <a:p>
            <a:r>
              <a:rPr lang="en-GB" b="1" dirty="0"/>
              <a:t>Feedback to be thorough and to highlight the good, and weak points of an assessment, providing advice on how to improve for future work. </a:t>
            </a:r>
          </a:p>
          <a:p>
            <a:endParaRPr lang="en-GB" b="1" dirty="0"/>
          </a:p>
          <a:p>
            <a:pPr lvl="0"/>
            <a:r>
              <a:rPr lang="en-GB" b="1" dirty="0"/>
              <a:t>Engagement in a dialogue about their work </a:t>
            </a:r>
          </a:p>
          <a:p>
            <a:endParaRPr lang="en-GB" b="1" dirty="0"/>
          </a:p>
          <a:p>
            <a:r>
              <a:rPr lang="en-GB" b="1" dirty="0"/>
              <a:t>Lecturers to co-ordinate with each other. Seen as key to consistency of marking &amp; balanced scheduling of assessments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85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Assessment and Feedback 2014-15</a:t>
            </a:r>
          </a:p>
        </p:txBody>
      </p:sp>
      <p:pic>
        <p:nvPicPr>
          <p:cNvPr id="4" name="Content Placeholder 3" descr="Assessment &amp; Feedback wordle 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306" y="1600200"/>
            <a:ext cx="6405388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95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Students’ Expectations of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b="1" dirty="0"/>
              <a:t>Assessments should be:</a:t>
            </a:r>
          </a:p>
          <a:p>
            <a:pPr marL="0" indent="0" algn="ctr">
              <a:buNone/>
            </a:pPr>
            <a:r>
              <a:rPr lang="en-GB" b="1" dirty="0"/>
              <a:t>Clear </a:t>
            </a:r>
          </a:p>
          <a:p>
            <a:pPr marL="0" indent="0" algn="ctr">
              <a:buNone/>
            </a:pPr>
            <a:r>
              <a:rPr lang="en-GB" b="1" dirty="0"/>
              <a:t>Varied</a:t>
            </a:r>
          </a:p>
          <a:p>
            <a:pPr marL="0" indent="0" algn="ctr">
              <a:buNone/>
            </a:pPr>
            <a:r>
              <a:rPr lang="en-GB" b="1" dirty="0"/>
              <a:t>Relevant</a:t>
            </a:r>
          </a:p>
          <a:p>
            <a:pPr marL="0" indent="0" algn="ctr">
              <a:buNone/>
            </a:pPr>
            <a:r>
              <a:rPr lang="en-GB" b="1" dirty="0"/>
              <a:t>Practical</a:t>
            </a:r>
          </a:p>
          <a:p>
            <a:pPr marL="0" indent="0" algn="ctr">
              <a:buNone/>
            </a:pPr>
            <a:r>
              <a:rPr lang="en-GB" b="1" dirty="0"/>
              <a:t>Engaging</a:t>
            </a:r>
          </a:p>
          <a:p>
            <a:pPr marL="0" indent="0" algn="ctr">
              <a:buNone/>
            </a:pPr>
            <a:r>
              <a:rPr lang="en-GB" b="1" dirty="0"/>
              <a:t>Interesting </a:t>
            </a:r>
          </a:p>
          <a:p>
            <a:pPr marL="0" indent="0" algn="ctr">
              <a:buNone/>
            </a:pPr>
            <a:r>
              <a:rPr lang="en-GB" b="1" dirty="0"/>
              <a:t>Individual</a:t>
            </a:r>
          </a:p>
          <a:p>
            <a:pPr marL="0" indent="0" algn="ctr">
              <a:buNone/>
            </a:pPr>
            <a:r>
              <a:rPr lang="en-GB" b="1" dirty="0"/>
              <a:t>Explained in detail</a:t>
            </a:r>
          </a:p>
          <a:p>
            <a:pPr marL="0" indent="0" algn="ctr">
              <a:buNone/>
            </a:pPr>
            <a:r>
              <a:rPr lang="en-GB" b="1" dirty="0"/>
              <a:t>Easy to understand</a:t>
            </a:r>
          </a:p>
          <a:p>
            <a:pPr marL="0" indent="0" algn="ctr">
              <a:buNone/>
            </a:pPr>
            <a:r>
              <a:rPr lang="en-GB" b="1" dirty="0"/>
              <a:t>Assessed by clear assignment criteria</a:t>
            </a:r>
          </a:p>
          <a:p>
            <a:pPr marL="0" indent="0" algn="ctr">
              <a:buNone/>
            </a:pPr>
            <a:r>
              <a:rPr lang="en-GB" b="1" dirty="0"/>
              <a:t>Given out in advance</a:t>
            </a:r>
          </a:p>
          <a:p>
            <a:pPr marL="0" indent="0" algn="ctr">
              <a:buNone/>
            </a:pPr>
            <a:r>
              <a:rPr lang="en-GB" b="1" dirty="0"/>
              <a:t>Accurate with correct dates and details of how to submit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308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Students’ Expectations of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GB" b="1" dirty="0"/>
              <a:t>Feedback should be:</a:t>
            </a:r>
          </a:p>
          <a:p>
            <a:pPr marL="0" indent="0" algn="ctr">
              <a:buNone/>
            </a:pPr>
            <a:r>
              <a:rPr lang="en-GB" b="1" dirty="0"/>
              <a:t>Clear  </a:t>
            </a:r>
          </a:p>
          <a:p>
            <a:pPr marL="0" indent="0" algn="ctr">
              <a:buNone/>
            </a:pPr>
            <a:r>
              <a:rPr lang="en-GB" b="1" dirty="0"/>
              <a:t>Honest</a:t>
            </a:r>
          </a:p>
          <a:p>
            <a:pPr marL="0" indent="0" algn="ctr">
              <a:buNone/>
            </a:pPr>
            <a:r>
              <a:rPr lang="en-GB" b="1" dirty="0"/>
              <a:t>Timely</a:t>
            </a:r>
          </a:p>
          <a:p>
            <a:pPr marL="0" indent="0" algn="ctr">
              <a:buNone/>
            </a:pPr>
            <a:r>
              <a:rPr lang="en-GB" b="1" dirty="0"/>
              <a:t>Legible</a:t>
            </a:r>
          </a:p>
          <a:p>
            <a:pPr marL="0" indent="0" algn="ctr">
              <a:buNone/>
            </a:pPr>
            <a:r>
              <a:rPr lang="en-GB" b="1" dirty="0"/>
              <a:t>Detailed</a:t>
            </a:r>
          </a:p>
          <a:p>
            <a:pPr marL="0" indent="0" algn="ctr">
              <a:buNone/>
            </a:pPr>
            <a:r>
              <a:rPr lang="en-GB" b="1" dirty="0"/>
              <a:t>Personal</a:t>
            </a:r>
          </a:p>
          <a:p>
            <a:pPr marL="0" indent="0" algn="ctr">
              <a:buNone/>
            </a:pPr>
            <a:r>
              <a:rPr lang="en-GB" b="1" dirty="0"/>
              <a:t>Private</a:t>
            </a:r>
          </a:p>
          <a:p>
            <a:pPr marL="0" indent="0" algn="ctr">
              <a:buNone/>
            </a:pPr>
            <a:r>
              <a:rPr lang="en-GB" b="1" dirty="0"/>
              <a:t>Constructive</a:t>
            </a:r>
          </a:p>
          <a:p>
            <a:pPr marL="0" indent="0" algn="ctr">
              <a:buNone/>
            </a:pPr>
            <a:r>
              <a:rPr lang="en-GB" b="1" dirty="0"/>
              <a:t>High quality</a:t>
            </a:r>
          </a:p>
          <a:p>
            <a:pPr marL="0" indent="0" algn="ctr">
              <a:buNone/>
            </a:pPr>
            <a:r>
              <a:rPr lang="en-GB" b="1" dirty="0"/>
              <a:t>Face to face</a:t>
            </a:r>
          </a:p>
          <a:p>
            <a:pPr marL="0" indent="0" algn="ctr">
              <a:buNone/>
            </a:pPr>
            <a:r>
              <a:rPr lang="en-GB" b="1" dirty="0"/>
              <a:t>Fair and consistent</a:t>
            </a:r>
          </a:p>
          <a:p>
            <a:pPr marL="0" indent="0" algn="ctr">
              <a:buNone/>
            </a:pPr>
            <a:r>
              <a:rPr lang="en-GB" b="1" dirty="0"/>
              <a:t>Positive and negative comments </a:t>
            </a:r>
          </a:p>
          <a:p>
            <a:pPr marL="0" indent="0" algn="ctr">
              <a:buNone/>
            </a:pPr>
            <a:r>
              <a:rPr lang="en-GB" b="1" dirty="0"/>
              <a:t>Giving details of how to improve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65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Student Comments - Feedback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/>
              <a:t>“Would like the lecturers to give clear Feedback whether it be positive or negative so I can develop it accordingly”</a:t>
            </a:r>
          </a:p>
          <a:p>
            <a:r>
              <a:rPr lang="en-GB" b="1" dirty="0"/>
              <a:t>“A detailed account of what we did and didn’t get marks in order for us to further our assessment writing”</a:t>
            </a:r>
          </a:p>
          <a:p>
            <a:r>
              <a:rPr lang="en-GB" b="1" dirty="0"/>
              <a:t>“Prompt, tailored to individual needs”</a:t>
            </a:r>
          </a:p>
          <a:p>
            <a:r>
              <a:rPr lang="en-GB" b="1" dirty="0"/>
              <a:t>“All good here! Structured and usually on time, consistency!”</a:t>
            </a:r>
          </a:p>
        </p:txBody>
      </p:sp>
    </p:spTree>
    <p:extLst>
      <p:ext uri="{BB962C8B-B14F-4D97-AF65-F5344CB8AC3E}">
        <p14:creationId xmlns:p14="http://schemas.microsoft.com/office/powerpoint/2010/main" val="189765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301</TotalTime>
  <Words>365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Student Expectations of Assessment and Feedback     Linda Juleff, Sam Ling and Becky Stone Southampton Solent University</vt:lpstr>
      <vt:lpstr>Introduction</vt:lpstr>
      <vt:lpstr>Purpose</vt:lpstr>
      <vt:lpstr>Assessment and Feedback 2013-14</vt:lpstr>
      <vt:lpstr>Key findings 2013-14</vt:lpstr>
      <vt:lpstr>Assessment and Feedback 2014-15</vt:lpstr>
      <vt:lpstr>Students’ Expectations of Assessment</vt:lpstr>
      <vt:lpstr>Students’ Expectations of Feedback</vt:lpstr>
      <vt:lpstr>Student Comments - Feedback</vt:lpstr>
      <vt:lpstr>Conclusion</vt:lpstr>
    </vt:vector>
  </TitlesOfParts>
  <Company>Southampton Solent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Expectations of Assessment and Feedback</dc:title>
  <dc:creator>Sam Ling;Linda Juleff</dc:creator>
  <cp:lastModifiedBy>Martin Poulter</cp:lastModifiedBy>
  <cp:revision>98</cp:revision>
  <cp:lastPrinted>2014-04-04T17:22:27Z</cp:lastPrinted>
  <dcterms:created xsi:type="dcterms:W3CDTF">2013-12-16T16:19:23Z</dcterms:created>
  <dcterms:modified xsi:type="dcterms:W3CDTF">2023-10-03T16:01:08Z</dcterms:modified>
</cp:coreProperties>
</file>