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5" r:id="rId2"/>
    <p:sldId id="273" r:id="rId3"/>
    <p:sldId id="261" r:id="rId4"/>
    <p:sldId id="276" r:id="rId5"/>
    <p:sldId id="258" r:id="rId6"/>
    <p:sldId id="260" r:id="rId7"/>
    <p:sldId id="280" r:id="rId8"/>
    <p:sldId id="278" r:id="rId9"/>
    <p:sldId id="279" r:id="rId10"/>
    <p:sldId id="259" r:id="rId11"/>
    <p:sldId id="272" r:id="rId12"/>
    <p:sldId id="283" r:id="rId13"/>
    <p:sldId id="284" r:id="rId14"/>
    <p:sldId id="274" r:id="rId15"/>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1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152"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57B1A7FD-DB07-42E6-BFA6-7DDBEC522250}" type="datetimeFigureOut">
              <a:rPr lang="en-GB" smtClean="0"/>
              <a:t>03/10/2023</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4E182130-B6F7-43BA-99B0-74D463421281}" type="slidenum">
              <a:rPr lang="en-GB" smtClean="0"/>
              <a:t>‹#›</a:t>
            </a:fld>
            <a:endParaRPr lang="en-GB"/>
          </a:p>
        </p:txBody>
      </p:sp>
    </p:spTree>
    <p:extLst>
      <p:ext uri="{BB962C8B-B14F-4D97-AF65-F5344CB8AC3E}">
        <p14:creationId xmlns:p14="http://schemas.microsoft.com/office/powerpoint/2010/main" val="1389946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BFC09AC-441A-4DEA-BD4D-9EF18BA21DBA}" type="datetimeFigureOut">
              <a:rPr lang="en-GB" smtClean="0"/>
              <a:pPr/>
              <a:t>03/10/2023</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E1C0E247-2FB1-468B-B0FD-F3C9D4CBEAC3}" type="slidenum">
              <a:rPr lang="en-GB" smtClean="0"/>
              <a:pPr/>
              <a:t>‹#›</a:t>
            </a:fld>
            <a:endParaRPr lang="en-GB"/>
          </a:p>
        </p:txBody>
      </p:sp>
    </p:spTree>
    <p:extLst>
      <p:ext uri="{BB962C8B-B14F-4D97-AF65-F5344CB8AC3E}">
        <p14:creationId xmlns:p14="http://schemas.microsoft.com/office/powerpoint/2010/main" val="102379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a:ea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63033D41-0FAF-4568-822B-6394F57D74F2}" type="slidenum">
              <a:rPr lang="en-GB"/>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dirty="0">
              <a:ea typeface="ＭＳ Ｐゴシック"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03C571B8-3704-4253-A842-F9180ACFDAD0}" type="slidenum">
              <a:rPr lang="en-GB"/>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dirty="0">
              <a:ea typeface="ＭＳ Ｐゴシック"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03C571B8-3704-4253-A842-F9180ACFDAD0}" type="slidenum">
              <a:rPr lang="en-GB"/>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dirty="0">
              <a:ea typeface="ＭＳ Ｐゴシック"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03C571B8-3704-4253-A842-F9180ACFDAD0}" type="slidenum">
              <a:rPr lang="en-GB"/>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dirty="0">
              <a:ea typeface="ＭＳ Ｐゴシック"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03C571B8-3704-4253-A842-F9180ACFDAD0}" type="slidenum">
              <a:rPr lang="en-GB"/>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ea typeface="ＭＳ Ｐゴシック"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3C0C5F49-2B22-47CA-9669-046C1D789857}" type="slidenum">
              <a:rPr lang="en-GB"/>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E7C63-B065-4012-A619-0A68B9D7D249}" type="datetimeFigureOut">
              <a:rPr lang="en-GB" smtClean="0"/>
              <a:pPr/>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E7C63-B065-4012-A619-0A68B9D7D249}" type="datetimeFigureOut">
              <a:rPr lang="en-GB" smtClean="0"/>
              <a:pPr/>
              <a:t>03/10/2023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AA0DF-73CC-4941-95CD-7AAC67F1C9E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Forward or Next 2">
            <a:hlinkClick r:id="" action="ppaction://noaction" highlightClick="1"/>
          </p:cNvPr>
          <p:cNvSpPr/>
          <p:nvPr/>
        </p:nvSpPr>
        <p:spPr>
          <a:xfrm>
            <a:off x="6487427" y="4928135"/>
            <a:ext cx="2180349" cy="1713298"/>
          </a:xfrm>
          <a:prstGeom prst="actionButtonForwardNex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575637" y="1188025"/>
            <a:ext cx="8017827" cy="5049287"/>
          </a:xfrm>
          <a:prstGeom prst="rect">
            <a:avLst/>
          </a:prstGeom>
          <a:solidFill>
            <a:srgbClr val="433A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stretch>
            <a:fillRect/>
          </a:stretch>
        </p:blipFill>
        <p:spPr>
          <a:xfrm>
            <a:off x="575638" y="414963"/>
            <a:ext cx="2908300" cy="660400"/>
          </a:xfrm>
          <a:prstGeom prst="rect">
            <a:avLst/>
          </a:prstGeom>
        </p:spPr>
      </p:pic>
      <p:cxnSp>
        <p:nvCxnSpPr>
          <p:cNvPr id="7" name="Straight Connector 6"/>
          <p:cNvCxnSpPr/>
          <p:nvPr/>
        </p:nvCxnSpPr>
        <p:spPr>
          <a:xfrm>
            <a:off x="2123728" y="1844824"/>
            <a:ext cx="4732039"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171415" y="4607990"/>
            <a:ext cx="4732039"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cstate="print"/>
          <a:stretch>
            <a:fillRect/>
          </a:stretch>
        </p:blipFill>
        <p:spPr>
          <a:xfrm>
            <a:off x="5194032" y="6299392"/>
            <a:ext cx="3721100" cy="393700"/>
          </a:xfrm>
          <a:prstGeom prst="rect">
            <a:avLst/>
          </a:prstGeom>
        </p:spPr>
      </p:pic>
      <p:sp>
        <p:nvSpPr>
          <p:cNvPr id="10" name="TextBox 9"/>
          <p:cNvSpPr txBox="1"/>
          <p:nvPr/>
        </p:nvSpPr>
        <p:spPr>
          <a:xfrm>
            <a:off x="1259632" y="2060848"/>
            <a:ext cx="6475476" cy="2456057"/>
          </a:xfrm>
          <a:prstGeom prst="rect">
            <a:avLst/>
          </a:prstGeom>
          <a:noFill/>
        </p:spPr>
        <p:txBody>
          <a:bodyPr wrap="square" rtlCol="0">
            <a:spAutoFit/>
          </a:bodyPr>
          <a:lstStyle/>
          <a:p>
            <a:pPr algn="ctr">
              <a:lnSpc>
                <a:spcPct val="80000"/>
              </a:lnSpc>
            </a:pPr>
            <a:r>
              <a:rPr lang="en-GB" sz="4800" dirty="0">
                <a:solidFill>
                  <a:schemeClr val="bg1"/>
                </a:solidFill>
                <a:latin typeface="Arial"/>
                <a:cs typeface="Arial"/>
              </a:rPr>
              <a:t>Does Formative Feedback Help or Hinder Students? An Empirical Investigation </a:t>
            </a:r>
            <a:endParaRPr lang="en-US" sz="4800" dirty="0">
              <a:solidFill>
                <a:schemeClr val="bg1"/>
              </a:solidFill>
              <a:latin typeface="Arial"/>
              <a:cs typeface="Arial"/>
            </a:endParaRPr>
          </a:p>
        </p:txBody>
      </p:sp>
      <p:sp>
        <p:nvSpPr>
          <p:cNvPr id="11" name="TextBox 10"/>
          <p:cNvSpPr txBox="1"/>
          <p:nvPr/>
        </p:nvSpPr>
        <p:spPr>
          <a:xfrm>
            <a:off x="4427984" y="5517232"/>
            <a:ext cx="3744416" cy="646331"/>
          </a:xfrm>
          <a:prstGeom prst="rect">
            <a:avLst/>
          </a:prstGeom>
          <a:noFill/>
        </p:spPr>
        <p:txBody>
          <a:bodyPr wrap="square" rtlCol="0">
            <a:spAutoFit/>
          </a:bodyPr>
          <a:lstStyle/>
          <a:p>
            <a:r>
              <a:rPr lang="en-GB" dirty="0"/>
              <a:t>2015 DEE Conference</a:t>
            </a:r>
          </a:p>
          <a:p>
            <a:r>
              <a:rPr lang="en-GB" dirty="0"/>
              <a:t>Carlos Cortinhas, University of Exeter</a:t>
            </a:r>
          </a:p>
        </p:txBody>
      </p:sp>
    </p:spTree>
    <p:extLst>
      <p:ext uri="{BB962C8B-B14F-4D97-AF65-F5344CB8AC3E}">
        <p14:creationId xmlns:p14="http://schemas.microsoft.com/office/powerpoint/2010/main" val="1703917942"/>
      </p:ext>
    </p:extLst>
  </p:cSld>
  <p:clrMapOvr>
    <a:masterClrMapping/>
  </p:clrMapOvr>
  <p:transition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77281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6"/>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6" name="TextBox 5"/>
          <p:cNvSpPr txBox="1"/>
          <p:nvPr/>
        </p:nvSpPr>
        <p:spPr>
          <a:xfrm>
            <a:off x="323528" y="2132856"/>
            <a:ext cx="8496944" cy="3693319"/>
          </a:xfrm>
          <a:prstGeom prst="rect">
            <a:avLst/>
          </a:prstGeom>
          <a:noFill/>
        </p:spPr>
        <p:txBody>
          <a:bodyPr wrap="square" rtlCol="0">
            <a:spAutoFit/>
          </a:bodyPr>
          <a:lstStyle/>
          <a:p>
            <a:pPr marL="342000" indent="-342000">
              <a:buClr>
                <a:srgbClr val="D23C7F"/>
              </a:buClr>
            </a:pPr>
            <a:r>
              <a:rPr lang="en-US" dirty="0">
                <a:latin typeface="Arial" charset="0"/>
              </a:rPr>
              <a:t>We assume that the impact of homework on the exam score (ES) of pupil </a:t>
            </a:r>
            <a:r>
              <a:rPr lang="en-US" dirty="0" err="1">
                <a:latin typeface="Arial" charset="0"/>
              </a:rPr>
              <a:t>i</a:t>
            </a:r>
            <a:r>
              <a:rPr lang="en-US" dirty="0">
                <a:latin typeface="Arial" charset="0"/>
              </a:rPr>
              <a:t> can be explained by the following simple education production function:</a:t>
            </a:r>
          </a:p>
          <a:p>
            <a:pPr marL="342000" indent="-342000">
              <a:buClr>
                <a:srgbClr val="D23C7F"/>
              </a:buClr>
            </a:pPr>
            <a:endParaRPr lang="en-US" dirty="0">
              <a:latin typeface="Arial" charset="0"/>
            </a:endParaRPr>
          </a:p>
          <a:p>
            <a:pPr marL="342000" indent="-342000">
              <a:buClr>
                <a:srgbClr val="D23C7F"/>
              </a:buClr>
            </a:pPr>
            <a:endParaRPr lang="en-US" dirty="0">
              <a:latin typeface="Arial" charset="0"/>
            </a:endParaRPr>
          </a:p>
          <a:p>
            <a:pPr marL="342000" indent="-342000">
              <a:buClr>
                <a:srgbClr val="D23C7F"/>
              </a:buClr>
            </a:pPr>
            <a:endParaRPr lang="en-US" dirty="0">
              <a:latin typeface="Arial" charset="0"/>
            </a:endParaRPr>
          </a:p>
          <a:p>
            <a:pPr marL="342000" indent="-342000">
              <a:buClr>
                <a:srgbClr val="D23C7F"/>
              </a:buClr>
            </a:pPr>
            <a:endParaRPr lang="en-US" dirty="0">
              <a:latin typeface="Arial" charset="0"/>
            </a:endParaRPr>
          </a:p>
          <a:p>
            <a:pPr marL="342000" indent="-342000">
              <a:buClr>
                <a:srgbClr val="D23C7F"/>
              </a:buClr>
            </a:pPr>
            <a:r>
              <a:rPr lang="en-US" dirty="0">
                <a:latin typeface="Arial" charset="0"/>
              </a:rPr>
              <a:t>Where:</a:t>
            </a:r>
          </a:p>
          <a:p>
            <a:pPr marL="342000" indent="-342000">
              <a:buClr>
                <a:schemeClr val="accent5"/>
              </a:buClr>
              <a:buFont typeface="Wingdings" pitchFamily="2" charset="2"/>
              <a:buChar char="§"/>
            </a:pPr>
            <a:r>
              <a:rPr lang="en-US" dirty="0" err="1">
                <a:latin typeface="Arial" charset="0"/>
              </a:rPr>
              <a:t>EG</a:t>
            </a:r>
            <a:r>
              <a:rPr lang="en-US" baseline="-25000" dirty="0" err="1">
                <a:latin typeface="Arial" charset="0"/>
              </a:rPr>
              <a:t>i</a:t>
            </a:r>
            <a:r>
              <a:rPr lang="en-US" dirty="0">
                <a:latin typeface="Arial" charset="0"/>
              </a:rPr>
              <a:t> = Final Exam Grade for student i</a:t>
            </a:r>
          </a:p>
          <a:p>
            <a:pPr marL="342000" indent="-342000">
              <a:buClr>
                <a:schemeClr val="accent5"/>
              </a:buClr>
              <a:buFont typeface="Wingdings" pitchFamily="2" charset="2"/>
              <a:buChar char="§"/>
            </a:pPr>
            <a:r>
              <a:rPr lang="en-US" dirty="0" err="1">
                <a:latin typeface="Arial" charset="0"/>
              </a:rPr>
              <a:t>HW</a:t>
            </a:r>
            <a:r>
              <a:rPr lang="en-US" baseline="-25000" dirty="0" err="1">
                <a:latin typeface="Arial" charset="0"/>
              </a:rPr>
              <a:t>i</a:t>
            </a:r>
            <a:r>
              <a:rPr lang="en-US" dirty="0">
                <a:latin typeface="Arial" charset="0"/>
              </a:rPr>
              <a:t> = Average grade of 10 homework tasks completed by student i</a:t>
            </a:r>
          </a:p>
          <a:p>
            <a:pPr marL="342000" indent="-342000">
              <a:buClr>
                <a:schemeClr val="accent5"/>
              </a:buClr>
              <a:buFont typeface="Wingdings" pitchFamily="2" charset="2"/>
              <a:buChar char="§"/>
            </a:pPr>
            <a:r>
              <a:rPr lang="en-US" i="1" dirty="0" err="1">
                <a:latin typeface="Arial" charset="0"/>
              </a:rPr>
              <a:t>x</a:t>
            </a:r>
            <a:r>
              <a:rPr lang="en-US" dirty="0" err="1">
                <a:latin typeface="Arial" charset="0"/>
              </a:rPr>
              <a:t>’</a:t>
            </a:r>
            <a:r>
              <a:rPr lang="en-US" baseline="-25000" dirty="0" err="1">
                <a:latin typeface="Arial" charset="0"/>
              </a:rPr>
              <a:t>i</a:t>
            </a:r>
            <a:r>
              <a:rPr lang="en-US" dirty="0">
                <a:latin typeface="Arial" charset="0"/>
              </a:rPr>
              <a:t> = is a vector of observed student traits (including Nationality, Age, Gender, degree, whether student has A-level in </a:t>
            </a:r>
            <a:r>
              <a:rPr lang="en-US" dirty="0" err="1">
                <a:latin typeface="Arial" charset="0"/>
              </a:rPr>
              <a:t>Maths</a:t>
            </a:r>
            <a:r>
              <a:rPr lang="en-US" dirty="0">
                <a:latin typeface="Arial" charset="0"/>
              </a:rPr>
              <a:t> and/or Economics, ethnicity, etc.)</a:t>
            </a:r>
          </a:p>
          <a:p>
            <a:pPr marL="342000" indent="-342000">
              <a:buClr>
                <a:schemeClr val="accent5"/>
              </a:buClr>
              <a:buFont typeface="Wingdings" pitchFamily="2" charset="2"/>
              <a:buChar char="§"/>
            </a:pPr>
            <a:r>
              <a:rPr lang="el-GR" dirty="0">
                <a:latin typeface="Calibri"/>
              </a:rPr>
              <a:t>ε</a:t>
            </a:r>
            <a:r>
              <a:rPr lang="en-GB" baseline="-25000" dirty="0" err="1">
                <a:latin typeface="Calibri"/>
              </a:rPr>
              <a:t>i</a:t>
            </a:r>
            <a:r>
              <a:rPr lang="en-US" baseline="-25000" dirty="0">
                <a:latin typeface="Arial" charset="0"/>
              </a:rPr>
              <a:t> </a:t>
            </a:r>
            <a:r>
              <a:rPr lang="en-US" dirty="0">
                <a:latin typeface="Arial" charset="0"/>
              </a:rPr>
              <a:t>= zero mean, normally distributed error term.</a:t>
            </a:r>
            <a:endParaRPr lang="en-GB" dirty="0"/>
          </a:p>
        </p:txBody>
      </p:sp>
      <p:sp>
        <p:nvSpPr>
          <p:cNvPr id="9"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Empirical methodology</a:t>
            </a:r>
          </a:p>
        </p:txBody>
      </p:sp>
      <p:pic>
        <p:nvPicPr>
          <p:cNvPr id="11" name="Picture 10" descr="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372" y="5839235"/>
            <a:ext cx="2870200" cy="10160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79624102"/>
              </p:ext>
            </p:extLst>
          </p:nvPr>
        </p:nvGraphicFramePr>
        <p:xfrm>
          <a:off x="2498725" y="3024188"/>
          <a:ext cx="3398838" cy="546100"/>
        </p:xfrm>
        <a:graphic>
          <a:graphicData uri="http://schemas.openxmlformats.org/presentationml/2006/ole">
            <mc:AlternateContent xmlns:mc="http://schemas.openxmlformats.org/markup-compatibility/2006">
              <mc:Choice xmlns:v="urn:schemas-microsoft-com:vml" Requires="v">
                <p:oleObj name="Equation" r:id="rId5" imgW="1422360" imgH="228600" progId="Equation.3">
                  <p:embed/>
                </p:oleObj>
              </mc:Choice>
              <mc:Fallback>
                <p:oleObj name="Equation" r:id="rId5" imgW="1422360" imgH="228600" progId="Equation.3">
                  <p:embed/>
                  <p:pic>
                    <p:nvPicPr>
                      <p:cNvPr id="0" name="Picture 2"/>
                      <p:cNvPicPr>
                        <a:picLocks noChangeAspect="1" noChangeArrowheads="1"/>
                      </p:cNvPicPr>
                      <p:nvPr/>
                    </p:nvPicPr>
                    <p:blipFill>
                      <a:blip r:embed="rId6"/>
                      <a:srcRect/>
                      <a:stretch>
                        <a:fillRect/>
                      </a:stretch>
                    </p:blipFill>
                    <p:spPr bwMode="auto">
                      <a:xfrm>
                        <a:off x="2498725" y="3024188"/>
                        <a:ext cx="3398838"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1" name="TextBox 10"/>
          <p:cNvSpPr txBox="1"/>
          <p:nvPr/>
        </p:nvSpPr>
        <p:spPr>
          <a:xfrm>
            <a:off x="0" y="5949280"/>
            <a:ext cx="9144000"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marL="342000" indent="-342000">
              <a:buClr>
                <a:srgbClr val="D23C7F"/>
              </a:buClr>
            </a:pPr>
            <a:r>
              <a:rPr lang="en-US" sz="1200" dirty="0">
                <a:solidFill>
                  <a:schemeClr val="tx1"/>
                </a:solidFill>
                <a:latin typeface="Arial" charset="0"/>
              </a:rPr>
              <a:t>where (1) to (5) are OLS equations that include a varying number of independent variables, from the simplest in (1) (one control variable) to the most complete in (5) which includes 24 control variables were included.</a:t>
            </a:r>
          </a:p>
          <a:p>
            <a:pPr marL="342000" indent="-342000">
              <a:buClr>
                <a:srgbClr val="D23C7F"/>
              </a:buClr>
              <a:buFont typeface="Wingdings" pitchFamily="2" charset="2"/>
              <a:buChar char="§"/>
            </a:pPr>
            <a:endParaRPr lang="en-GB" sz="1600" dirty="0">
              <a:solidFill>
                <a:schemeClr val="tx1"/>
              </a:solidFill>
            </a:endParaRPr>
          </a:p>
        </p:txBody>
      </p:sp>
      <p:sp>
        <p:nvSpPr>
          <p:cNvPr id="12" name="Text Box 3"/>
          <p:cNvSpPr txBox="1">
            <a:spLocks noChangeArrowheads="1"/>
          </p:cNvSpPr>
          <p:nvPr/>
        </p:nvSpPr>
        <p:spPr bwMode="auto">
          <a:xfrm>
            <a:off x="311149" y="188640"/>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Results: Full Sample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1390650"/>
            <a:ext cx="67341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1" name="TextBox 10"/>
          <p:cNvSpPr txBox="1"/>
          <p:nvPr/>
        </p:nvSpPr>
        <p:spPr>
          <a:xfrm>
            <a:off x="0" y="5949280"/>
            <a:ext cx="9144000"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marL="342000" indent="-342000">
              <a:buClr>
                <a:srgbClr val="D23C7F"/>
              </a:buClr>
            </a:pPr>
            <a:r>
              <a:rPr lang="en-US" sz="1200" dirty="0">
                <a:solidFill>
                  <a:schemeClr val="tx1"/>
                </a:solidFill>
                <a:latin typeface="Arial" charset="0"/>
              </a:rPr>
              <a:t>where (1) to (5) are OLS equations that include a varying number of independent variables, from the simplest in (1) (one control variable) to the most complete in (5) which includes 24 control variables were included.</a:t>
            </a:r>
          </a:p>
          <a:p>
            <a:pPr marL="342000" indent="-342000">
              <a:buClr>
                <a:srgbClr val="D23C7F"/>
              </a:buClr>
              <a:buFont typeface="Wingdings" pitchFamily="2" charset="2"/>
              <a:buChar char="§"/>
            </a:pPr>
            <a:endParaRPr lang="en-GB" sz="1600" dirty="0">
              <a:solidFill>
                <a:schemeClr val="tx1"/>
              </a:solidFill>
            </a:endParaRPr>
          </a:p>
        </p:txBody>
      </p:sp>
      <p:sp>
        <p:nvSpPr>
          <p:cNvPr id="12" name="Text Box 3"/>
          <p:cNvSpPr txBox="1">
            <a:spLocks noChangeArrowheads="1"/>
          </p:cNvSpPr>
          <p:nvPr/>
        </p:nvSpPr>
        <p:spPr bwMode="auto">
          <a:xfrm>
            <a:off x="311149" y="188640"/>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Results: Students with </a:t>
            </a:r>
            <a:r>
              <a:rPr lang="en-US" sz="3600" b="1" dirty="0">
                <a:solidFill>
                  <a:srgbClr val="92D050"/>
                </a:solidFill>
                <a:latin typeface="Arial" pitchFamily="34" charset="0"/>
                <a:cs typeface="Arial" pitchFamily="34" charset="0"/>
              </a:rPr>
              <a:t>Exam ≥ 40</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328738"/>
            <a:ext cx="66103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69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1" name="TextBox 10"/>
          <p:cNvSpPr txBox="1"/>
          <p:nvPr/>
        </p:nvSpPr>
        <p:spPr>
          <a:xfrm>
            <a:off x="0" y="5949280"/>
            <a:ext cx="9144000"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marL="342000" indent="-342000">
              <a:buClr>
                <a:srgbClr val="D23C7F"/>
              </a:buClr>
            </a:pPr>
            <a:r>
              <a:rPr lang="en-US" sz="1200" dirty="0">
                <a:solidFill>
                  <a:schemeClr val="tx1"/>
                </a:solidFill>
                <a:latin typeface="Arial" charset="0"/>
              </a:rPr>
              <a:t>where (1) to (5) are OLS equations that include a varying number of independent variables, from the simplest in (1) (one control variable) to the most complete in (5) which includes 24 control variables were included.</a:t>
            </a:r>
          </a:p>
          <a:p>
            <a:pPr marL="342000" indent="-342000">
              <a:buClr>
                <a:srgbClr val="D23C7F"/>
              </a:buClr>
              <a:buFont typeface="Wingdings" pitchFamily="2" charset="2"/>
              <a:buChar char="§"/>
            </a:pPr>
            <a:endParaRPr lang="en-GB" sz="1600" dirty="0">
              <a:solidFill>
                <a:schemeClr val="tx1"/>
              </a:solidFill>
            </a:endParaRPr>
          </a:p>
        </p:txBody>
      </p:sp>
      <p:sp>
        <p:nvSpPr>
          <p:cNvPr id="12" name="Text Box 3"/>
          <p:cNvSpPr txBox="1">
            <a:spLocks noChangeArrowheads="1"/>
          </p:cNvSpPr>
          <p:nvPr/>
        </p:nvSpPr>
        <p:spPr bwMode="auto">
          <a:xfrm>
            <a:off x="311149" y="188640"/>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Results: Students with </a:t>
            </a:r>
            <a:r>
              <a:rPr lang="en-US" sz="3600" b="1" dirty="0">
                <a:solidFill>
                  <a:srgbClr val="FFC000"/>
                </a:solidFill>
                <a:latin typeface="Arial" pitchFamily="34" charset="0"/>
                <a:cs typeface="Arial" pitchFamily="34" charset="0"/>
              </a:rPr>
              <a:t>Exam &lt; 40</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33500"/>
            <a:ext cx="685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15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35502" y="5838825"/>
            <a:ext cx="9144000" cy="1028700"/>
          </a:xfrm>
          <a:prstGeom prst="rect">
            <a:avLst/>
          </a:prstGeom>
          <a:noFill/>
          <a:ln w="9525">
            <a:noFill/>
            <a:miter lim="800000"/>
            <a:headEnd/>
            <a:tailEnd/>
          </a:ln>
        </p:spPr>
      </p:pic>
      <p:sp>
        <p:nvSpPr>
          <p:cNvPr id="11" name="TextBox 10"/>
          <p:cNvSpPr txBox="1"/>
          <p:nvPr/>
        </p:nvSpPr>
        <p:spPr>
          <a:xfrm>
            <a:off x="323528" y="2132856"/>
            <a:ext cx="8640960" cy="3139321"/>
          </a:xfrm>
          <a:prstGeom prst="rect">
            <a:avLst/>
          </a:prstGeom>
          <a:noFill/>
        </p:spPr>
        <p:txBody>
          <a:bodyPr wrap="square" rtlCol="0">
            <a:spAutoFit/>
          </a:bodyPr>
          <a:lstStyle/>
          <a:p>
            <a:pPr marL="342000" indent="-342000">
              <a:buClr>
                <a:srgbClr val="D23C7F"/>
              </a:buClr>
              <a:buFont typeface="Arial" panose="020B0604020202020204" pitchFamily="34" charset="0"/>
              <a:buChar char="•"/>
            </a:pPr>
            <a:r>
              <a:rPr lang="en-US" dirty="0">
                <a:latin typeface="Arial" charset="0"/>
              </a:rPr>
              <a:t>This paper is still work in progress. The main result is that it shows that completing online formative homework tasks contributes to higher grades even after controlling for student characteristics and ability/effort </a:t>
            </a:r>
            <a:r>
              <a:rPr lang="en-US" u="sng" dirty="0">
                <a:latin typeface="Arial" charset="0"/>
              </a:rPr>
              <a:t>but only for good students</a:t>
            </a:r>
            <a:r>
              <a:rPr lang="en-US" dirty="0">
                <a:latin typeface="Arial" charset="0"/>
              </a:rPr>
              <a:t>.</a:t>
            </a:r>
          </a:p>
          <a:p>
            <a:pPr marL="342000" indent="-342000">
              <a:buClr>
                <a:srgbClr val="D23C7F"/>
              </a:buClr>
            </a:pPr>
            <a:endParaRPr lang="en-US" dirty="0">
              <a:latin typeface="Arial" charset="0"/>
            </a:endParaRPr>
          </a:p>
          <a:p>
            <a:pPr marL="799200" lvl="1" indent="-342000">
              <a:buClr>
                <a:srgbClr val="D23C7F"/>
              </a:buClr>
              <a:buFont typeface="Arial" panose="020B0604020202020204" pitchFamily="34" charset="0"/>
              <a:buChar char="•"/>
            </a:pPr>
            <a:r>
              <a:rPr lang="en-US" dirty="0">
                <a:latin typeface="Arial" charset="0"/>
              </a:rPr>
              <a:t>This result suggests that formative homework might contribute to amplify inequalities amongst students and other strategies are needed to close the gap</a:t>
            </a:r>
          </a:p>
          <a:p>
            <a:pPr marL="342000" indent="-342000">
              <a:buClr>
                <a:srgbClr val="D23C7F"/>
              </a:buClr>
              <a:buFont typeface="Arial" panose="020B0604020202020204" pitchFamily="34" charset="0"/>
              <a:buChar char="•"/>
            </a:pPr>
            <a:endParaRPr lang="en-US" dirty="0">
              <a:latin typeface="Arial" charset="0"/>
            </a:endParaRPr>
          </a:p>
          <a:p>
            <a:pPr marL="342000" indent="-342000">
              <a:buClr>
                <a:srgbClr val="D23C7F"/>
              </a:buClr>
              <a:buFont typeface="Arial" panose="020B0604020202020204" pitchFamily="34" charset="0"/>
              <a:buChar char="•"/>
            </a:pPr>
            <a:r>
              <a:rPr lang="en-US" dirty="0">
                <a:latin typeface="Arial" charset="0"/>
              </a:rPr>
              <a:t>No evidence (not reported here) was found that gender, ethnicity, disability, age, type of secondary school affect exam outcomes.</a:t>
            </a:r>
          </a:p>
        </p:txBody>
      </p:sp>
      <p:sp>
        <p:nvSpPr>
          <p:cNvPr id="12"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Final Remarks</a:t>
            </a:r>
          </a:p>
        </p:txBody>
      </p:sp>
      <p:pic>
        <p:nvPicPr>
          <p:cNvPr id="6" name="Picture 5" descr="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1" name="TextBox 10"/>
          <p:cNvSpPr txBox="1"/>
          <p:nvPr/>
        </p:nvSpPr>
        <p:spPr>
          <a:xfrm>
            <a:off x="323528" y="1700808"/>
            <a:ext cx="8640960" cy="4247317"/>
          </a:xfrm>
          <a:prstGeom prst="rect">
            <a:avLst/>
          </a:prstGeom>
          <a:noFill/>
        </p:spPr>
        <p:txBody>
          <a:bodyPr wrap="square" rtlCol="0">
            <a:spAutoFit/>
          </a:bodyPr>
          <a:lstStyle/>
          <a:p>
            <a:pPr marL="342000" indent="-342000">
              <a:buClr>
                <a:srgbClr val="D23C7F"/>
              </a:buClr>
            </a:pPr>
            <a:r>
              <a:rPr lang="en-US" dirty="0">
                <a:latin typeface="Arial" charset="0"/>
              </a:rPr>
              <a:t>In the 2012/13 academic year, I introduced my first year statistic students to weekly, formative, homework tasks. These tasks where designed to be completed online, allowing students to get immediate feedback on their work and get simple hints on where to investigate further if their answer was wrong. The main objectives of designing these tasks were :</a:t>
            </a:r>
          </a:p>
          <a:p>
            <a:pPr marL="342000" indent="-342000">
              <a:buClr>
                <a:srgbClr val="D23C7F"/>
              </a:buClr>
            </a:pPr>
            <a:endParaRPr lang="en-US" dirty="0">
              <a:latin typeface="Arial" charset="0"/>
            </a:endParaRPr>
          </a:p>
          <a:p>
            <a:pPr marL="799200" lvl="1" indent="-342000">
              <a:buClr>
                <a:schemeClr val="accent3"/>
              </a:buClr>
              <a:buFont typeface="Wingdings" pitchFamily="2" charset="2"/>
              <a:buChar char="§"/>
            </a:pPr>
            <a:r>
              <a:rPr lang="en-US" dirty="0">
                <a:latin typeface="Arial" charset="0"/>
              </a:rPr>
              <a:t>To allow students to apply what they were learning in lectures and tutorials</a:t>
            </a:r>
          </a:p>
          <a:p>
            <a:pPr marL="799200" lvl="1" indent="-342000">
              <a:buClr>
                <a:schemeClr val="accent3"/>
              </a:buClr>
              <a:buFont typeface="Wingdings" pitchFamily="2" charset="2"/>
              <a:buChar char="§"/>
            </a:pPr>
            <a:r>
              <a:rPr lang="en-US" dirty="0">
                <a:latin typeface="Arial" charset="0"/>
              </a:rPr>
              <a:t>To develop regular study habits in students</a:t>
            </a:r>
          </a:p>
          <a:p>
            <a:pPr marL="799200" lvl="1" indent="-342000">
              <a:buClr>
                <a:schemeClr val="accent3"/>
              </a:buClr>
              <a:buFont typeface="Wingdings" pitchFamily="2" charset="2"/>
              <a:buChar char="§"/>
            </a:pPr>
            <a:r>
              <a:rPr lang="en-US" dirty="0">
                <a:latin typeface="Arial" charset="0"/>
              </a:rPr>
              <a:t>To develop students’ critical thinking skills</a:t>
            </a:r>
          </a:p>
          <a:p>
            <a:pPr marL="799200" lvl="1" indent="-342000">
              <a:buClr>
                <a:schemeClr val="accent3"/>
              </a:buClr>
              <a:buFont typeface="Wingdings" pitchFamily="2" charset="2"/>
              <a:buChar char="§"/>
            </a:pPr>
            <a:r>
              <a:rPr lang="en-US" dirty="0">
                <a:latin typeface="Arial" charset="0"/>
              </a:rPr>
              <a:t>To further help students prepare for classes and tutorials</a:t>
            </a:r>
          </a:p>
          <a:p>
            <a:pPr marL="799200" lvl="1" indent="-342000">
              <a:buClr>
                <a:schemeClr val="accent3"/>
              </a:buClr>
              <a:buFont typeface="Wingdings" pitchFamily="2" charset="2"/>
              <a:buChar char="§"/>
            </a:pPr>
            <a:r>
              <a:rPr lang="en-US" dirty="0">
                <a:latin typeface="Arial" charset="0"/>
              </a:rPr>
              <a:t>To make Statistics more accessible and ‘fun’</a:t>
            </a:r>
          </a:p>
          <a:p>
            <a:pPr marL="799200" lvl="1" indent="-342000">
              <a:buClr>
                <a:schemeClr val="accent3"/>
              </a:buClr>
              <a:buFont typeface="Wingdings" pitchFamily="2" charset="2"/>
              <a:buChar char="§"/>
            </a:pPr>
            <a:endParaRPr lang="en-US" dirty="0">
              <a:latin typeface="Arial" charset="0"/>
            </a:endParaRPr>
          </a:p>
          <a:p>
            <a:pPr marL="342000" indent="-342000">
              <a:buClr>
                <a:schemeClr val="accent3"/>
              </a:buClr>
              <a:buFont typeface="Wingdings" pitchFamily="2" charset="2"/>
              <a:buChar char="§"/>
            </a:pPr>
            <a:r>
              <a:rPr lang="en-US" dirty="0">
                <a:latin typeface="Arial" charset="0"/>
              </a:rPr>
              <a:t>After a large scale experiment over three years (with changes), I felt it was necessary to determine whether formative (non-compulsory) homework was effective in enhancing student learning or not.</a:t>
            </a:r>
            <a:endParaRPr lang="en-GB" sz="2200" dirty="0"/>
          </a:p>
        </p:txBody>
      </p:sp>
      <p:sp>
        <p:nvSpPr>
          <p:cNvPr id="12"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Motivation for the study</a:t>
            </a:r>
          </a:p>
        </p:txBody>
      </p:sp>
      <p:pic>
        <p:nvPicPr>
          <p:cNvPr id="6" name="Picture 5" descr="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88" y="0"/>
            <a:ext cx="9142412" cy="1730375"/>
          </a:xfrm>
          <a:prstGeom prst="rect">
            <a:avLst/>
          </a:prstGeom>
          <a:solidFill>
            <a:srgbClr val="7615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761554"/>
              </a:solidFill>
            </a:endParaRPr>
          </a:p>
        </p:txBody>
      </p:sp>
      <p:pic>
        <p:nvPicPr>
          <p:cNvPr id="16388"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6" name="TextBox 5"/>
          <p:cNvSpPr txBox="1"/>
          <p:nvPr/>
        </p:nvSpPr>
        <p:spPr>
          <a:xfrm>
            <a:off x="323528" y="1629955"/>
            <a:ext cx="8640960" cy="4216539"/>
          </a:xfrm>
          <a:prstGeom prst="rect">
            <a:avLst/>
          </a:prstGeom>
          <a:noFill/>
        </p:spPr>
        <p:txBody>
          <a:bodyPr wrap="square" rtlCol="0">
            <a:spAutoFit/>
          </a:bodyPr>
          <a:lstStyle/>
          <a:p>
            <a:pPr marL="342000" indent="-342000">
              <a:lnSpc>
                <a:spcPct val="200000"/>
              </a:lnSpc>
              <a:buClr>
                <a:srgbClr val="761554"/>
              </a:buClr>
            </a:pPr>
            <a:r>
              <a:rPr lang="en-US" dirty="0">
                <a:latin typeface="Arial" charset="0"/>
              </a:rPr>
              <a:t>There is a vast literature in the pros and cons of homework…</a:t>
            </a:r>
          </a:p>
          <a:p>
            <a:pPr marL="342000" indent="-342000">
              <a:buClr>
                <a:srgbClr val="761554"/>
              </a:buClr>
              <a:buFont typeface="Arial" pitchFamily="34" charset="0"/>
              <a:buChar char="•"/>
            </a:pPr>
            <a:r>
              <a:rPr lang="en-US" dirty="0">
                <a:latin typeface="Arial" charset="0"/>
              </a:rPr>
              <a:t>The debate is very old (since mid-1800s) and the research mostly comes from the US – Gill and </a:t>
            </a:r>
            <a:r>
              <a:rPr lang="en-US" dirty="0" err="1">
                <a:latin typeface="Arial" charset="0"/>
              </a:rPr>
              <a:t>Schlossman</a:t>
            </a:r>
            <a:r>
              <a:rPr lang="en-US" dirty="0">
                <a:latin typeface="Arial" charset="0"/>
              </a:rPr>
              <a:t> (2003) and Gill and </a:t>
            </a:r>
            <a:r>
              <a:rPr lang="en-US" dirty="0" err="1">
                <a:latin typeface="Arial" charset="0"/>
              </a:rPr>
              <a:t>Schlossman</a:t>
            </a:r>
            <a:r>
              <a:rPr lang="en-US" dirty="0">
                <a:latin typeface="Arial" charset="0"/>
              </a:rPr>
              <a:t> (2004)</a:t>
            </a:r>
          </a:p>
          <a:p>
            <a:pPr marL="342000" indent="-342000">
              <a:buClr>
                <a:srgbClr val="761554"/>
              </a:buClr>
              <a:buFont typeface="Arial" pitchFamily="34" charset="0"/>
              <a:buChar char="•"/>
            </a:pPr>
            <a:endParaRPr lang="en-US" dirty="0">
              <a:latin typeface="Arial" charset="0"/>
            </a:endParaRPr>
          </a:p>
          <a:p>
            <a:pPr marL="342000" indent="-342000">
              <a:buClr>
                <a:srgbClr val="761554"/>
              </a:buClr>
              <a:buFont typeface="Arial" pitchFamily="34" charset="0"/>
              <a:buChar char="•"/>
            </a:pPr>
            <a:r>
              <a:rPr lang="en-US" dirty="0">
                <a:latin typeface="Arial" charset="0"/>
              </a:rPr>
              <a:t>It is almost exclusively based on elementary and secondary school students</a:t>
            </a:r>
          </a:p>
          <a:p>
            <a:pPr marL="342000" indent="-342000">
              <a:buClr>
                <a:srgbClr val="761554"/>
              </a:buClr>
              <a:buFont typeface="Arial" pitchFamily="34" charset="0"/>
              <a:buChar char="•"/>
            </a:pPr>
            <a:endParaRPr lang="en-US" dirty="0">
              <a:latin typeface="Arial" charset="0"/>
            </a:endParaRPr>
          </a:p>
          <a:p>
            <a:pPr marL="342000" indent="-342000">
              <a:buClr>
                <a:srgbClr val="761554"/>
              </a:buClr>
              <a:buFont typeface="Arial" pitchFamily="34" charset="0"/>
              <a:buChar char="•"/>
            </a:pPr>
            <a:r>
              <a:rPr lang="en-US" dirty="0">
                <a:latin typeface="Arial" charset="0"/>
              </a:rPr>
              <a:t>Topic of great controversy with the research to date being largely inconclusive  - a number empirical studies claim to ‘prove’ both sides of the argument. </a:t>
            </a:r>
          </a:p>
          <a:p>
            <a:pPr marL="342000" indent="-342000">
              <a:buClr>
                <a:srgbClr val="761554"/>
              </a:buClr>
              <a:buFont typeface="Arial" pitchFamily="34" charset="0"/>
              <a:buChar char="•"/>
            </a:pPr>
            <a:endParaRPr lang="en-US" dirty="0">
              <a:latin typeface="Arial" charset="0"/>
            </a:endParaRPr>
          </a:p>
          <a:p>
            <a:pPr marL="342000" indent="-342000">
              <a:buClr>
                <a:srgbClr val="761554"/>
              </a:buClr>
              <a:buFont typeface="Arial" pitchFamily="34" charset="0"/>
              <a:buChar char="•"/>
            </a:pPr>
            <a:r>
              <a:rPr lang="en-US" dirty="0">
                <a:latin typeface="Arial" charset="0"/>
              </a:rPr>
              <a:t>Almost generalized agreement that “too much”, “too often”  homework is harmful but little agreement on what ‘too much’ or ‘too often’ is.</a:t>
            </a:r>
          </a:p>
          <a:p>
            <a:pPr marL="342000" indent="-342000">
              <a:buClr>
                <a:srgbClr val="761554"/>
              </a:buClr>
              <a:buFont typeface="Arial" pitchFamily="34" charset="0"/>
              <a:buChar char="•"/>
            </a:pPr>
            <a:endParaRPr lang="en-US" dirty="0">
              <a:latin typeface="Arial" charset="0"/>
            </a:endParaRPr>
          </a:p>
          <a:p>
            <a:pPr marL="342000" indent="-342000">
              <a:buClr>
                <a:srgbClr val="761554"/>
              </a:buClr>
              <a:buFont typeface="Arial" pitchFamily="34" charset="0"/>
              <a:buChar char="•"/>
            </a:pPr>
            <a:r>
              <a:rPr lang="en-US" dirty="0">
                <a:latin typeface="Arial" charset="0"/>
              </a:rPr>
              <a:t>Significant national and cultural differences in the attitude towards homework appear to exist.</a:t>
            </a:r>
          </a:p>
        </p:txBody>
      </p:sp>
      <p:sp>
        <p:nvSpPr>
          <p:cNvPr id="10"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The Issue</a:t>
            </a:r>
          </a:p>
        </p:txBody>
      </p:sp>
      <p:pic>
        <p:nvPicPr>
          <p:cNvPr id="8" name="Picture 7" descr="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blinds(horizontal)">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blinds(horizontal)">
                                      <p:cBhvr>
                                        <p:cTn id="2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2412" cy="1730375"/>
          </a:xfrm>
          <a:prstGeom prst="rect">
            <a:avLst/>
          </a:prstGeom>
          <a:solidFill>
            <a:srgbClr val="D23C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The Issue (II) – Key Lessons</a:t>
            </a:r>
          </a:p>
        </p:txBody>
      </p:sp>
      <p:pic>
        <p:nvPicPr>
          <p:cNvPr id="4" name="Picture 3"/>
          <p:cNvPicPr>
            <a:picLocks noChangeAspect="1"/>
          </p:cNvPicPr>
          <p:nvPr/>
        </p:nvPicPr>
        <p:blipFill>
          <a:blip r:embed="rId2" cstate="print"/>
          <a:stretch>
            <a:fillRect/>
          </a:stretch>
        </p:blipFill>
        <p:spPr>
          <a:xfrm>
            <a:off x="0" y="5839235"/>
            <a:ext cx="9144000" cy="1028845"/>
          </a:xfrm>
          <a:prstGeom prst="rect">
            <a:avLst/>
          </a:prstGeom>
        </p:spPr>
      </p:pic>
      <p:sp>
        <p:nvSpPr>
          <p:cNvPr id="5" name="TextBox 4"/>
          <p:cNvSpPr txBox="1"/>
          <p:nvPr/>
        </p:nvSpPr>
        <p:spPr>
          <a:xfrm>
            <a:off x="410308" y="1867301"/>
            <a:ext cx="8372230" cy="435825"/>
          </a:xfrm>
          <a:prstGeom prst="rect">
            <a:avLst/>
          </a:prstGeom>
          <a:noFill/>
        </p:spPr>
        <p:txBody>
          <a:bodyPr wrap="square" rtlCol="0">
            <a:spAutoFit/>
          </a:bodyPr>
          <a:lstStyle/>
          <a:p>
            <a:pPr marL="342900" indent="-342900">
              <a:lnSpc>
                <a:spcPct val="110000"/>
              </a:lnSpc>
              <a:buClr>
                <a:srgbClr val="71397C"/>
              </a:buClr>
              <a:buFont typeface="Wingdings" charset="2"/>
              <a:buChar char="§"/>
            </a:pPr>
            <a:endParaRPr lang="en-US" sz="2200" dirty="0">
              <a:solidFill>
                <a:srgbClr val="404040"/>
              </a:solidFill>
              <a:latin typeface="Arial"/>
              <a:cs typeface="Arial"/>
            </a:endParaRPr>
          </a:p>
        </p:txBody>
      </p:sp>
      <p:sp>
        <p:nvSpPr>
          <p:cNvPr id="8" name="Action Button: Forward or Next 7">
            <a:hlinkClick r:id="" action="ppaction://noaction" highlightClick="1"/>
          </p:cNvPr>
          <p:cNvSpPr/>
          <p:nvPr/>
        </p:nvSpPr>
        <p:spPr>
          <a:xfrm>
            <a:off x="6525929" y="4860759"/>
            <a:ext cx="2141848" cy="1780674"/>
          </a:xfrm>
          <a:prstGeom prst="actionButtonForwardNex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79512" y="1772816"/>
            <a:ext cx="8640960" cy="4801314"/>
          </a:xfrm>
          <a:prstGeom prst="rect">
            <a:avLst/>
          </a:prstGeom>
          <a:noFill/>
        </p:spPr>
        <p:txBody>
          <a:bodyPr wrap="square" rtlCol="0">
            <a:spAutoFit/>
          </a:bodyPr>
          <a:lstStyle/>
          <a:p>
            <a:pPr marL="342000" indent="-342000">
              <a:buClr>
                <a:srgbClr val="D23C7F"/>
              </a:buClr>
            </a:pPr>
            <a:r>
              <a:rPr lang="en-US" dirty="0">
                <a:latin typeface="Arial" charset="0"/>
              </a:rPr>
              <a:t>Although not always clear, we can summarize some of the key findings of the research to date:</a:t>
            </a:r>
          </a:p>
          <a:p>
            <a:pPr marL="342000" indent="-342000">
              <a:buClr>
                <a:srgbClr val="D23C7F"/>
              </a:buClr>
            </a:pPr>
            <a:endParaRPr lang="en-US" dirty="0">
              <a:latin typeface="Arial" charset="0"/>
            </a:endParaRPr>
          </a:p>
          <a:p>
            <a:pPr marL="342000" indent="-342000">
              <a:buClr>
                <a:srgbClr val="D23C7F"/>
              </a:buClr>
              <a:buFont typeface="Wingdings" pitchFamily="2" charset="2"/>
              <a:buChar char="§"/>
            </a:pPr>
            <a:r>
              <a:rPr lang="en-US" dirty="0">
                <a:latin typeface="Arial" charset="0"/>
              </a:rPr>
              <a:t>The link between homework and student achievement is not clear; some studies show positive effects (e.g. </a:t>
            </a:r>
            <a:r>
              <a:rPr lang="en-US" dirty="0" err="1">
                <a:latin typeface="Arial" charset="0"/>
              </a:rPr>
              <a:t>Trautwein</a:t>
            </a:r>
            <a:r>
              <a:rPr lang="en-US" dirty="0">
                <a:latin typeface="Arial" charset="0"/>
              </a:rPr>
              <a:t> (2007); Keith, Diamond-Hallam and Fine (2004), etc) while others show no or negligible effects -  e.g. see Cooper (1989) for a survey</a:t>
            </a: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r>
              <a:rPr lang="en-US" dirty="0">
                <a:latin typeface="Arial" charset="0"/>
              </a:rPr>
              <a:t>Homework seems to be more beneficial for older students – e.g. Cooper (1989), Hoover-Dempsey et al. (2001).</a:t>
            </a: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r>
              <a:rPr lang="en-US" dirty="0">
                <a:latin typeface="Arial" charset="0"/>
              </a:rPr>
              <a:t>Students from low-income homes do not benefit as much from homework as students from high-income homes (i.e. homework amplifies inequalities) – </a:t>
            </a:r>
            <a:r>
              <a:rPr lang="en-US" dirty="0" err="1">
                <a:latin typeface="Arial" charset="0"/>
              </a:rPr>
              <a:t>Ronning</a:t>
            </a:r>
            <a:r>
              <a:rPr lang="en-US" dirty="0">
                <a:latin typeface="Arial" charset="0"/>
              </a:rPr>
              <a:t> (2011)</a:t>
            </a: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endParaRPr lang="en-GB" dirty="0"/>
          </a:p>
        </p:txBody>
      </p:sp>
      <p:pic>
        <p:nvPicPr>
          <p:cNvPr id="13" name="Picture 12" descr="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1205"/>
            <a:ext cx="3051000" cy="1080000"/>
          </a:xfrm>
          <a:prstGeom prst="rect">
            <a:avLst/>
          </a:prstGeom>
        </p:spPr>
      </p:pic>
    </p:spTree>
    <p:extLst>
      <p:ext uri="{BB962C8B-B14F-4D97-AF65-F5344CB8AC3E}">
        <p14:creationId xmlns:p14="http://schemas.microsoft.com/office/powerpoint/2010/main" val="2459393080"/>
      </p:ext>
    </p:extLst>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blinds(horizontal)">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2412" cy="1730375"/>
          </a:xfrm>
          <a:prstGeom prst="rect">
            <a:avLst/>
          </a:prstGeom>
          <a:solidFill>
            <a:srgbClr val="D23C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The Issue (III) – Key Lessons (cont.)</a:t>
            </a:r>
          </a:p>
        </p:txBody>
      </p:sp>
      <p:pic>
        <p:nvPicPr>
          <p:cNvPr id="4" name="Picture 3"/>
          <p:cNvPicPr>
            <a:picLocks noChangeAspect="1"/>
          </p:cNvPicPr>
          <p:nvPr/>
        </p:nvPicPr>
        <p:blipFill>
          <a:blip r:embed="rId2" cstate="print"/>
          <a:stretch>
            <a:fillRect/>
          </a:stretch>
        </p:blipFill>
        <p:spPr>
          <a:xfrm>
            <a:off x="0" y="5839235"/>
            <a:ext cx="9144000" cy="1028845"/>
          </a:xfrm>
          <a:prstGeom prst="rect">
            <a:avLst/>
          </a:prstGeom>
        </p:spPr>
      </p:pic>
      <p:sp>
        <p:nvSpPr>
          <p:cNvPr id="5" name="TextBox 4"/>
          <p:cNvSpPr txBox="1"/>
          <p:nvPr/>
        </p:nvSpPr>
        <p:spPr>
          <a:xfrm>
            <a:off x="410308" y="1867301"/>
            <a:ext cx="8372230" cy="435825"/>
          </a:xfrm>
          <a:prstGeom prst="rect">
            <a:avLst/>
          </a:prstGeom>
          <a:noFill/>
        </p:spPr>
        <p:txBody>
          <a:bodyPr wrap="square" rtlCol="0">
            <a:spAutoFit/>
          </a:bodyPr>
          <a:lstStyle/>
          <a:p>
            <a:pPr marL="342900" indent="-342900">
              <a:lnSpc>
                <a:spcPct val="110000"/>
              </a:lnSpc>
              <a:buClr>
                <a:srgbClr val="71397C"/>
              </a:buClr>
              <a:buFont typeface="Wingdings" charset="2"/>
              <a:buChar char="§"/>
            </a:pPr>
            <a:endParaRPr lang="en-US" sz="2200" dirty="0">
              <a:solidFill>
                <a:srgbClr val="404040"/>
              </a:solidFill>
              <a:latin typeface="Arial"/>
              <a:cs typeface="Arial"/>
            </a:endParaRPr>
          </a:p>
        </p:txBody>
      </p:sp>
      <p:sp>
        <p:nvSpPr>
          <p:cNvPr id="8" name="Action Button: Forward or Next 7">
            <a:hlinkClick r:id="" action="ppaction://noaction" highlightClick="1"/>
          </p:cNvPr>
          <p:cNvSpPr/>
          <p:nvPr/>
        </p:nvSpPr>
        <p:spPr>
          <a:xfrm>
            <a:off x="6525929" y="4860759"/>
            <a:ext cx="2141848" cy="1780674"/>
          </a:xfrm>
          <a:prstGeom prst="actionButtonForwardNex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79512" y="1772816"/>
            <a:ext cx="8640960" cy="4524315"/>
          </a:xfrm>
          <a:prstGeom prst="rect">
            <a:avLst/>
          </a:prstGeom>
          <a:noFill/>
        </p:spPr>
        <p:txBody>
          <a:bodyPr wrap="square" rtlCol="0">
            <a:spAutoFit/>
          </a:bodyPr>
          <a:lstStyle/>
          <a:p>
            <a:pPr marL="342000" indent="-342000">
              <a:buClr>
                <a:srgbClr val="D23C7F"/>
              </a:buClr>
              <a:buFont typeface="Wingdings" pitchFamily="2" charset="2"/>
              <a:buChar char="§"/>
            </a:pPr>
            <a:r>
              <a:rPr lang="en-US" dirty="0">
                <a:latin typeface="Arial" charset="0"/>
              </a:rPr>
              <a:t>Homework might be beneficial in some subjects (</a:t>
            </a:r>
            <a:r>
              <a:rPr lang="en-US" dirty="0" err="1">
                <a:latin typeface="Arial" charset="0"/>
              </a:rPr>
              <a:t>Maths</a:t>
            </a:r>
            <a:r>
              <a:rPr lang="en-US" dirty="0">
                <a:latin typeface="Arial" charset="0"/>
              </a:rPr>
              <a:t>) but not others (Science, English, History) – </a:t>
            </a:r>
            <a:r>
              <a:rPr lang="en-US" dirty="0" err="1">
                <a:latin typeface="Arial" charset="0"/>
              </a:rPr>
              <a:t>Eren</a:t>
            </a:r>
            <a:r>
              <a:rPr lang="en-US" dirty="0">
                <a:latin typeface="Arial" charset="0"/>
              </a:rPr>
              <a:t> and Henderson (2011)</a:t>
            </a: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r>
              <a:rPr lang="en-US" dirty="0">
                <a:latin typeface="Arial" charset="0"/>
              </a:rPr>
              <a:t>Asian American students may benefit more from Homework than other ethnic groups in the US – Keith and Benson (1992)</a:t>
            </a: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r>
              <a:rPr lang="en-US" dirty="0">
                <a:latin typeface="Arial" charset="0"/>
              </a:rPr>
              <a:t>Of the (only) five (empirical) existing economic studies that examine the effects of homework on student outcomes, four focus on the US (</a:t>
            </a:r>
            <a:r>
              <a:rPr lang="en-US" dirty="0" err="1">
                <a:latin typeface="Arial" charset="0"/>
              </a:rPr>
              <a:t>Aksoy</a:t>
            </a:r>
            <a:r>
              <a:rPr lang="en-US" dirty="0">
                <a:latin typeface="Arial" charset="0"/>
              </a:rPr>
              <a:t> and Link (2000), Betts (1997), </a:t>
            </a:r>
            <a:r>
              <a:rPr lang="en-US" dirty="0" err="1">
                <a:latin typeface="Arial" charset="0"/>
              </a:rPr>
              <a:t>Eren</a:t>
            </a:r>
            <a:r>
              <a:rPr lang="en-US" dirty="0">
                <a:latin typeface="Arial" charset="0"/>
              </a:rPr>
              <a:t> and Henderson (2008) and </a:t>
            </a:r>
            <a:r>
              <a:rPr lang="en-US" dirty="0" err="1">
                <a:latin typeface="Arial" charset="0"/>
              </a:rPr>
              <a:t>Eren</a:t>
            </a:r>
            <a:r>
              <a:rPr lang="en-US" dirty="0">
                <a:latin typeface="Arial" charset="0"/>
              </a:rPr>
              <a:t> and </a:t>
            </a:r>
            <a:r>
              <a:rPr lang="en-US" dirty="0" err="1">
                <a:latin typeface="Arial" charset="0"/>
              </a:rPr>
              <a:t>Handerson</a:t>
            </a:r>
            <a:r>
              <a:rPr lang="en-US" dirty="0">
                <a:latin typeface="Arial" charset="0"/>
              </a:rPr>
              <a:t> (2011) and one on Holland (</a:t>
            </a:r>
            <a:r>
              <a:rPr lang="en-US" dirty="0" err="1">
                <a:latin typeface="Arial" charset="0"/>
              </a:rPr>
              <a:t>Ronning</a:t>
            </a:r>
            <a:r>
              <a:rPr lang="en-US" dirty="0">
                <a:latin typeface="Arial" charset="0"/>
              </a:rPr>
              <a:t> (2011). All focus on high school students.</a:t>
            </a: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r>
              <a:rPr lang="en-US" dirty="0">
                <a:latin typeface="Arial" charset="0"/>
              </a:rPr>
              <a:t>This papers attempts to add to the existing literature by developing an empirical study on the effects of (formative) homework on student outcomes in a group of students taking a introductory statistics class in a university context.</a:t>
            </a:r>
          </a:p>
          <a:p>
            <a:pPr marL="342000" indent="-342000">
              <a:buClr>
                <a:srgbClr val="D23C7F"/>
              </a:buClr>
              <a:buFont typeface="Wingdings" pitchFamily="2" charset="2"/>
              <a:buChar char="§"/>
            </a:pPr>
            <a:endParaRPr lang="en-US" dirty="0">
              <a:latin typeface="Arial" charset="0"/>
            </a:endParaRPr>
          </a:p>
          <a:p>
            <a:pPr marL="342000" indent="-342000">
              <a:buClr>
                <a:srgbClr val="D23C7F"/>
              </a:buClr>
              <a:buFont typeface="Wingdings" pitchFamily="2" charset="2"/>
              <a:buChar char="§"/>
            </a:pPr>
            <a:endParaRPr lang="en-GB" dirty="0"/>
          </a:p>
        </p:txBody>
      </p:sp>
      <p:pic>
        <p:nvPicPr>
          <p:cNvPr id="13" name="Picture 12" descr="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1205"/>
            <a:ext cx="3051000" cy="1080000"/>
          </a:xfrm>
          <a:prstGeom prst="rect">
            <a:avLst/>
          </a:prstGeom>
        </p:spPr>
      </p:pic>
    </p:spTree>
    <p:extLst>
      <p:ext uri="{BB962C8B-B14F-4D97-AF65-F5344CB8AC3E}">
        <p14:creationId xmlns:p14="http://schemas.microsoft.com/office/powerpoint/2010/main" val="2459393080"/>
      </p:ext>
    </p:extLst>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ox(i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ox(in)">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ox(in)">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88" y="0"/>
            <a:ext cx="9142412" cy="1730375"/>
          </a:xfrm>
          <a:prstGeom prst="rect">
            <a:avLst/>
          </a:prstGeom>
          <a:solidFill>
            <a:srgbClr val="B639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11" name="TextBox 10"/>
          <p:cNvSpPr txBox="1"/>
          <p:nvPr/>
        </p:nvSpPr>
        <p:spPr>
          <a:xfrm>
            <a:off x="179512" y="1700808"/>
            <a:ext cx="8640960" cy="4247317"/>
          </a:xfrm>
          <a:prstGeom prst="rect">
            <a:avLst/>
          </a:prstGeom>
          <a:noFill/>
        </p:spPr>
        <p:txBody>
          <a:bodyPr wrap="square" rtlCol="0">
            <a:spAutoFit/>
          </a:bodyPr>
          <a:lstStyle/>
          <a:p>
            <a:pPr marL="342000" indent="-342000">
              <a:buClr>
                <a:srgbClr val="B63942"/>
              </a:buClr>
            </a:pPr>
            <a:r>
              <a:rPr lang="en-US" dirty="0">
                <a:latin typeface="Arial" charset="0"/>
              </a:rPr>
              <a:t>Data for this study:</a:t>
            </a:r>
          </a:p>
          <a:p>
            <a:pPr marL="342000" indent="-342000">
              <a:buClr>
                <a:srgbClr val="B63942"/>
              </a:buClr>
            </a:pPr>
            <a:endParaRPr lang="en-US" dirty="0">
              <a:latin typeface="Arial" charset="0"/>
            </a:endParaRPr>
          </a:p>
          <a:p>
            <a:pPr marL="342000" indent="-342000">
              <a:buClr>
                <a:srgbClr val="B63942"/>
              </a:buClr>
              <a:buFont typeface="Wingdings" pitchFamily="2" charset="2"/>
              <a:buChar char="§"/>
            </a:pPr>
            <a:r>
              <a:rPr lang="en-US" dirty="0">
                <a:latin typeface="Arial" charset="0"/>
              </a:rPr>
              <a:t>All students taking BEE1022 – Introduction to Statistics in 2014/15 (580 students)</a:t>
            </a:r>
          </a:p>
          <a:p>
            <a:pPr marL="342000" indent="-342000">
              <a:buClr>
                <a:srgbClr val="B63942"/>
              </a:buClr>
              <a:buFont typeface="Wingdings" pitchFamily="2" charset="2"/>
              <a:buChar char="§"/>
            </a:pPr>
            <a:endParaRPr lang="en-US" dirty="0">
              <a:latin typeface="Arial" charset="0"/>
            </a:endParaRPr>
          </a:p>
          <a:p>
            <a:pPr marL="342000" indent="-342000">
              <a:buClr>
                <a:srgbClr val="B63942"/>
              </a:buClr>
              <a:buFont typeface="Wingdings" pitchFamily="2" charset="2"/>
              <a:buChar char="§"/>
            </a:pPr>
            <a:r>
              <a:rPr lang="en-US" dirty="0">
                <a:latin typeface="Arial" charset="0"/>
              </a:rPr>
              <a:t>Students had to complete a total of 10 homework tasks over 11 weeks (VLE system). Tasks were mostly MCQs, most of which involved calculations before  answering. </a:t>
            </a:r>
          </a:p>
          <a:p>
            <a:pPr marL="342000" indent="-342000">
              <a:buClr>
                <a:srgbClr val="B63942"/>
              </a:buClr>
              <a:buFont typeface="Wingdings" pitchFamily="2" charset="2"/>
              <a:buChar char="§"/>
            </a:pPr>
            <a:r>
              <a:rPr lang="en-US" dirty="0">
                <a:latin typeface="Arial" charset="0"/>
              </a:rPr>
              <a:t>Deadlines for completion of each task were in place (about 10 days)</a:t>
            </a:r>
          </a:p>
          <a:p>
            <a:pPr marL="342000" indent="-342000">
              <a:buClr>
                <a:srgbClr val="B63942"/>
              </a:buClr>
              <a:buFont typeface="Wingdings" pitchFamily="2" charset="2"/>
              <a:buChar char="§"/>
            </a:pPr>
            <a:endParaRPr lang="en-US" dirty="0">
              <a:latin typeface="Arial" charset="0"/>
            </a:endParaRPr>
          </a:p>
          <a:p>
            <a:pPr marL="342000" indent="-342000">
              <a:buClr>
                <a:srgbClr val="B63942"/>
              </a:buClr>
              <a:buFont typeface="Wingdings" pitchFamily="2" charset="2"/>
              <a:buChar char="§"/>
            </a:pPr>
            <a:r>
              <a:rPr lang="en-US" dirty="0">
                <a:latin typeface="Arial" charset="0"/>
              </a:rPr>
              <a:t>Homework was formative (non-compulsory) and as such did not count towards final grade</a:t>
            </a:r>
          </a:p>
          <a:p>
            <a:pPr marL="342000" indent="-342000">
              <a:buClr>
                <a:srgbClr val="B63942"/>
              </a:buClr>
              <a:buFont typeface="Wingdings" pitchFamily="2" charset="2"/>
              <a:buChar char="§"/>
            </a:pPr>
            <a:endParaRPr lang="en-US" dirty="0">
              <a:latin typeface="Arial" charset="0"/>
            </a:endParaRPr>
          </a:p>
          <a:p>
            <a:pPr marL="342000" indent="-342000">
              <a:buClr>
                <a:srgbClr val="B63942"/>
              </a:buClr>
              <a:buFont typeface="Wingdings" pitchFamily="2" charset="2"/>
              <a:buChar char="§"/>
            </a:pPr>
            <a:r>
              <a:rPr lang="en-US" dirty="0">
                <a:latin typeface="Arial" charset="0"/>
              </a:rPr>
              <a:t>Students have the same lecturer and tutor so no need to control for unobserved teacher characteristics</a:t>
            </a:r>
            <a:endParaRPr lang="en-GB" dirty="0"/>
          </a:p>
        </p:txBody>
      </p:sp>
      <p:sp>
        <p:nvSpPr>
          <p:cNvPr id="9"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Data</a:t>
            </a:r>
          </a:p>
        </p:txBody>
      </p:sp>
      <p:pic>
        <p:nvPicPr>
          <p:cNvPr id="10" name="Picture 9" descr="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5838825"/>
            <a:ext cx="2949300" cy="1044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88" y="0"/>
            <a:ext cx="9142412" cy="1730375"/>
          </a:xfrm>
          <a:prstGeom prst="rect">
            <a:avLst/>
          </a:prstGeom>
          <a:solidFill>
            <a:srgbClr val="B639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9"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Data: Example of homework task</a:t>
            </a:r>
          </a:p>
        </p:txBody>
      </p:sp>
      <p:pic>
        <p:nvPicPr>
          <p:cNvPr id="10" name="Picture 9" descr="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5838825"/>
            <a:ext cx="2949300" cy="1044000"/>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863615"/>
            <a:ext cx="6154266" cy="397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88" y="0"/>
            <a:ext cx="9142412" cy="1730375"/>
          </a:xfrm>
          <a:prstGeom prst="rect">
            <a:avLst/>
          </a:prstGeom>
          <a:solidFill>
            <a:srgbClr val="B639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9"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Data: Raw data</a:t>
            </a:r>
          </a:p>
        </p:txBody>
      </p:sp>
      <p:pic>
        <p:nvPicPr>
          <p:cNvPr id="10" name="Picture 9" descr="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5838825"/>
            <a:ext cx="2949300" cy="1044000"/>
          </a:xfrm>
          <a:prstGeom prst="rect">
            <a:avLst/>
          </a:prstGeom>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198878"/>
            <a:ext cx="3923903" cy="491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88" y="0"/>
            <a:ext cx="9142412" cy="1730375"/>
          </a:xfrm>
          <a:prstGeom prst="rect">
            <a:avLst/>
          </a:prstGeom>
          <a:solidFill>
            <a:srgbClr val="B639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9"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Data: Raw data</a:t>
            </a:r>
          </a:p>
        </p:txBody>
      </p:sp>
      <p:pic>
        <p:nvPicPr>
          <p:cNvPr id="10" name="Picture 9" descr="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5838825"/>
            <a:ext cx="2949300" cy="1044000"/>
          </a:xfrm>
          <a:prstGeom prst="rect">
            <a:avLst/>
          </a:prstGeom>
        </p:spPr>
      </p:pic>
      <p:pic>
        <p:nvPicPr>
          <p:cNvPr id="307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583" y="1701423"/>
            <a:ext cx="6632834" cy="206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7" y="3770385"/>
            <a:ext cx="45434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usiness School">
      <a:dk1>
        <a:sysClr val="windowText" lastClr="000000"/>
      </a:dk1>
      <a:lt1>
        <a:sysClr val="window" lastClr="FFFFFF"/>
      </a:lt1>
      <a:dk2>
        <a:srgbClr val="31859B"/>
      </a:dk2>
      <a:lt2>
        <a:srgbClr val="761554"/>
      </a:lt2>
      <a:accent1>
        <a:srgbClr val="003C80"/>
      </a:accent1>
      <a:accent2>
        <a:srgbClr val="D23C7F"/>
      </a:accent2>
      <a:accent3>
        <a:srgbClr val="71397C"/>
      </a:accent3>
      <a:accent4>
        <a:srgbClr val="433A7D"/>
      </a:accent4>
      <a:accent5>
        <a:srgbClr val="96C32D"/>
      </a:accent5>
      <a:accent6>
        <a:srgbClr val="B63942"/>
      </a:accent6>
      <a:hlink>
        <a:srgbClr val="433A7D"/>
      </a:hlink>
      <a:folHlink>
        <a:srgbClr val="D23C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TotalTime>
  <Words>1065</Words>
  <Application>Microsoft Office PowerPoint</Application>
  <PresentationFormat>On-screen Show (4:3)</PresentationFormat>
  <Paragraphs>84</Paragraphs>
  <Slides>14</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Formative Feedback Help or Hinder Students? An Empirical Investigation</dc:title>
  <dc:creator>ljc222</dc:creator>
  <cp:lastModifiedBy>Martin Poulter</cp:lastModifiedBy>
  <cp:revision>62</cp:revision>
  <dcterms:created xsi:type="dcterms:W3CDTF">2013-05-30T14:20:18Z</dcterms:created>
  <dcterms:modified xsi:type="dcterms:W3CDTF">2023-10-03T15:57:40Z</dcterms:modified>
</cp:coreProperties>
</file>